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2" r:id="rId3"/>
    <p:sldId id="259" r:id="rId4"/>
    <p:sldId id="262" r:id="rId5"/>
    <p:sldId id="260" r:id="rId6"/>
    <p:sldId id="270" r:id="rId7"/>
    <p:sldId id="306" r:id="rId8"/>
    <p:sldId id="305" r:id="rId9"/>
    <p:sldId id="289" r:id="rId10"/>
    <p:sldId id="296" r:id="rId11"/>
    <p:sldId id="297" r:id="rId12"/>
    <p:sldId id="292" r:id="rId13"/>
    <p:sldId id="307" r:id="rId14"/>
    <p:sldId id="293" r:id="rId15"/>
    <p:sldId id="301" r:id="rId16"/>
    <p:sldId id="309" r:id="rId17"/>
    <p:sldId id="291" r:id="rId18"/>
    <p:sldId id="311" r:id="rId19"/>
    <p:sldId id="308" r:id="rId20"/>
    <p:sldId id="287" r:id="rId21"/>
    <p:sldId id="283" r:id="rId22"/>
    <p:sldId id="312" r:id="rId23"/>
    <p:sldId id="314" r:id="rId24"/>
    <p:sldId id="269" r:id="rId25"/>
    <p:sldId id="271"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27498D"/>
    <a:srgbClr val="FBFB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241" autoAdjust="0"/>
  </p:normalViewPr>
  <p:slideViewPr>
    <p:cSldViewPr>
      <p:cViewPr>
        <p:scale>
          <a:sx n="100" d="100"/>
          <a:sy n="100" d="100"/>
        </p:scale>
        <p:origin x="-29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AB8E2-BF2B-4DC7-9F0B-9BCBD40F9A3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59615A89-4211-466F-8026-CAF2AB36A804}">
      <dgm:prSet custT="1"/>
      <dgm:spPr>
        <a:solidFill>
          <a:srgbClr val="C00000"/>
        </a:solidFill>
      </dgm:spPr>
      <dgm:t>
        <a:bodyPr/>
        <a:lstStyle/>
        <a:p>
          <a:r>
            <a:rPr lang="el-GR" sz="1400" b="1" dirty="0" smtClean="0"/>
            <a:t>Στην εποχή μας διαμορφώνεται....</a:t>
          </a:r>
          <a:endParaRPr lang="el-GR" sz="1400" b="1" dirty="0"/>
        </a:p>
      </dgm:t>
    </dgm:pt>
    <dgm:pt modelId="{6A34CD77-A3C4-4AC9-95D5-42EA9AC81005}" type="parTrans" cxnId="{47BB5A7B-5FFA-4308-B52B-F7B120CE08E5}">
      <dgm:prSet/>
      <dgm:spPr/>
      <dgm:t>
        <a:bodyPr/>
        <a:lstStyle/>
        <a:p>
          <a:endParaRPr lang="el-GR"/>
        </a:p>
      </dgm:t>
    </dgm:pt>
    <dgm:pt modelId="{045EFF77-9E16-4322-A605-7969069609C0}" type="sibTrans" cxnId="{47BB5A7B-5FFA-4308-B52B-F7B120CE08E5}">
      <dgm:prSet/>
      <dgm:spPr>
        <a:solidFill>
          <a:srgbClr val="00B050"/>
        </a:solidFill>
      </dgm:spPr>
      <dgm:t>
        <a:bodyPr/>
        <a:lstStyle/>
        <a:p>
          <a:endParaRPr lang="el-GR"/>
        </a:p>
      </dgm:t>
    </dgm:pt>
    <dgm:pt modelId="{5D748591-0F8C-462B-B955-53BDE67D359F}">
      <dgm:prSet custT="1"/>
      <dgm:spPr/>
      <dgm:t>
        <a:bodyPr/>
        <a:lstStyle/>
        <a:p>
          <a:r>
            <a:rPr lang="el-GR" sz="1400" b="1" dirty="0" smtClean="0"/>
            <a:t>...ένα νέο μοντέλο παραγωγής, απόκτησης και χρήσης της γνώσης.... </a:t>
          </a:r>
          <a:endParaRPr lang="el-GR" sz="1400" b="1" dirty="0"/>
        </a:p>
      </dgm:t>
    </dgm:pt>
    <dgm:pt modelId="{2BD13AB7-80B0-4A3F-A468-1790B05CDA55}" type="parTrans" cxnId="{04F4BC0E-A7E4-4B83-8DFC-8C7EDC9D26D1}">
      <dgm:prSet/>
      <dgm:spPr/>
      <dgm:t>
        <a:bodyPr/>
        <a:lstStyle/>
        <a:p>
          <a:endParaRPr lang="el-GR"/>
        </a:p>
      </dgm:t>
    </dgm:pt>
    <dgm:pt modelId="{D21C546B-2BF3-41E7-BBBF-49F290226ED6}" type="sibTrans" cxnId="{04F4BC0E-A7E4-4B83-8DFC-8C7EDC9D26D1}">
      <dgm:prSet/>
      <dgm:spPr/>
      <dgm:t>
        <a:bodyPr/>
        <a:lstStyle/>
        <a:p>
          <a:endParaRPr lang="el-GR"/>
        </a:p>
      </dgm:t>
    </dgm:pt>
    <dgm:pt modelId="{51810E66-D33F-4D0F-A679-9450F707AB7A}">
      <dgm:prSet custT="1"/>
      <dgm:spPr/>
      <dgm:t>
        <a:bodyPr/>
        <a:lstStyle/>
        <a:p>
          <a:r>
            <a:rPr lang="el-GR" sz="1400" b="1" dirty="0" smtClean="0"/>
            <a:t>...το άτομο «δια βίου» βρίσκεται απέναντι σε πληροφορίες</a:t>
          </a:r>
          <a:endParaRPr lang="el-GR" sz="1400" b="1" dirty="0"/>
        </a:p>
      </dgm:t>
    </dgm:pt>
    <dgm:pt modelId="{1A02D473-70C3-43BA-95B2-7775F89CB44F}" type="parTrans" cxnId="{02984EBC-A69D-4892-9E8D-C3652D80282C}">
      <dgm:prSet/>
      <dgm:spPr/>
      <dgm:t>
        <a:bodyPr/>
        <a:lstStyle/>
        <a:p>
          <a:endParaRPr lang="el-GR"/>
        </a:p>
      </dgm:t>
    </dgm:pt>
    <dgm:pt modelId="{3FD50795-838A-46B7-98D7-38DB2A6349D2}" type="sibTrans" cxnId="{02984EBC-A69D-4892-9E8D-C3652D80282C}">
      <dgm:prSet/>
      <dgm:spPr/>
      <dgm:t>
        <a:bodyPr/>
        <a:lstStyle/>
        <a:p>
          <a:endParaRPr lang="el-GR"/>
        </a:p>
      </dgm:t>
    </dgm:pt>
    <dgm:pt modelId="{7A453E13-E774-421D-B069-F4DADDC24073}">
      <dgm:prSet custT="1"/>
      <dgm:spPr/>
      <dgm:t>
        <a:bodyPr/>
        <a:lstStyle/>
        <a:p>
          <a:r>
            <a:rPr lang="el-GR" sz="1200" b="1" dirty="0" smtClean="0"/>
            <a:t>η πρόσβαση στις πληροφορίες, στηρίζεται στις ικανότητες γραμματισμού που διαθέτει, </a:t>
          </a:r>
          <a:endParaRPr lang="el-GR" sz="1200" b="1" dirty="0"/>
        </a:p>
      </dgm:t>
    </dgm:pt>
    <dgm:pt modelId="{9717BAD0-5409-4D4E-AE73-92264EF9B854}" type="parTrans" cxnId="{256305D7-91C2-4D72-9186-5B45E73B6C00}">
      <dgm:prSet/>
      <dgm:spPr/>
      <dgm:t>
        <a:bodyPr/>
        <a:lstStyle/>
        <a:p>
          <a:endParaRPr lang="el-GR"/>
        </a:p>
      </dgm:t>
    </dgm:pt>
    <dgm:pt modelId="{E05907FB-DAC9-459A-8897-F60BEC165CAF}" type="sibTrans" cxnId="{256305D7-91C2-4D72-9186-5B45E73B6C00}">
      <dgm:prSet/>
      <dgm:spPr/>
      <dgm:t>
        <a:bodyPr/>
        <a:lstStyle/>
        <a:p>
          <a:endParaRPr lang="el-GR"/>
        </a:p>
      </dgm:t>
    </dgm:pt>
    <dgm:pt modelId="{C5528CA5-102E-4629-9500-5CCB437AA39C}">
      <dgm:prSet/>
      <dgm:spPr/>
      <dgm:t>
        <a:bodyPr/>
        <a:lstStyle/>
        <a:p>
          <a:r>
            <a:rPr lang="el-GR" b="1" dirty="0" smtClean="0"/>
            <a:t>που καλείται να κατανοήσει με τη χρήση παραδοσιακών....</a:t>
          </a:r>
          <a:endParaRPr lang="el-GR" b="1" dirty="0"/>
        </a:p>
      </dgm:t>
    </dgm:pt>
    <dgm:pt modelId="{980E2542-8D17-4CC6-A2A8-19CE216ED96B}" type="parTrans" cxnId="{F26CC2F8-CFDC-4A09-9126-150038E805CE}">
      <dgm:prSet/>
      <dgm:spPr/>
      <dgm:t>
        <a:bodyPr/>
        <a:lstStyle/>
        <a:p>
          <a:endParaRPr lang="el-GR"/>
        </a:p>
      </dgm:t>
    </dgm:pt>
    <dgm:pt modelId="{DFE2A76B-34CF-4A67-8CF3-EC257B2EB132}" type="sibTrans" cxnId="{F26CC2F8-CFDC-4A09-9126-150038E805CE}">
      <dgm:prSet/>
      <dgm:spPr/>
      <dgm:t>
        <a:bodyPr/>
        <a:lstStyle/>
        <a:p>
          <a:endParaRPr lang="el-GR"/>
        </a:p>
      </dgm:t>
    </dgm:pt>
    <dgm:pt modelId="{D4ACDDCE-874C-45DE-AA96-48AA110A177C}">
      <dgm:prSet custT="1"/>
      <dgm:spPr/>
      <dgm:t>
        <a:bodyPr/>
        <a:lstStyle/>
        <a:p>
          <a:r>
            <a:rPr lang="el-GR" sz="1600" b="1" dirty="0" smtClean="0"/>
            <a:t>ανεξάρτητα από το εργαλείο αναπαράστασής τους. </a:t>
          </a:r>
          <a:endParaRPr lang="el-GR" sz="1600" b="1" dirty="0"/>
        </a:p>
      </dgm:t>
    </dgm:pt>
    <dgm:pt modelId="{6BBB9055-F95C-4C03-9F5F-A1F0B010704D}" type="parTrans" cxnId="{863E26FA-2E8D-4951-A4DE-1D080B0EF186}">
      <dgm:prSet/>
      <dgm:spPr/>
      <dgm:t>
        <a:bodyPr/>
        <a:lstStyle/>
        <a:p>
          <a:endParaRPr lang="el-GR"/>
        </a:p>
      </dgm:t>
    </dgm:pt>
    <dgm:pt modelId="{FB7896B2-77C1-4B4B-913B-C151742F297D}" type="sibTrans" cxnId="{863E26FA-2E8D-4951-A4DE-1D080B0EF186}">
      <dgm:prSet/>
      <dgm:spPr/>
      <dgm:t>
        <a:bodyPr/>
        <a:lstStyle/>
        <a:p>
          <a:endParaRPr lang="el-GR"/>
        </a:p>
      </dgm:t>
    </dgm:pt>
    <dgm:pt modelId="{9BE00E24-A5FF-4199-B635-6744D88CA6D8}">
      <dgm:prSet/>
      <dgm:spPr/>
      <dgm:t>
        <a:bodyPr/>
        <a:lstStyle/>
        <a:p>
          <a:r>
            <a:rPr lang="el-GR" b="1" smtClean="0"/>
            <a:t>και σύγχρονων μέσων και τεχνολογιών....  </a:t>
          </a:r>
          <a:endParaRPr lang="el-GR" b="1" dirty="0"/>
        </a:p>
      </dgm:t>
    </dgm:pt>
    <dgm:pt modelId="{F9499A14-C572-44A5-BA2C-7E2D8DB37057}" type="parTrans" cxnId="{81664A54-4CD1-488B-9360-48B183D93A80}">
      <dgm:prSet/>
      <dgm:spPr/>
      <dgm:t>
        <a:bodyPr/>
        <a:lstStyle/>
        <a:p>
          <a:endParaRPr lang="el-GR"/>
        </a:p>
      </dgm:t>
    </dgm:pt>
    <dgm:pt modelId="{742A09F4-47EA-4E8B-A85C-DD8BD375076C}" type="sibTrans" cxnId="{81664A54-4CD1-488B-9360-48B183D93A80}">
      <dgm:prSet/>
      <dgm:spPr/>
      <dgm:t>
        <a:bodyPr/>
        <a:lstStyle/>
        <a:p>
          <a:endParaRPr lang="el-GR"/>
        </a:p>
      </dgm:t>
    </dgm:pt>
    <dgm:pt modelId="{A93A1B09-C76C-4DD1-9147-3CC7EC68FED3}" type="pres">
      <dgm:prSet presAssocID="{D94AB8E2-BF2B-4DC7-9F0B-9BCBD40F9A3C}" presName="cycle" presStyleCnt="0">
        <dgm:presLayoutVars>
          <dgm:dir/>
          <dgm:resizeHandles val="exact"/>
        </dgm:presLayoutVars>
      </dgm:prSet>
      <dgm:spPr/>
      <dgm:t>
        <a:bodyPr/>
        <a:lstStyle/>
        <a:p>
          <a:endParaRPr lang="el-GR"/>
        </a:p>
      </dgm:t>
    </dgm:pt>
    <dgm:pt modelId="{096369EC-12E7-4E96-99ED-7C374A38A141}" type="pres">
      <dgm:prSet presAssocID="{59615A89-4211-466F-8026-CAF2AB36A804}" presName="node" presStyleLbl="node1" presStyleIdx="0" presStyleCnt="7" custScaleX="189539" custRadScaleRad="92401" custRadScaleInc="3473">
        <dgm:presLayoutVars>
          <dgm:bulletEnabled val="1"/>
        </dgm:presLayoutVars>
      </dgm:prSet>
      <dgm:spPr/>
      <dgm:t>
        <a:bodyPr/>
        <a:lstStyle/>
        <a:p>
          <a:endParaRPr lang="el-GR"/>
        </a:p>
      </dgm:t>
    </dgm:pt>
    <dgm:pt modelId="{23905D7F-4CB1-4100-9118-515314AC77BD}" type="pres">
      <dgm:prSet presAssocID="{59615A89-4211-466F-8026-CAF2AB36A804}" presName="spNode" presStyleCnt="0"/>
      <dgm:spPr/>
    </dgm:pt>
    <dgm:pt modelId="{99CA07C3-ED72-4E04-A382-F932CE16F03A}" type="pres">
      <dgm:prSet presAssocID="{045EFF77-9E16-4322-A605-7969069609C0}" presName="sibTrans" presStyleLbl="sibTrans1D1" presStyleIdx="0" presStyleCnt="7"/>
      <dgm:spPr/>
      <dgm:t>
        <a:bodyPr/>
        <a:lstStyle/>
        <a:p>
          <a:endParaRPr lang="el-GR"/>
        </a:p>
      </dgm:t>
    </dgm:pt>
    <dgm:pt modelId="{8AEB286C-985C-41DA-8DDC-12390A437CCA}" type="pres">
      <dgm:prSet presAssocID="{5D748591-0F8C-462B-B955-53BDE67D359F}" presName="node" presStyleLbl="node1" presStyleIdx="1" presStyleCnt="7" custScaleX="190777" custRadScaleRad="92226" custRadScaleInc="74250">
        <dgm:presLayoutVars>
          <dgm:bulletEnabled val="1"/>
        </dgm:presLayoutVars>
      </dgm:prSet>
      <dgm:spPr/>
      <dgm:t>
        <a:bodyPr/>
        <a:lstStyle/>
        <a:p>
          <a:endParaRPr lang="el-GR"/>
        </a:p>
      </dgm:t>
    </dgm:pt>
    <dgm:pt modelId="{50ABBA6E-FF1B-4700-8E42-3796E921654B}" type="pres">
      <dgm:prSet presAssocID="{5D748591-0F8C-462B-B955-53BDE67D359F}" presName="spNode" presStyleCnt="0"/>
      <dgm:spPr/>
    </dgm:pt>
    <dgm:pt modelId="{EFA7BA9D-D684-4824-9A2E-B03435AEE577}" type="pres">
      <dgm:prSet presAssocID="{D21C546B-2BF3-41E7-BBBF-49F290226ED6}" presName="sibTrans" presStyleLbl="sibTrans1D1" presStyleIdx="1" presStyleCnt="7"/>
      <dgm:spPr/>
      <dgm:t>
        <a:bodyPr/>
        <a:lstStyle/>
        <a:p>
          <a:endParaRPr lang="el-GR"/>
        </a:p>
      </dgm:t>
    </dgm:pt>
    <dgm:pt modelId="{422B47C4-3012-4A5D-8A2F-9BCD385C8F2C}" type="pres">
      <dgm:prSet presAssocID="{51810E66-D33F-4D0F-A679-9450F707AB7A}" presName="node" presStyleLbl="node1" presStyleIdx="2" presStyleCnt="7" custScaleX="176303" custScaleY="119041">
        <dgm:presLayoutVars>
          <dgm:bulletEnabled val="1"/>
        </dgm:presLayoutVars>
      </dgm:prSet>
      <dgm:spPr/>
      <dgm:t>
        <a:bodyPr/>
        <a:lstStyle/>
        <a:p>
          <a:endParaRPr lang="el-GR"/>
        </a:p>
      </dgm:t>
    </dgm:pt>
    <dgm:pt modelId="{D8C7149D-7F3E-4336-A9BA-B71DC959D154}" type="pres">
      <dgm:prSet presAssocID="{51810E66-D33F-4D0F-A679-9450F707AB7A}" presName="spNode" presStyleCnt="0"/>
      <dgm:spPr/>
    </dgm:pt>
    <dgm:pt modelId="{6893D67D-295D-48A4-9646-2C3BC0964DA6}" type="pres">
      <dgm:prSet presAssocID="{3FD50795-838A-46B7-98D7-38DB2A6349D2}" presName="sibTrans" presStyleLbl="sibTrans1D1" presStyleIdx="2" presStyleCnt="7"/>
      <dgm:spPr/>
      <dgm:t>
        <a:bodyPr/>
        <a:lstStyle/>
        <a:p>
          <a:endParaRPr lang="el-GR"/>
        </a:p>
      </dgm:t>
    </dgm:pt>
    <dgm:pt modelId="{5F9C5181-94DE-4250-9909-A481EEFF884F}" type="pres">
      <dgm:prSet presAssocID="{C5528CA5-102E-4629-9500-5CCB437AA39C}" presName="node" presStyleLbl="node1" presStyleIdx="3" presStyleCnt="7" custScaleX="121807" custScaleY="112966">
        <dgm:presLayoutVars>
          <dgm:bulletEnabled val="1"/>
        </dgm:presLayoutVars>
      </dgm:prSet>
      <dgm:spPr/>
      <dgm:t>
        <a:bodyPr/>
        <a:lstStyle/>
        <a:p>
          <a:endParaRPr lang="el-GR"/>
        </a:p>
      </dgm:t>
    </dgm:pt>
    <dgm:pt modelId="{A0DB1216-0BC5-4D0E-8B53-E3D36C45872D}" type="pres">
      <dgm:prSet presAssocID="{C5528CA5-102E-4629-9500-5CCB437AA39C}" presName="spNode" presStyleCnt="0"/>
      <dgm:spPr/>
    </dgm:pt>
    <dgm:pt modelId="{9B216113-B7EA-4BDC-8FCC-7D3EEE4087F4}" type="pres">
      <dgm:prSet presAssocID="{DFE2A76B-34CF-4A67-8CF3-EC257B2EB132}" presName="sibTrans" presStyleLbl="sibTrans1D1" presStyleIdx="3" presStyleCnt="7"/>
      <dgm:spPr/>
      <dgm:t>
        <a:bodyPr/>
        <a:lstStyle/>
        <a:p>
          <a:endParaRPr lang="el-GR"/>
        </a:p>
      </dgm:t>
    </dgm:pt>
    <dgm:pt modelId="{D4B3E150-F584-461A-B882-64142E7E5E97}" type="pres">
      <dgm:prSet presAssocID="{9BE00E24-A5FF-4199-B635-6744D88CA6D8}" presName="node" presStyleLbl="node1" presStyleIdx="4" presStyleCnt="7">
        <dgm:presLayoutVars>
          <dgm:bulletEnabled val="1"/>
        </dgm:presLayoutVars>
      </dgm:prSet>
      <dgm:spPr/>
      <dgm:t>
        <a:bodyPr/>
        <a:lstStyle/>
        <a:p>
          <a:endParaRPr lang="el-GR"/>
        </a:p>
      </dgm:t>
    </dgm:pt>
    <dgm:pt modelId="{8C5620CC-34CD-4EF6-90DA-3619C71F8762}" type="pres">
      <dgm:prSet presAssocID="{9BE00E24-A5FF-4199-B635-6744D88CA6D8}" presName="spNode" presStyleCnt="0"/>
      <dgm:spPr/>
    </dgm:pt>
    <dgm:pt modelId="{CD7D653C-909F-404B-B5C6-4708FF26E16F}" type="pres">
      <dgm:prSet presAssocID="{742A09F4-47EA-4E8B-A85C-DD8BD375076C}" presName="sibTrans" presStyleLbl="sibTrans1D1" presStyleIdx="4" presStyleCnt="7"/>
      <dgm:spPr/>
      <dgm:t>
        <a:bodyPr/>
        <a:lstStyle/>
        <a:p>
          <a:endParaRPr lang="el-GR"/>
        </a:p>
      </dgm:t>
    </dgm:pt>
    <dgm:pt modelId="{A08F3E80-5C78-449E-A253-34378AB3DC10}" type="pres">
      <dgm:prSet presAssocID="{7A453E13-E774-421D-B069-F4DADDC24073}" presName="node" presStyleLbl="node1" presStyleIdx="5" presStyleCnt="7" custScaleX="133112" custScaleY="136915">
        <dgm:presLayoutVars>
          <dgm:bulletEnabled val="1"/>
        </dgm:presLayoutVars>
      </dgm:prSet>
      <dgm:spPr/>
      <dgm:t>
        <a:bodyPr/>
        <a:lstStyle/>
        <a:p>
          <a:endParaRPr lang="el-GR"/>
        </a:p>
      </dgm:t>
    </dgm:pt>
    <dgm:pt modelId="{D57CA9EE-3CFA-49F2-A0AC-4A05287DDD70}" type="pres">
      <dgm:prSet presAssocID="{7A453E13-E774-421D-B069-F4DADDC24073}" presName="spNode" presStyleCnt="0"/>
      <dgm:spPr/>
    </dgm:pt>
    <dgm:pt modelId="{14679356-71F4-416C-8425-49EF7A4CB672}" type="pres">
      <dgm:prSet presAssocID="{E05907FB-DAC9-459A-8897-F60BEC165CAF}" presName="sibTrans" presStyleLbl="sibTrans1D1" presStyleIdx="5" presStyleCnt="7"/>
      <dgm:spPr/>
      <dgm:t>
        <a:bodyPr/>
        <a:lstStyle/>
        <a:p>
          <a:endParaRPr lang="el-GR"/>
        </a:p>
      </dgm:t>
    </dgm:pt>
    <dgm:pt modelId="{759CE074-EE87-462E-9983-1872D76F11C9}" type="pres">
      <dgm:prSet presAssocID="{D4ACDDCE-874C-45DE-AA96-48AA110A177C}" presName="node" presStyleLbl="node1" presStyleIdx="6" presStyleCnt="7" custScaleX="182485" custScaleY="120460" custRadScaleRad="93459" custRadScaleInc="-56222">
        <dgm:presLayoutVars>
          <dgm:bulletEnabled val="1"/>
        </dgm:presLayoutVars>
      </dgm:prSet>
      <dgm:spPr/>
      <dgm:t>
        <a:bodyPr/>
        <a:lstStyle/>
        <a:p>
          <a:endParaRPr lang="el-GR"/>
        </a:p>
      </dgm:t>
    </dgm:pt>
    <dgm:pt modelId="{D3942012-2424-4678-AC0B-CC8277F5E97C}" type="pres">
      <dgm:prSet presAssocID="{D4ACDDCE-874C-45DE-AA96-48AA110A177C}" presName="spNode" presStyleCnt="0"/>
      <dgm:spPr/>
    </dgm:pt>
    <dgm:pt modelId="{D62B5D46-9803-493A-A717-47EB4A9A9CCA}" type="pres">
      <dgm:prSet presAssocID="{FB7896B2-77C1-4B4B-913B-C151742F297D}" presName="sibTrans" presStyleLbl="sibTrans1D1" presStyleIdx="6" presStyleCnt="7"/>
      <dgm:spPr/>
      <dgm:t>
        <a:bodyPr/>
        <a:lstStyle/>
        <a:p>
          <a:endParaRPr lang="el-GR"/>
        </a:p>
      </dgm:t>
    </dgm:pt>
  </dgm:ptLst>
  <dgm:cxnLst>
    <dgm:cxn modelId="{D8BB59E6-E6E3-4518-90AB-7188230572A4}" type="presOf" srcId="{D4ACDDCE-874C-45DE-AA96-48AA110A177C}" destId="{759CE074-EE87-462E-9983-1872D76F11C9}" srcOrd="0" destOrd="0" presId="urn:microsoft.com/office/officeart/2005/8/layout/cycle5"/>
    <dgm:cxn modelId="{F96D8936-E2D6-4095-9824-8AF4CD7E1C4C}" type="presOf" srcId="{FB7896B2-77C1-4B4B-913B-C151742F297D}" destId="{D62B5D46-9803-493A-A717-47EB4A9A9CCA}" srcOrd="0" destOrd="0" presId="urn:microsoft.com/office/officeart/2005/8/layout/cycle5"/>
    <dgm:cxn modelId="{786A95A9-C198-4EB5-BE93-1432BA7645D2}" type="presOf" srcId="{C5528CA5-102E-4629-9500-5CCB437AA39C}" destId="{5F9C5181-94DE-4250-9909-A481EEFF884F}" srcOrd="0" destOrd="0" presId="urn:microsoft.com/office/officeart/2005/8/layout/cycle5"/>
    <dgm:cxn modelId="{02984EBC-A69D-4892-9E8D-C3652D80282C}" srcId="{D94AB8E2-BF2B-4DC7-9F0B-9BCBD40F9A3C}" destId="{51810E66-D33F-4D0F-A679-9450F707AB7A}" srcOrd="2" destOrd="0" parTransId="{1A02D473-70C3-43BA-95B2-7775F89CB44F}" sibTransId="{3FD50795-838A-46B7-98D7-38DB2A6349D2}"/>
    <dgm:cxn modelId="{6A6B6693-9FCF-480C-B800-396C5C766D00}" type="presOf" srcId="{51810E66-D33F-4D0F-A679-9450F707AB7A}" destId="{422B47C4-3012-4A5D-8A2F-9BCD385C8F2C}" srcOrd="0" destOrd="0" presId="urn:microsoft.com/office/officeart/2005/8/layout/cycle5"/>
    <dgm:cxn modelId="{256305D7-91C2-4D72-9186-5B45E73B6C00}" srcId="{D94AB8E2-BF2B-4DC7-9F0B-9BCBD40F9A3C}" destId="{7A453E13-E774-421D-B069-F4DADDC24073}" srcOrd="5" destOrd="0" parTransId="{9717BAD0-5409-4D4E-AE73-92264EF9B854}" sibTransId="{E05907FB-DAC9-459A-8897-F60BEC165CAF}"/>
    <dgm:cxn modelId="{47BB5A7B-5FFA-4308-B52B-F7B120CE08E5}" srcId="{D94AB8E2-BF2B-4DC7-9F0B-9BCBD40F9A3C}" destId="{59615A89-4211-466F-8026-CAF2AB36A804}" srcOrd="0" destOrd="0" parTransId="{6A34CD77-A3C4-4AC9-95D5-42EA9AC81005}" sibTransId="{045EFF77-9E16-4322-A605-7969069609C0}"/>
    <dgm:cxn modelId="{B51BF78C-E2E4-4843-8BFF-1FE22A908CEC}" type="presOf" srcId="{3FD50795-838A-46B7-98D7-38DB2A6349D2}" destId="{6893D67D-295D-48A4-9646-2C3BC0964DA6}" srcOrd="0" destOrd="0" presId="urn:microsoft.com/office/officeart/2005/8/layout/cycle5"/>
    <dgm:cxn modelId="{81664A54-4CD1-488B-9360-48B183D93A80}" srcId="{D94AB8E2-BF2B-4DC7-9F0B-9BCBD40F9A3C}" destId="{9BE00E24-A5FF-4199-B635-6744D88CA6D8}" srcOrd="4" destOrd="0" parTransId="{F9499A14-C572-44A5-BA2C-7E2D8DB37057}" sibTransId="{742A09F4-47EA-4E8B-A85C-DD8BD375076C}"/>
    <dgm:cxn modelId="{04F4BC0E-A7E4-4B83-8DFC-8C7EDC9D26D1}" srcId="{D94AB8E2-BF2B-4DC7-9F0B-9BCBD40F9A3C}" destId="{5D748591-0F8C-462B-B955-53BDE67D359F}" srcOrd="1" destOrd="0" parTransId="{2BD13AB7-80B0-4A3F-A468-1790B05CDA55}" sibTransId="{D21C546B-2BF3-41E7-BBBF-49F290226ED6}"/>
    <dgm:cxn modelId="{CB467A84-2A74-4B49-ACA6-FC6194272899}" type="presOf" srcId="{E05907FB-DAC9-459A-8897-F60BEC165CAF}" destId="{14679356-71F4-416C-8425-49EF7A4CB672}" srcOrd="0" destOrd="0" presId="urn:microsoft.com/office/officeart/2005/8/layout/cycle5"/>
    <dgm:cxn modelId="{3ABC3988-CFBD-407F-8888-4388770066CD}" type="presOf" srcId="{59615A89-4211-466F-8026-CAF2AB36A804}" destId="{096369EC-12E7-4E96-99ED-7C374A38A141}" srcOrd="0" destOrd="0" presId="urn:microsoft.com/office/officeart/2005/8/layout/cycle5"/>
    <dgm:cxn modelId="{3686D834-8BAB-454C-B514-BB0E24D09986}" type="presOf" srcId="{045EFF77-9E16-4322-A605-7969069609C0}" destId="{99CA07C3-ED72-4E04-A382-F932CE16F03A}" srcOrd="0" destOrd="0" presId="urn:microsoft.com/office/officeart/2005/8/layout/cycle5"/>
    <dgm:cxn modelId="{87491520-4F2F-4299-A582-9E3C24DD3D25}" type="presOf" srcId="{D21C546B-2BF3-41E7-BBBF-49F290226ED6}" destId="{EFA7BA9D-D684-4824-9A2E-B03435AEE577}" srcOrd="0" destOrd="0" presId="urn:microsoft.com/office/officeart/2005/8/layout/cycle5"/>
    <dgm:cxn modelId="{F4C9E087-FBD7-448E-B9C5-C29E644DFF17}" type="presOf" srcId="{DFE2A76B-34CF-4A67-8CF3-EC257B2EB132}" destId="{9B216113-B7EA-4BDC-8FCC-7D3EEE4087F4}" srcOrd="0" destOrd="0" presId="urn:microsoft.com/office/officeart/2005/8/layout/cycle5"/>
    <dgm:cxn modelId="{F26CC2F8-CFDC-4A09-9126-150038E805CE}" srcId="{D94AB8E2-BF2B-4DC7-9F0B-9BCBD40F9A3C}" destId="{C5528CA5-102E-4629-9500-5CCB437AA39C}" srcOrd="3" destOrd="0" parTransId="{980E2542-8D17-4CC6-A2A8-19CE216ED96B}" sibTransId="{DFE2A76B-34CF-4A67-8CF3-EC257B2EB132}"/>
    <dgm:cxn modelId="{1E0F42E8-2C20-4F65-9498-79FEFEB02F72}" type="presOf" srcId="{742A09F4-47EA-4E8B-A85C-DD8BD375076C}" destId="{CD7D653C-909F-404B-B5C6-4708FF26E16F}" srcOrd="0" destOrd="0" presId="urn:microsoft.com/office/officeart/2005/8/layout/cycle5"/>
    <dgm:cxn modelId="{CF86C231-30F3-49DB-85D1-34FA5C698721}" type="presOf" srcId="{9BE00E24-A5FF-4199-B635-6744D88CA6D8}" destId="{D4B3E150-F584-461A-B882-64142E7E5E97}" srcOrd="0" destOrd="0" presId="urn:microsoft.com/office/officeart/2005/8/layout/cycle5"/>
    <dgm:cxn modelId="{E74CA864-D237-4B41-9373-7F65A2F6BC28}" type="presOf" srcId="{D94AB8E2-BF2B-4DC7-9F0B-9BCBD40F9A3C}" destId="{A93A1B09-C76C-4DD1-9147-3CC7EC68FED3}" srcOrd="0" destOrd="0" presId="urn:microsoft.com/office/officeart/2005/8/layout/cycle5"/>
    <dgm:cxn modelId="{863E26FA-2E8D-4951-A4DE-1D080B0EF186}" srcId="{D94AB8E2-BF2B-4DC7-9F0B-9BCBD40F9A3C}" destId="{D4ACDDCE-874C-45DE-AA96-48AA110A177C}" srcOrd="6" destOrd="0" parTransId="{6BBB9055-F95C-4C03-9F5F-A1F0B010704D}" sibTransId="{FB7896B2-77C1-4B4B-913B-C151742F297D}"/>
    <dgm:cxn modelId="{920B1D74-A6F7-4F51-8905-ADE502190FA3}" type="presOf" srcId="{5D748591-0F8C-462B-B955-53BDE67D359F}" destId="{8AEB286C-985C-41DA-8DDC-12390A437CCA}" srcOrd="0" destOrd="0" presId="urn:microsoft.com/office/officeart/2005/8/layout/cycle5"/>
    <dgm:cxn modelId="{41656940-82C8-4035-B585-20F54940E0A0}" type="presOf" srcId="{7A453E13-E774-421D-B069-F4DADDC24073}" destId="{A08F3E80-5C78-449E-A253-34378AB3DC10}" srcOrd="0" destOrd="0" presId="urn:microsoft.com/office/officeart/2005/8/layout/cycle5"/>
    <dgm:cxn modelId="{7E8D4700-4921-48BA-A9F3-C4478569DFB7}" type="presParOf" srcId="{A93A1B09-C76C-4DD1-9147-3CC7EC68FED3}" destId="{096369EC-12E7-4E96-99ED-7C374A38A141}" srcOrd="0" destOrd="0" presId="urn:microsoft.com/office/officeart/2005/8/layout/cycle5"/>
    <dgm:cxn modelId="{5806F85F-22DB-43EE-9E7A-E997FFA1F692}" type="presParOf" srcId="{A93A1B09-C76C-4DD1-9147-3CC7EC68FED3}" destId="{23905D7F-4CB1-4100-9118-515314AC77BD}" srcOrd="1" destOrd="0" presId="urn:microsoft.com/office/officeart/2005/8/layout/cycle5"/>
    <dgm:cxn modelId="{B2408C00-A66E-4DE0-AB93-1AA3E4F6F833}" type="presParOf" srcId="{A93A1B09-C76C-4DD1-9147-3CC7EC68FED3}" destId="{99CA07C3-ED72-4E04-A382-F932CE16F03A}" srcOrd="2" destOrd="0" presId="urn:microsoft.com/office/officeart/2005/8/layout/cycle5"/>
    <dgm:cxn modelId="{AEA6B481-38AD-4F1B-A754-20FAE043332A}" type="presParOf" srcId="{A93A1B09-C76C-4DD1-9147-3CC7EC68FED3}" destId="{8AEB286C-985C-41DA-8DDC-12390A437CCA}" srcOrd="3" destOrd="0" presId="urn:microsoft.com/office/officeart/2005/8/layout/cycle5"/>
    <dgm:cxn modelId="{95257EA9-9652-4DB3-912A-4B2993E8D0F9}" type="presParOf" srcId="{A93A1B09-C76C-4DD1-9147-3CC7EC68FED3}" destId="{50ABBA6E-FF1B-4700-8E42-3796E921654B}" srcOrd="4" destOrd="0" presId="urn:microsoft.com/office/officeart/2005/8/layout/cycle5"/>
    <dgm:cxn modelId="{FDB5D2A9-8B08-44AA-8E78-E0FF8F7C7572}" type="presParOf" srcId="{A93A1B09-C76C-4DD1-9147-3CC7EC68FED3}" destId="{EFA7BA9D-D684-4824-9A2E-B03435AEE577}" srcOrd="5" destOrd="0" presId="urn:microsoft.com/office/officeart/2005/8/layout/cycle5"/>
    <dgm:cxn modelId="{1FBDB5DD-2678-4AF1-AFE3-AAF09E0C5EE8}" type="presParOf" srcId="{A93A1B09-C76C-4DD1-9147-3CC7EC68FED3}" destId="{422B47C4-3012-4A5D-8A2F-9BCD385C8F2C}" srcOrd="6" destOrd="0" presId="urn:microsoft.com/office/officeart/2005/8/layout/cycle5"/>
    <dgm:cxn modelId="{176BF1ED-512C-4564-9C1B-8EC690DB9C1C}" type="presParOf" srcId="{A93A1B09-C76C-4DD1-9147-3CC7EC68FED3}" destId="{D8C7149D-7F3E-4336-A9BA-B71DC959D154}" srcOrd="7" destOrd="0" presId="urn:microsoft.com/office/officeart/2005/8/layout/cycle5"/>
    <dgm:cxn modelId="{B403544E-E3A5-49EC-8B68-A8B2B53572DD}" type="presParOf" srcId="{A93A1B09-C76C-4DD1-9147-3CC7EC68FED3}" destId="{6893D67D-295D-48A4-9646-2C3BC0964DA6}" srcOrd="8" destOrd="0" presId="urn:microsoft.com/office/officeart/2005/8/layout/cycle5"/>
    <dgm:cxn modelId="{A5CC8886-6C45-4676-8386-DBF353C0C55B}" type="presParOf" srcId="{A93A1B09-C76C-4DD1-9147-3CC7EC68FED3}" destId="{5F9C5181-94DE-4250-9909-A481EEFF884F}" srcOrd="9" destOrd="0" presId="urn:microsoft.com/office/officeart/2005/8/layout/cycle5"/>
    <dgm:cxn modelId="{EBB39B75-93EF-44D2-A4DC-BCB5274597EC}" type="presParOf" srcId="{A93A1B09-C76C-4DD1-9147-3CC7EC68FED3}" destId="{A0DB1216-0BC5-4D0E-8B53-E3D36C45872D}" srcOrd="10" destOrd="0" presId="urn:microsoft.com/office/officeart/2005/8/layout/cycle5"/>
    <dgm:cxn modelId="{320AC29A-E72A-40B4-BEB6-D35242BC79F4}" type="presParOf" srcId="{A93A1B09-C76C-4DD1-9147-3CC7EC68FED3}" destId="{9B216113-B7EA-4BDC-8FCC-7D3EEE4087F4}" srcOrd="11" destOrd="0" presId="urn:microsoft.com/office/officeart/2005/8/layout/cycle5"/>
    <dgm:cxn modelId="{215F53DF-D387-44FA-8785-789A8F978F5E}" type="presParOf" srcId="{A93A1B09-C76C-4DD1-9147-3CC7EC68FED3}" destId="{D4B3E150-F584-461A-B882-64142E7E5E97}" srcOrd="12" destOrd="0" presId="urn:microsoft.com/office/officeart/2005/8/layout/cycle5"/>
    <dgm:cxn modelId="{3595C4E1-AA9F-4124-97B3-96E01C4A23BD}" type="presParOf" srcId="{A93A1B09-C76C-4DD1-9147-3CC7EC68FED3}" destId="{8C5620CC-34CD-4EF6-90DA-3619C71F8762}" srcOrd="13" destOrd="0" presId="urn:microsoft.com/office/officeart/2005/8/layout/cycle5"/>
    <dgm:cxn modelId="{E9C79C61-0781-4D65-86E5-DEB6A02F6D64}" type="presParOf" srcId="{A93A1B09-C76C-4DD1-9147-3CC7EC68FED3}" destId="{CD7D653C-909F-404B-B5C6-4708FF26E16F}" srcOrd="14" destOrd="0" presId="urn:microsoft.com/office/officeart/2005/8/layout/cycle5"/>
    <dgm:cxn modelId="{CDBCFE8B-B3D4-46BD-93E2-CD58145F992C}" type="presParOf" srcId="{A93A1B09-C76C-4DD1-9147-3CC7EC68FED3}" destId="{A08F3E80-5C78-449E-A253-34378AB3DC10}" srcOrd="15" destOrd="0" presId="urn:microsoft.com/office/officeart/2005/8/layout/cycle5"/>
    <dgm:cxn modelId="{DCFAF49F-FBB6-4951-B249-1B2C85F7BF38}" type="presParOf" srcId="{A93A1B09-C76C-4DD1-9147-3CC7EC68FED3}" destId="{D57CA9EE-3CFA-49F2-A0AC-4A05287DDD70}" srcOrd="16" destOrd="0" presId="urn:microsoft.com/office/officeart/2005/8/layout/cycle5"/>
    <dgm:cxn modelId="{5A60F243-90AE-4447-AE7A-F11AD5E71488}" type="presParOf" srcId="{A93A1B09-C76C-4DD1-9147-3CC7EC68FED3}" destId="{14679356-71F4-416C-8425-49EF7A4CB672}" srcOrd="17" destOrd="0" presId="urn:microsoft.com/office/officeart/2005/8/layout/cycle5"/>
    <dgm:cxn modelId="{6F459420-6934-40CC-B7D0-44949FC68953}" type="presParOf" srcId="{A93A1B09-C76C-4DD1-9147-3CC7EC68FED3}" destId="{759CE074-EE87-462E-9983-1872D76F11C9}" srcOrd="18" destOrd="0" presId="urn:microsoft.com/office/officeart/2005/8/layout/cycle5"/>
    <dgm:cxn modelId="{E1743C16-6ED1-4C46-85A9-E44F9ABC8317}" type="presParOf" srcId="{A93A1B09-C76C-4DD1-9147-3CC7EC68FED3}" destId="{D3942012-2424-4678-AC0B-CC8277F5E97C}" srcOrd="19" destOrd="0" presId="urn:microsoft.com/office/officeart/2005/8/layout/cycle5"/>
    <dgm:cxn modelId="{53292B9B-48A5-4911-8E67-0D9445218D2B}" type="presParOf" srcId="{A93A1B09-C76C-4DD1-9147-3CC7EC68FED3}" destId="{D62B5D46-9803-493A-A717-47EB4A9A9CCA}" srcOrd="20" destOrd="0" presId="urn:microsoft.com/office/officeart/2005/8/layout/cycle5"/>
  </dgm:cxnLst>
  <dgm:bg>
    <a:solidFill>
      <a:srgbClr val="FFFFCC"/>
    </a:solidFill>
  </dgm:bg>
  <dgm:whole>
    <a:ln>
      <a:solidFill>
        <a:schemeClr val="accent1">
          <a:hueOff val="0"/>
          <a:satOff val="0"/>
          <a:lumOff val="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761D9-ADD3-4065-B48D-E6DAC3EC07C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l-GR"/>
        </a:p>
      </dgm:t>
    </dgm:pt>
    <dgm:pt modelId="{A0797427-D94E-4D93-9A77-8F654F2AE877}">
      <dgm:prSet custT="1"/>
      <dgm:spPr>
        <a:solidFill>
          <a:schemeClr val="tx2">
            <a:lumMod val="75000"/>
          </a:schemeClr>
        </a:solidFill>
      </dgm:spPr>
      <dgm:t>
        <a:bodyPr/>
        <a:lstStyle/>
        <a:p>
          <a:r>
            <a:rPr lang="el-GR" sz="1800" b="1" dirty="0" smtClean="0"/>
            <a:t>Ο όρος «μέσα» χρησιμοποιείται για την περιγραφή των γενικών τρόπων επικοινωνίας (κείμενο, ηχογραφημένη ομιλία, βίντεο, δια ζώσης επικοινωνία</a:t>
          </a:r>
          <a:r>
            <a:rPr lang="el-GR" sz="1600" dirty="0" smtClean="0"/>
            <a:t>. </a:t>
          </a:r>
          <a:endParaRPr lang="el-GR" sz="1600" dirty="0"/>
        </a:p>
      </dgm:t>
    </dgm:pt>
    <dgm:pt modelId="{EC1F69AF-9C4E-472C-99AF-FC27B6D516D9}" type="parTrans" cxnId="{AA961D90-1325-4BCD-883F-C13906AEBDD4}">
      <dgm:prSet/>
      <dgm:spPr/>
      <dgm:t>
        <a:bodyPr/>
        <a:lstStyle/>
        <a:p>
          <a:endParaRPr lang="el-GR"/>
        </a:p>
      </dgm:t>
    </dgm:pt>
    <dgm:pt modelId="{211E75FE-0CA4-4305-8063-648407991F60}" type="sibTrans" cxnId="{AA961D90-1325-4BCD-883F-C13906AEBDD4}">
      <dgm:prSet/>
      <dgm:spPr/>
      <dgm:t>
        <a:bodyPr/>
        <a:lstStyle/>
        <a:p>
          <a:endParaRPr lang="el-GR"/>
        </a:p>
      </dgm:t>
    </dgm:pt>
    <dgm:pt modelId="{0443DD6F-FF41-4C18-B8FD-33D63E0F2F90}">
      <dgm:prSet/>
      <dgm:spPr>
        <a:solidFill>
          <a:srgbClr val="FF0000"/>
        </a:solidFill>
      </dgm:spPr>
      <dgm:t>
        <a:bodyPr/>
        <a:lstStyle/>
        <a:p>
          <a:r>
            <a:rPr lang="el-GR" b="1" dirty="0" smtClean="0"/>
            <a:t>«Τεχνολογίες»</a:t>
          </a:r>
          <a:r>
            <a:rPr lang="el-GR" dirty="0" smtClean="0"/>
            <a:t> είναι οι τρόποι μετάδοσης των μέσων (ένα βίντεο μπορεί να μεταδοθεί με δορυφόρο, το διαδίκτυο, μια βιντεοκασέτα. Ένα κείμενο με ένα βιβλίο </a:t>
          </a:r>
          <a:r>
            <a:rPr lang="el-GR" dirty="0" err="1" smtClean="0"/>
            <a:t>κ.α</a:t>
          </a:r>
          <a:r>
            <a:rPr lang="el-GR" dirty="0" smtClean="0"/>
            <a:t>)</a:t>
          </a:r>
          <a:endParaRPr lang="el-GR" dirty="0"/>
        </a:p>
      </dgm:t>
    </dgm:pt>
    <dgm:pt modelId="{CE4F5C11-9C6F-43F1-A158-FB6B6035EDD7}" type="parTrans" cxnId="{488EF83E-82EF-4345-B996-AD3B9D029DB4}">
      <dgm:prSet/>
      <dgm:spPr/>
      <dgm:t>
        <a:bodyPr/>
        <a:lstStyle/>
        <a:p>
          <a:endParaRPr lang="el-GR"/>
        </a:p>
      </dgm:t>
    </dgm:pt>
    <dgm:pt modelId="{DF25B062-B4B9-41E1-A633-37739AD34773}" type="sibTrans" cxnId="{488EF83E-82EF-4345-B996-AD3B9D029DB4}">
      <dgm:prSet/>
      <dgm:spPr/>
      <dgm:t>
        <a:bodyPr/>
        <a:lstStyle/>
        <a:p>
          <a:endParaRPr lang="el-GR"/>
        </a:p>
      </dgm:t>
    </dgm:pt>
    <dgm:pt modelId="{DB9A4F8C-A330-4ACF-AFDB-B030DB9E7229}" type="pres">
      <dgm:prSet presAssocID="{BBE761D9-ADD3-4065-B48D-E6DAC3EC07C8}" presName="diagram" presStyleCnt="0">
        <dgm:presLayoutVars>
          <dgm:dir/>
          <dgm:resizeHandles val="exact"/>
        </dgm:presLayoutVars>
      </dgm:prSet>
      <dgm:spPr/>
      <dgm:t>
        <a:bodyPr/>
        <a:lstStyle/>
        <a:p>
          <a:endParaRPr lang="el-GR"/>
        </a:p>
      </dgm:t>
    </dgm:pt>
    <dgm:pt modelId="{9FD27C76-3FAF-4F09-B29B-5B83012D660B}" type="pres">
      <dgm:prSet presAssocID="{A0797427-D94E-4D93-9A77-8F654F2AE877}" presName="arrow" presStyleLbl="node1" presStyleIdx="0" presStyleCnt="2" custScaleX="117732" custScaleY="105166" custRadScaleRad="98812" custRadScaleInc="-1968">
        <dgm:presLayoutVars>
          <dgm:bulletEnabled val="1"/>
        </dgm:presLayoutVars>
      </dgm:prSet>
      <dgm:spPr/>
      <dgm:t>
        <a:bodyPr/>
        <a:lstStyle/>
        <a:p>
          <a:endParaRPr lang="el-GR"/>
        </a:p>
      </dgm:t>
    </dgm:pt>
    <dgm:pt modelId="{64F227AE-4D28-478B-B270-F767D47E9060}" type="pres">
      <dgm:prSet presAssocID="{0443DD6F-FF41-4C18-B8FD-33D63E0F2F90}" presName="arrow" presStyleLbl="node1" presStyleIdx="1" presStyleCnt="2" custScaleX="121865">
        <dgm:presLayoutVars>
          <dgm:bulletEnabled val="1"/>
        </dgm:presLayoutVars>
      </dgm:prSet>
      <dgm:spPr/>
      <dgm:t>
        <a:bodyPr/>
        <a:lstStyle/>
        <a:p>
          <a:endParaRPr lang="el-GR"/>
        </a:p>
      </dgm:t>
    </dgm:pt>
  </dgm:ptLst>
  <dgm:cxnLst>
    <dgm:cxn modelId="{F983281D-211C-4B12-9C3D-0F54CBAB8143}" type="presOf" srcId="{A0797427-D94E-4D93-9A77-8F654F2AE877}" destId="{9FD27C76-3FAF-4F09-B29B-5B83012D660B}" srcOrd="0" destOrd="0" presId="urn:microsoft.com/office/officeart/2005/8/layout/arrow5"/>
    <dgm:cxn modelId="{AA961D90-1325-4BCD-883F-C13906AEBDD4}" srcId="{BBE761D9-ADD3-4065-B48D-E6DAC3EC07C8}" destId="{A0797427-D94E-4D93-9A77-8F654F2AE877}" srcOrd="0" destOrd="0" parTransId="{EC1F69AF-9C4E-472C-99AF-FC27B6D516D9}" sibTransId="{211E75FE-0CA4-4305-8063-648407991F60}"/>
    <dgm:cxn modelId="{B11C559D-5BE0-4618-81DD-E1F6C01657FA}" type="presOf" srcId="{BBE761D9-ADD3-4065-B48D-E6DAC3EC07C8}" destId="{DB9A4F8C-A330-4ACF-AFDB-B030DB9E7229}" srcOrd="0" destOrd="0" presId="urn:microsoft.com/office/officeart/2005/8/layout/arrow5"/>
    <dgm:cxn modelId="{488EF83E-82EF-4345-B996-AD3B9D029DB4}" srcId="{BBE761D9-ADD3-4065-B48D-E6DAC3EC07C8}" destId="{0443DD6F-FF41-4C18-B8FD-33D63E0F2F90}" srcOrd="1" destOrd="0" parTransId="{CE4F5C11-9C6F-43F1-A158-FB6B6035EDD7}" sibTransId="{DF25B062-B4B9-41E1-A633-37739AD34773}"/>
    <dgm:cxn modelId="{8AC1B11B-3B91-41A6-BA81-26C4A4DEDFD0}" type="presOf" srcId="{0443DD6F-FF41-4C18-B8FD-33D63E0F2F90}" destId="{64F227AE-4D28-478B-B270-F767D47E9060}" srcOrd="0" destOrd="0" presId="urn:microsoft.com/office/officeart/2005/8/layout/arrow5"/>
    <dgm:cxn modelId="{6ECAFA76-0FD5-438F-A32D-164DD12B22CD}" type="presParOf" srcId="{DB9A4F8C-A330-4ACF-AFDB-B030DB9E7229}" destId="{9FD27C76-3FAF-4F09-B29B-5B83012D660B}" srcOrd="0" destOrd="0" presId="urn:microsoft.com/office/officeart/2005/8/layout/arrow5"/>
    <dgm:cxn modelId="{57A0B94F-6D45-447A-BD49-B331FF753F4C}" type="presParOf" srcId="{DB9A4F8C-A330-4ACF-AFDB-B030DB9E7229}" destId="{64F227AE-4D28-478B-B270-F767D47E9060}"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6369EC-12E7-4E96-99ED-7C374A38A141}">
      <dsp:nvSpPr>
        <dsp:cNvPr id="0" name=""/>
        <dsp:cNvSpPr/>
      </dsp:nvSpPr>
      <dsp:spPr>
        <a:xfrm>
          <a:off x="2880323" y="144006"/>
          <a:ext cx="2254442" cy="77313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Στην εποχή μας διαμορφώνεται....</a:t>
          </a:r>
          <a:endParaRPr lang="el-GR" sz="1400" b="1" kern="1200" dirty="0"/>
        </a:p>
      </dsp:txBody>
      <dsp:txXfrm>
        <a:off x="2880323" y="144006"/>
        <a:ext cx="2254442" cy="773132"/>
      </dsp:txXfrm>
    </dsp:sp>
    <dsp:sp modelId="{99CA07C3-ED72-4E04-A382-F932CE16F03A}">
      <dsp:nvSpPr>
        <dsp:cNvPr id="0" name=""/>
        <dsp:cNvSpPr/>
      </dsp:nvSpPr>
      <dsp:spPr>
        <a:xfrm>
          <a:off x="1654124" y="478906"/>
          <a:ext cx="4411124" cy="4411124"/>
        </a:xfrm>
        <a:custGeom>
          <a:avLst/>
          <a:gdLst/>
          <a:ahLst/>
          <a:cxnLst/>
          <a:rect l="0" t="0" r="0" b="0"/>
          <a:pathLst>
            <a:path>
              <a:moveTo>
                <a:pt x="3576641" y="477949"/>
              </a:moveTo>
              <a:arcTo wR="2205562" hR="2205562" stAng="18506187" swAng="5641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EB286C-985C-41DA-8DDC-12390A437CCA}">
      <dsp:nvSpPr>
        <dsp:cNvPr id="0" name=""/>
        <dsp:cNvSpPr/>
      </dsp:nvSpPr>
      <dsp:spPr>
        <a:xfrm>
          <a:off x="4682461" y="1295184"/>
          <a:ext cx="2269167" cy="773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...ένα νέο μοντέλο παραγωγής, απόκτησης και χρήσης της γνώσης.... </a:t>
          </a:r>
          <a:endParaRPr lang="el-GR" sz="1400" b="1" kern="1200" dirty="0"/>
        </a:p>
      </dsp:txBody>
      <dsp:txXfrm>
        <a:off x="4682461" y="1295184"/>
        <a:ext cx="2269167" cy="773132"/>
      </dsp:txXfrm>
    </dsp:sp>
    <dsp:sp modelId="{EFA7BA9D-D684-4824-9A2E-B03435AEE577}">
      <dsp:nvSpPr>
        <dsp:cNvPr id="0" name=""/>
        <dsp:cNvSpPr/>
      </dsp:nvSpPr>
      <dsp:spPr>
        <a:xfrm>
          <a:off x="1868282" y="1009202"/>
          <a:ext cx="4411124" cy="4411124"/>
        </a:xfrm>
        <a:custGeom>
          <a:avLst/>
          <a:gdLst/>
          <a:ahLst/>
          <a:cxnLst/>
          <a:rect l="0" t="0" r="0" b="0"/>
          <a:pathLst>
            <a:path>
              <a:moveTo>
                <a:pt x="4147402" y="1159732"/>
              </a:moveTo>
              <a:arcTo wR="2205562" hR="2205562" stAng="19901648" swAng="5449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22B47C4-3012-4A5D-8A2F-9BCD385C8F2C}">
      <dsp:nvSpPr>
        <dsp:cNvPr id="0" name=""/>
        <dsp:cNvSpPr/>
      </dsp:nvSpPr>
      <dsp:spPr>
        <a:xfrm>
          <a:off x="5088127" y="2599036"/>
          <a:ext cx="2097008" cy="920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...το άτομο «δια βίου» βρίσκεται απέναντι σε πληροφορίες</a:t>
          </a:r>
          <a:endParaRPr lang="el-GR" sz="1400" b="1" kern="1200" dirty="0"/>
        </a:p>
      </dsp:txBody>
      <dsp:txXfrm>
        <a:off x="5088127" y="2599036"/>
        <a:ext cx="2097008" cy="920344"/>
      </dsp:txXfrm>
    </dsp:sp>
    <dsp:sp modelId="{6893D67D-295D-48A4-9646-2C3BC0964DA6}">
      <dsp:nvSpPr>
        <dsp:cNvPr id="0" name=""/>
        <dsp:cNvSpPr/>
      </dsp:nvSpPr>
      <dsp:spPr>
        <a:xfrm>
          <a:off x="1780805" y="362862"/>
          <a:ext cx="4411124" cy="4411124"/>
        </a:xfrm>
        <a:custGeom>
          <a:avLst/>
          <a:gdLst/>
          <a:ahLst/>
          <a:cxnLst/>
          <a:rect l="0" t="0" r="0" b="0"/>
          <a:pathLst>
            <a:path>
              <a:moveTo>
                <a:pt x="4128049" y="3286556"/>
              </a:moveTo>
              <a:arcTo wR="2205562" hR="2205562" stAng="1760916" swAng="69062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F9C5181-94DE-4250-9909-A481EEFF884F}">
      <dsp:nvSpPr>
        <dsp:cNvPr id="0" name=""/>
        <dsp:cNvSpPr/>
      </dsp:nvSpPr>
      <dsp:spPr>
        <a:xfrm>
          <a:off x="4218918" y="4118879"/>
          <a:ext cx="1448814" cy="873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t>που καλείται να κατανοήσει με τη χρήση παραδοσιακών....</a:t>
          </a:r>
          <a:endParaRPr lang="el-GR" sz="1200" b="1" kern="1200" dirty="0"/>
        </a:p>
      </dsp:txBody>
      <dsp:txXfrm>
        <a:off x="4218918" y="4118879"/>
        <a:ext cx="1448814" cy="873376"/>
      </dsp:txXfrm>
    </dsp:sp>
    <dsp:sp modelId="{9B216113-B7EA-4BDC-8FCC-7D3EEE4087F4}">
      <dsp:nvSpPr>
        <dsp:cNvPr id="0" name=""/>
        <dsp:cNvSpPr/>
      </dsp:nvSpPr>
      <dsp:spPr>
        <a:xfrm>
          <a:off x="1780805" y="362862"/>
          <a:ext cx="4411124" cy="4411124"/>
        </a:xfrm>
        <a:custGeom>
          <a:avLst/>
          <a:gdLst/>
          <a:ahLst/>
          <a:cxnLst/>
          <a:rect l="0" t="0" r="0" b="0"/>
          <a:pathLst>
            <a:path>
              <a:moveTo>
                <a:pt x="2319484" y="4408180"/>
              </a:moveTo>
              <a:arcTo wR="2205562" hR="2205562" stAng="5222354" swAng="5593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4B3E150-F584-461A-B882-64142E7E5E97}">
      <dsp:nvSpPr>
        <dsp:cNvPr id="0" name=""/>
        <dsp:cNvSpPr/>
      </dsp:nvSpPr>
      <dsp:spPr>
        <a:xfrm>
          <a:off x="2434693" y="4169001"/>
          <a:ext cx="1189434" cy="773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smtClean="0"/>
            <a:t>και σύγχρονων μέσων και τεχνολογιών....  </a:t>
          </a:r>
          <a:endParaRPr lang="el-GR" sz="1200" b="1" kern="1200" dirty="0"/>
        </a:p>
      </dsp:txBody>
      <dsp:txXfrm>
        <a:off x="2434693" y="4169001"/>
        <a:ext cx="1189434" cy="773132"/>
      </dsp:txXfrm>
    </dsp:sp>
    <dsp:sp modelId="{CD7D653C-909F-404B-B5C6-4708FF26E16F}">
      <dsp:nvSpPr>
        <dsp:cNvPr id="0" name=""/>
        <dsp:cNvSpPr/>
      </dsp:nvSpPr>
      <dsp:spPr>
        <a:xfrm>
          <a:off x="1780805" y="362862"/>
          <a:ext cx="4411124" cy="4411124"/>
        </a:xfrm>
        <a:custGeom>
          <a:avLst/>
          <a:gdLst/>
          <a:ahLst/>
          <a:cxnLst/>
          <a:rect l="0" t="0" r="0" b="0"/>
          <a:pathLst>
            <a:path>
              <a:moveTo>
                <a:pt x="585931" y="3702660"/>
              </a:moveTo>
              <a:arcTo wR="2205562" hR="2205562" stAng="8235083" swAng="6853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08F3E80-5C78-449E-A253-34378AB3DC10}">
      <dsp:nvSpPr>
        <dsp:cNvPr id="0" name=""/>
        <dsp:cNvSpPr/>
      </dsp:nvSpPr>
      <dsp:spPr>
        <a:xfrm>
          <a:off x="1044463" y="2529941"/>
          <a:ext cx="1583279" cy="10585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t>η πρόσβαση στις πληροφορίες, στηρίζεται στις ικανότητες γραμματισμού που διαθέτει, </a:t>
          </a:r>
          <a:endParaRPr lang="el-GR" sz="1200" b="1" kern="1200" dirty="0"/>
        </a:p>
      </dsp:txBody>
      <dsp:txXfrm>
        <a:off x="1044463" y="2529941"/>
        <a:ext cx="1583279" cy="1058534"/>
      </dsp:txXfrm>
    </dsp:sp>
    <dsp:sp modelId="{14679356-71F4-416C-8425-49EF7A4CB672}">
      <dsp:nvSpPr>
        <dsp:cNvPr id="0" name=""/>
        <dsp:cNvSpPr/>
      </dsp:nvSpPr>
      <dsp:spPr>
        <a:xfrm>
          <a:off x="1691091" y="948167"/>
          <a:ext cx="4411124" cy="4411124"/>
        </a:xfrm>
        <a:custGeom>
          <a:avLst/>
          <a:gdLst/>
          <a:ahLst/>
          <a:cxnLst/>
          <a:rect l="0" t="0" r="0" b="0"/>
          <a:pathLst>
            <a:path>
              <a:moveTo>
                <a:pt x="122947" y="1479463"/>
              </a:moveTo>
              <a:arcTo wR="2205562" hR="2205562" stAng="11953259" swAng="50465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9CE074-EE87-462E-9983-1872D76F11C9}">
      <dsp:nvSpPr>
        <dsp:cNvPr id="0" name=""/>
        <dsp:cNvSpPr/>
      </dsp:nvSpPr>
      <dsp:spPr>
        <a:xfrm>
          <a:off x="1097086" y="1105527"/>
          <a:ext cx="2170539" cy="9313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ανεξάρτητα από το εργαλείο αναπαράστασής τους. </a:t>
          </a:r>
          <a:endParaRPr lang="el-GR" sz="1600" b="1" kern="1200" dirty="0"/>
        </a:p>
      </dsp:txBody>
      <dsp:txXfrm>
        <a:off x="1097086" y="1105527"/>
        <a:ext cx="2170539" cy="931315"/>
      </dsp:txXfrm>
    </dsp:sp>
    <dsp:sp modelId="{D62B5D46-9803-493A-A717-47EB4A9A9CCA}">
      <dsp:nvSpPr>
        <dsp:cNvPr id="0" name=""/>
        <dsp:cNvSpPr/>
      </dsp:nvSpPr>
      <dsp:spPr>
        <a:xfrm>
          <a:off x="1782961" y="558085"/>
          <a:ext cx="4411124" cy="4411124"/>
        </a:xfrm>
        <a:custGeom>
          <a:avLst/>
          <a:gdLst/>
          <a:ahLst/>
          <a:cxnLst/>
          <a:rect l="0" t="0" r="0" b="0"/>
          <a:pathLst>
            <a:path>
              <a:moveTo>
                <a:pt x="816376" y="492474"/>
              </a:moveTo>
              <a:arcTo wR="2205562" hR="2205562" stAng="13857632" swAng="3997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D27C76-3FAF-4F09-B29B-5B83012D660B}">
      <dsp:nvSpPr>
        <dsp:cNvPr id="0" name=""/>
        <dsp:cNvSpPr/>
      </dsp:nvSpPr>
      <dsp:spPr>
        <a:xfrm rot="16200000">
          <a:off x="-319960" y="425427"/>
          <a:ext cx="4114638" cy="3675467"/>
        </a:xfrm>
        <a:prstGeom prst="downArrow">
          <a:avLst>
            <a:gd name="adj1" fmla="val 50000"/>
            <a:gd name="adj2" fmla="val 3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t>Ο όρος «μέσα» χρησιμοποιείται για την περιγραφή των γενικών τρόπων επικοινωνίας (κείμενο, ηχογραφημένη ομιλία, βίντεο, δια ζώσης επικοινωνία</a:t>
          </a:r>
          <a:r>
            <a:rPr lang="el-GR" sz="1600" kern="1200" dirty="0" smtClean="0"/>
            <a:t>. </a:t>
          </a:r>
          <a:endParaRPr lang="el-GR" sz="1600" kern="1200" dirty="0"/>
        </a:p>
      </dsp:txBody>
      <dsp:txXfrm rot="16200000">
        <a:off x="-319960" y="425427"/>
        <a:ext cx="4114638" cy="3675467"/>
      </dsp:txXfrm>
    </dsp:sp>
    <dsp:sp modelId="{64F227AE-4D28-478B-B270-F767D47E9060}">
      <dsp:nvSpPr>
        <dsp:cNvPr id="0" name=""/>
        <dsp:cNvSpPr/>
      </dsp:nvSpPr>
      <dsp:spPr>
        <a:xfrm rot="5400000">
          <a:off x="3287181" y="412780"/>
          <a:ext cx="4259083" cy="3494919"/>
        </a:xfrm>
        <a:prstGeom prst="downArrow">
          <a:avLst>
            <a:gd name="adj1" fmla="val 50000"/>
            <a:gd name="adj2" fmla="val 3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1900" b="1" kern="1200" dirty="0" smtClean="0"/>
            <a:t>«Τεχνολογίες»</a:t>
          </a:r>
          <a:r>
            <a:rPr lang="el-GR" sz="1900" kern="1200" dirty="0" smtClean="0"/>
            <a:t> είναι οι τρόποι μετάδοσης των μέσων (ένα βίντεο μπορεί να μεταδοθεί με δορυφόρο, το διαδίκτυο, μια βιντεοκασέτα. Ένα κείμενο με ένα βιβλίο </a:t>
          </a:r>
          <a:r>
            <a:rPr lang="el-GR" sz="1900" kern="1200" dirty="0" err="1" smtClean="0"/>
            <a:t>κ.α</a:t>
          </a:r>
          <a:r>
            <a:rPr lang="el-GR" sz="1900" kern="1200" dirty="0" smtClean="0"/>
            <a:t>)</a:t>
          </a:r>
          <a:endParaRPr lang="el-GR" sz="1900" kern="1200" dirty="0"/>
        </a:p>
      </dsp:txBody>
      <dsp:txXfrm rot="5400000">
        <a:off x="3287181" y="412780"/>
        <a:ext cx="4259083" cy="349491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 xmlns:p14="http://schemas.microsoft.com/office/powerpoint/2010/main"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endParaRPr lang="el-GR"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 xmlns:p14="http://schemas.microsoft.com/office/powerpoint/2010/main"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3</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4</a:t>
            </a:r>
            <a:r>
              <a:rPr lang="el-GR" baseline="30000" dirty="0" smtClean="0"/>
              <a:t>ης</a:t>
            </a:r>
            <a:r>
              <a:rPr lang="el-GR" baseline="0" dirty="0" smtClean="0"/>
              <a:t> υποενότητας.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παρατηρήσουν προσεκτικά </a:t>
            </a:r>
            <a:r>
              <a:rPr lang="el-GR" baseline="0" dirty="0" smtClean="0"/>
              <a:t>το διάγραμμα. Αναφερθείτε με συντομία στις έννοιες με έντονα γράμματα.</a:t>
            </a: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 xmlns:p14="http://schemas.microsoft.com/office/powerpoint/2010/main" val="261467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 Επιμείνετε ιδιαίτερα στην έννοια της «</a:t>
            </a:r>
            <a:r>
              <a:rPr lang="el-GR" baseline="0" dirty="0" err="1" smtClean="0"/>
              <a:t>Μετακατανόησης</a:t>
            </a:r>
            <a:r>
              <a:rPr lang="el-GR" baseline="0" dirty="0" smtClean="0"/>
              <a:t>»</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5</a:t>
            </a:r>
            <a:r>
              <a:rPr lang="el-GR" baseline="30000" dirty="0" smtClean="0"/>
              <a:t>ης</a:t>
            </a:r>
            <a:r>
              <a:rPr lang="el-GR" baseline="0" dirty="0" smtClean="0"/>
              <a:t> υποενότητας.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παρατηρήσουν προσεκτικά το</a:t>
            </a:r>
            <a:r>
              <a:rPr lang="el-GR" baseline="0" dirty="0" smtClean="0"/>
              <a:t> διάγραμμα.</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 xmlns:p14="http://schemas.microsoft.com/office/powerpoint/2010/main" val="261467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1" baseline="0" dirty="0" smtClean="0"/>
          </a:p>
          <a:p>
            <a:pPr marL="228600" indent="-228600">
              <a:buFont typeface="+mj-lt"/>
              <a:buNone/>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τα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την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αναγράφονται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τον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0" indent="0">
              <a:buFont typeface="+mj-lt"/>
              <a:buNone/>
            </a:pPr>
            <a:endParaRPr lang="el-GR" baseline="0" dirty="0" smtClean="0">
              <a:solidFill>
                <a:srgbClr val="27498D"/>
              </a:solidFill>
            </a:endParaRPr>
          </a:p>
          <a:p>
            <a:pPr marL="0" indent="0">
              <a:buNone/>
            </a:pPr>
            <a:endParaRPr lang="el-GR" baseline="0" dirty="0" smtClean="0">
              <a:solidFill>
                <a:srgbClr val="27498D"/>
              </a:solidFill>
            </a:endParaRP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 xmlns:p14="http://schemas.microsoft.com/office/powerpoint/2010/main"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την βιωματική δραστηριότητα της συγκεκριμένης ενότητας. </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τον λόγο, προκειμένου να διαπιστώσουν αν και κατά πόσο επιτεύχθηκαν οι στόχοι της θεματικής ενότητας.</a:t>
            </a:r>
            <a:endParaRPr lang="el-GR"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24</a:t>
            </a:fld>
            <a:endParaRPr lang="el-GR"/>
          </a:p>
        </p:txBody>
      </p:sp>
    </p:spTree>
    <p:extLst>
      <p:ext uri="{BB962C8B-B14F-4D97-AF65-F5344CB8AC3E}">
        <p14:creationId xmlns="" xmlns:p14="http://schemas.microsoft.com/office/powerpoint/2010/main" val="92705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25</a:t>
            </a:fld>
            <a:endParaRPr lang="el-GR"/>
          </a:p>
        </p:txBody>
      </p:sp>
    </p:spTree>
    <p:extLst>
      <p:ext uri="{BB962C8B-B14F-4D97-AF65-F5344CB8AC3E}">
        <p14:creationId xmlns="" xmlns:p14="http://schemas.microsoft.com/office/powerpoint/2010/main"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τον σκοπό της 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 xmlns:p14="http://schemas.microsoft.com/office/powerpoint/2010/main"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aseline="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 xmlns:p14="http://schemas.microsoft.com/office/powerpoint/2010/main"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smtClean="0"/>
          </a:p>
          <a:p>
            <a:pPr marL="228600" indent="-228600">
              <a:buFont typeface="+mj-lt"/>
              <a:buAutoNum type="arabicPeriod"/>
            </a:pPr>
            <a:endParaRPr lang="el-GR"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 xmlns:p14="http://schemas.microsoft.com/office/powerpoint/2010/main"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aseline="0"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 xmlns:p14="http://schemas.microsoft.com/office/powerpoint/2010/main" val="26999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773853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0625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673139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177161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4236773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 xmlns:a14="http://schemas.microsoft.com/office/drawing/2010/main">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dirty="0">
              <a:solidFill>
                <a:schemeClr val="bg1"/>
              </a:solidFill>
            </a:endParaRPr>
          </a:p>
        </p:txBody>
      </p:sp>
      <p:sp>
        <p:nvSpPr>
          <p:cNvPr id="3" name="Υπότιτλος 2"/>
          <p:cNvSpPr>
            <a:spLocks noGrp="1"/>
          </p:cNvSpPr>
          <p:nvPr>
            <p:ph type="subTitle" idx="1"/>
          </p:nvPr>
        </p:nvSpPr>
        <p:spPr>
          <a:xfrm>
            <a:off x="5148064" y="3356992"/>
            <a:ext cx="3600400" cy="2976736"/>
          </a:xfrm>
          <a:solidFill>
            <a:srgbClr val="27498D"/>
          </a:solidFill>
          <a:ln w="57150">
            <a:solidFill>
              <a:schemeClr val="tx1"/>
            </a:solidFill>
          </a:ln>
        </p:spPr>
        <p:txBody>
          <a:bodyPr>
            <a:normAutofit/>
          </a:bodyPr>
          <a:lstStyle/>
          <a:p>
            <a:r>
              <a:rPr lang="el-GR" sz="2800" b="1" dirty="0" smtClean="0">
                <a:solidFill>
                  <a:schemeClr val="bg1">
                    <a:lumMod val="85000"/>
                  </a:schemeClr>
                </a:solidFill>
              </a:rPr>
              <a:t>Ενότητα </a:t>
            </a:r>
            <a:r>
              <a:rPr lang="en-US" sz="2800" b="1" dirty="0" smtClean="0">
                <a:solidFill>
                  <a:schemeClr val="bg1">
                    <a:lumMod val="85000"/>
                  </a:schemeClr>
                </a:solidFill>
              </a:rPr>
              <a:t>6</a:t>
            </a:r>
            <a:r>
              <a:rPr lang="el-GR" sz="2800" b="1" dirty="0" smtClean="0">
                <a:solidFill>
                  <a:schemeClr val="bg1">
                    <a:lumMod val="85000"/>
                  </a:schemeClr>
                </a:solidFill>
              </a:rPr>
              <a:t>.</a:t>
            </a:r>
            <a:endParaRPr lang="el-GR" sz="2800" b="1" dirty="0">
              <a:solidFill>
                <a:schemeClr val="bg1">
                  <a:lumMod val="85000"/>
                </a:schemeClr>
              </a:solidFill>
            </a:endParaRPr>
          </a:p>
          <a:p>
            <a:r>
              <a:rPr lang="el-GR" sz="2800" b="1" dirty="0" smtClean="0">
                <a:solidFill>
                  <a:schemeClr val="bg1"/>
                </a:solidFill>
              </a:rPr>
              <a:t>Μεταταγνωστικές Ικανότητες</a:t>
            </a:r>
            <a:r>
              <a:rPr lang="en-US" sz="2800" b="1" dirty="0" smtClean="0">
                <a:solidFill>
                  <a:schemeClr val="bg1"/>
                </a:solidFill>
              </a:rPr>
              <a:t> </a:t>
            </a:r>
            <a:r>
              <a:rPr lang="el-GR" sz="2800" b="1" dirty="0" smtClean="0">
                <a:solidFill>
                  <a:schemeClr val="bg1"/>
                </a:solidFill>
              </a:rPr>
              <a:t>και Γραμματισμός στο πλαίσιο της δια βίου μάθησης</a:t>
            </a:r>
            <a:endParaRPr lang="el-GR" sz="2800" b="1" dirty="0">
              <a:solidFill>
                <a:schemeClr val="bg1"/>
              </a:solidFill>
            </a:endParaRPr>
          </a:p>
        </p:txBody>
      </p:sp>
      <p:sp>
        <p:nvSpPr>
          <p:cNvPr id="7" name="Ορθογώνιο 6"/>
          <p:cNvSpPr/>
          <p:nvPr/>
        </p:nvSpPr>
        <p:spPr>
          <a:xfrm>
            <a:off x="251520" y="4678301"/>
            <a:ext cx="4320480"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a:solidFill>
                <a:schemeClr val="tx1"/>
              </a:solidFill>
            </a:endParaRPr>
          </a:p>
        </p:txBody>
      </p:sp>
      <p:grpSp>
        <p:nvGrpSpPr>
          <p:cNvPr id="6" name="Ομάδα 5"/>
          <p:cNvGrpSpPr/>
          <p:nvPr/>
        </p:nvGrpSpPr>
        <p:grpSpPr>
          <a:xfrm>
            <a:off x="4860032" y="378134"/>
            <a:ext cx="3976803" cy="2258778"/>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81" y="1598"/>
                <a:ext cx="3975" cy="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41" y="1418"/>
                <a:ext cx="3883" cy="1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21" y="3218"/>
                <a:ext cx="2451" cy="1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81" y="3398"/>
                <a:ext cx="3123" cy="1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045610" y="1653969"/>
              <a:ext cx="2109564" cy="522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pPr fontAlgn="t"/>
            <a:r>
              <a:rPr lang="el-GR" sz="3600" dirty="0" smtClean="0"/>
              <a:t>Υποενότητα 2</a:t>
            </a:r>
            <a:br>
              <a:rPr lang="el-GR" sz="3600" dirty="0" smtClean="0"/>
            </a:br>
            <a:r>
              <a:rPr lang="el-GR" sz="3600" dirty="0" smtClean="0"/>
              <a:t>Η έννοια του γραμματισμού  1/2</a:t>
            </a:r>
          </a:p>
        </p:txBody>
      </p:sp>
      <p:sp>
        <p:nvSpPr>
          <p:cNvPr id="3" name="Θέση περιεχομένου 2"/>
          <p:cNvSpPr>
            <a:spLocks noGrp="1"/>
          </p:cNvSpPr>
          <p:nvPr>
            <p:ph idx="1"/>
          </p:nvPr>
        </p:nvSpPr>
        <p:spPr>
          <a:xfrm>
            <a:off x="467544" y="1484784"/>
            <a:ext cx="8352928" cy="4176464"/>
          </a:xfrm>
          <a:solidFill>
            <a:schemeClr val="bg2">
              <a:lumMod val="90000"/>
            </a:schemeClr>
          </a:solidFill>
          <a:ln w="57150">
            <a:solidFill>
              <a:schemeClr val="tx1"/>
            </a:solidFill>
          </a:ln>
        </p:spPr>
        <p:txBody>
          <a:bodyPr>
            <a:noAutofit/>
          </a:bodyPr>
          <a:lstStyle/>
          <a:p>
            <a:pPr hangingPunct="0">
              <a:lnSpc>
                <a:spcPct val="150000"/>
              </a:lnSpc>
              <a:buNone/>
            </a:pPr>
            <a:r>
              <a:rPr lang="el-GR" sz="2000" dirty="0" smtClean="0"/>
              <a:t>	</a:t>
            </a:r>
            <a:r>
              <a:rPr lang="en-US" sz="2000" dirty="0" smtClean="0"/>
              <a:t>                                                     </a:t>
            </a:r>
            <a:r>
              <a:rPr lang="el-GR" sz="2400" b="1" dirty="0" smtClean="0"/>
              <a:t>Γραμματισμός</a:t>
            </a:r>
            <a:r>
              <a:rPr lang="en-US" sz="2400" b="1" dirty="0" smtClean="0"/>
              <a:t>……</a:t>
            </a:r>
            <a:endParaRPr lang="el-GR" sz="2400" dirty="0" smtClean="0"/>
          </a:p>
          <a:p>
            <a:pPr hangingPunct="0">
              <a:buNone/>
            </a:pPr>
            <a:endParaRPr lang="el-GR" sz="2900" dirty="0">
              <a:latin typeface="Georgia" pitchFamily="18" charset="0"/>
            </a:endParaRPr>
          </a:p>
        </p:txBody>
      </p:sp>
      <p:sp>
        <p:nvSpPr>
          <p:cNvPr id="4" name="3 - Ορθογώνιο"/>
          <p:cNvSpPr/>
          <p:nvPr/>
        </p:nvSpPr>
        <p:spPr>
          <a:xfrm>
            <a:off x="1475656" y="2204864"/>
            <a:ext cx="2664296"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t>
            </a:r>
            <a:r>
              <a:rPr lang="el-GR" sz="2000" dirty="0" smtClean="0"/>
              <a:t>είναι η ικανότητα του ατόμου να κωδικοποιεί-αποκωδικοποιεί το νόημα κάθε τύπου αναπαράστασης που χρησιμοποιείται στο περιβάλλον του...</a:t>
            </a:r>
            <a:endParaRPr lang="el-GR" sz="2000" dirty="0"/>
          </a:p>
        </p:txBody>
      </p:sp>
      <p:sp>
        <p:nvSpPr>
          <p:cNvPr id="5" name="4 - Ορθογώνιο"/>
          <p:cNvSpPr/>
          <p:nvPr/>
        </p:nvSpPr>
        <p:spPr>
          <a:xfrm>
            <a:off x="5796136" y="2060848"/>
            <a:ext cx="2664296"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l-GR" sz="2000" b="1" dirty="0" smtClean="0"/>
              <a:t>...να είναι σε θέση να λειτουργεί ανεξάρτητα και ευέλικτα στην κοινωνία.</a:t>
            </a:r>
          </a:p>
          <a:p>
            <a:pPr algn="ctr">
              <a:lnSpc>
                <a:spcPct val="200000"/>
              </a:lnSpc>
            </a:pPr>
            <a:endParaRPr lang="el-GR" dirty="0"/>
          </a:p>
        </p:txBody>
      </p:sp>
      <p:sp>
        <p:nvSpPr>
          <p:cNvPr id="6" name="5 - Δεξιό βέλος"/>
          <p:cNvSpPr/>
          <p:nvPr/>
        </p:nvSpPr>
        <p:spPr>
          <a:xfrm>
            <a:off x="4283968" y="3284984"/>
            <a:ext cx="1224136" cy="6480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rPr>
              <a:t>ώστε</a:t>
            </a:r>
            <a:endParaRPr lang="el-GR" b="1" dirty="0">
              <a:solidFill>
                <a:srgbClr val="FF0000"/>
              </a:solidFill>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2</a:t>
            </a:r>
            <a:br>
              <a:rPr lang="el-GR" sz="3600" dirty="0" smtClean="0"/>
            </a:br>
            <a:r>
              <a:rPr lang="el-GR" sz="3600" dirty="0" smtClean="0"/>
              <a:t> Η έννοια του γραμματισμού 2/2</a:t>
            </a:r>
            <a:endParaRPr lang="el-GR" sz="3600" dirty="0"/>
          </a:p>
        </p:txBody>
      </p:sp>
      <p:sp>
        <p:nvSpPr>
          <p:cNvPr id="3" name="Θέση περιεχομένου 2"/>
          <p:cNvSpPr>
            <a:spLocks noGrp="1"/>
          </p:cNvSpPr>
          <p:nvPr>
            <p:ph idx="1"/>
          </p:nvPr>
        </p:nvSpPr>
        <p:spPr>
          <a:xfrm>
            <a:off x="467544" y="1700808"/>
            <a:ext cx="8373616" cy="4392488"/>
          </a:xfrm>
          <a:solidFill>
            <a:schemeClr val="bg2">
              <a:lumMod val="90000"/>
            </a:schemeClr>
          </a:solidFill>
          <a:ln w="57150">
            <a:solidFill>
              <a:schemeClr val="tx1"/>
            </a:solidFill>
          </a:ln>
        </p:spPr>
        <p:txBody>
          <a:bodyPr>
            <a:noAutofit/>
          </a:bodyPr>
          <a:lstStyle/>
          <a:p>
            <a:pPr hangingPunct="0">
              <a:buFont typeface="Wingdings" pitchFamily="2" charset="2"/>
              <a:buChar char="§"/>
            </a:pPr>
            <a:r>
              <a:rPr lang="el-GR" sz="2400" b="1" dirty="0" smtClean="0"/>
              <a:t>ψηφιακός γραμματισμός</a:t>
            </a:r>
            <a:r>
              <a:rPr lang="el-GR" sz="2400" dirty="0" smtClean="0"/>
              <a:t>:</a:t>
            </a:r>
          </a:p>
          <a:p>
            <a:pPr hangingPunct="0">
              <a:buNone/>
            </a:pPr>
            <a:r>
              <a:rPr lang="el-GR" sz="2400" dirty="0" smtClean="0"/>
              <a:t> ικανότητα οργάνωσης, </a:t>
            </a:r>
          </a:p>
          <a:p>
            <a:pPr hangingPunct="0">
              <a:buNone/>
            </a:pPr>
            <a:r>
              <a:rPr lang="el-GR" sz="2400" dirty="0" smtClean="0"/>
              <a:t>κατανόησης, αξιολόγησης </a:t>
            </a:r>
          </a:p>
          <a:p>
            <a:pPr hangingPunct="0">
              <a:buNone/>
            </a:pPr>
            <a:r>
              <a:rPr lang="el-GR" sz="2400" dirty="0" smtClean="0"/>
              <a:t>και ανάλυσης πληροφοριών </a:t>
            </a:r>
          </a:p>
          <a:p>
            <a:pPr hangingPunct="0">
              <a:buNone/>
            </a:pPr>
            <a:r>
              <a:rPr lang="el-GR" sz="2400" dirty="0" smtClean="0"/>
              <a:t>και κατασκευής </a:t>
            </a:r>
          </a:p>
          <a:p>
            <a:pPr hangingPunct="0">
              <a:buNone/>
            </a:pPr>
            <a:r>
              <a:rPr lang="el-GR" sz="2400" dirty="0" smtClean="0"/>
              <a:t>νοημάτων μέσω της χρήσης ψηφιακής τεχνολογίας.</a:t>
            </a:r>
          </a:p>
          <a:p>
            <a:pPr hangingPunct="0">
              <a:buFont typeface="Wingdings" pitchFamily="2" charset="2"/>
              <a:buChar char="§"/>
            </a:pPr>
            <a:r>
              <a:rPr lang="el-GR" sz="2400" b="1" dirty="0" smtClean="0"/>
              <a:t>οπτικός γραμματισμός: </a:t>
            </a:r>
            <a:r>
              <a:rPr lang="el-GR" sz="2400" dirty="0" smtClean="0"/>
              <a:t>ικανότητα διάκρισης και ερμηνείας</a:t>
            </a:r>
          </a:p>
          <a:p>
            <a:pPr hangingPunct="0">
              <a:buNone/>
            </a:pPr>
            <a:r>
              <a:rPr lang="el-GR" sz="2400" dirty="0" smtClean="0"/>
              <a:t>οπτικών ενεργειών, αντικειμένων, συμβόλων, φυσικών ή</a:t>
            </a:r>
          </a:p>
          <a:p>
            <a:pPr hangingPunct="0">
              <a:buNone/>
            </a:pPr>
            <a:r>
              <a:rPr lang="el-GR" sz="2400" dirty="0" smtClean="0"/>
              <a:t>τεχνητών. </a:t>
            </a: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pic>
        <p:nvPicPr>
          <p:cNvPr id="4" name="Picture 6" descr="https://encrypted-tbn0.gstatic.com/images?q=tbn:ANd9GcQ0yGspXechWBlxMNs-YSe4nrvRQStlCc0pDISziFtSlWQHF7zG"/>
          <p:cNvPicPr>
            <a:picLocks noChangeAspect="1" noChangeArrowheads="1"/>
          </p:cNvPicPr>
          <p:nvPr/>
        </p:nvPicPr>
        <p:blipFill>
          <a:blip r:embed="rId3" cstate="print">
            <a:lum bright="-8000"/>
          </a:blip>
          <a:srcRect/>
          <a:stretch>
            <a:fillRect/>
          </a:stretch>
        </p:blipFill>
        <p:spPr bwMode="auto">
          <a:xfrm>
            <a:off x="5580112" y="1916832"/>
            <a:ext cx="2495550"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 </a:t>
            </a:r>
            <a:r>
              <a:rPr lang="el-GR" sz="3600" dirty="0" smtClean="0">
                <a:solidFill>
                  <a:schemeClr val="bg1"/>
                </a:solidFill>
              </a:rPr>
              <a:t>Ενότητα 6.</a:t>
            </a:r>
            <a:br>
              <a:rPr lang="el-GR" sz="3600" dirty="0" smtClean="0">
                <a:solidFill>
                  <a:schemeClr val="bg1"/>
                </a:solidFill>
              </a:rPr>
            </a:br>
            <a:r>
              <a:rPr lang="el-GR" sz="3600" dirty="0" smtClean="0">
                <a:solidFill>
                  <a:schemeClr val="bg1"/>
                </a:solidFill>
              </a:rPr>
              <a:t> Μεταταγνωστικές Ικανότητες-Γραμματισμός-</a:t>
            </a:r>
            <a:br>
              <a:rPr lang="el-GR" sz="3600" dirty="0" smtClean="0">
                <a:solidFill>
                  <a:schemeClr val="bg1"/>
                </a:solidFill>
              </a:rPr>
            </a:br>
            <a:r>
              <a:rPr lang="el-GR" sz="3600" dirty="0" smtClean="0">
                <a:solidFill>
                  <a:schemeClr val="bg1"/>
                </a:solidFill>
              </a:rPr>
              <a:t> Δια-βίου μάθηση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3:</a:t>
            </a:r>
          </a:p>
          <a:p>
            <a:pPr fontAlgn="t"/>
            <a:r>
              <a:rPr lang="x-none" smtClean="0">
                <a:solidFill>
                  <a:schemeClr val="tx1"/>
                </a:solidFill>
              </a:rPr>
              <a:t>Η κατανόηση και οι μορφές έκφρασής της</a:t>
            </a:r>
            <a:endParaRPr lang="el-GR" dirty="0" smtClean="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3</a:t>
            </a:r>
            <a:br>
              <a:rPr lang="el-GR" sz="3600" dirty="0" smtClean="0"/>
            </a:br>
            <a:r>
              <a:rPr lang="x-none" sz="3600" smtClean="0"/>
              <a:t>Η κατανόηση και οι μορφές έκφρασής της</a:t>
            </a:r>
            <a:r>
              <a:rPr lang="el-GR" sz="3600" dirty="0" smtClean="0"/>
              <a:t> </a:t>
            </a:r>
            <a:endParaRPr lang="el-GR" sz="3600" dirty="0"/>
          </a:p>
        </p:txBody>
      </p:sp>
      <p:sp>
        <p:nvSpPr>
          <p:cNvPr id="4" name="3 - Θέση κειμένου"/>
          <p:cNvSpPr>
            <a:spLocks noGrp="1"/>
          </p:cNvSpPr>
          <p:nvPr>
            <p:ph type="body" idx="1"/>
          </p:nvPr>
        </p:nvSpPr>
        <p:spPr>
          <a:xfrm>
            <a:off x="611560" y="1535113"/>
            <a:ext cx="3885828" cy="381719"/>
          </a:xfrm>
          <a:solidFill>
            <a:schemeClr val="bg2">
              <a:lumMod val="90000"/>
            </a:schemeClr>
          </a:solidFill>
        </p:spPr>
        <p:txBody>
          <a:bodyPr>
            <a:normAutofit/>
          </a:bodyPr>
          <a:lstStyle/>
          <a:p>
            <a:pPr algn="ctr"/>
            <a:r>
              <a:rPr lang="el-GR" sz="1800" dirty="0" smtClean="0">
                <a:latin typeface="Comic Sans MS" pitchFamily="66" charset="0"/>
              </a:rPr>
              <a:t>κατά </a:t>
            </a:r>
            <a:r>
              <a:rPr lang="en-US" sz="1800" dirty="0" smtClean="0">
                <a:latin typeface="Comic Sans MS" pitchFamily="66" charset="0"/>
              </a:rPr>
              <a:t>PISA</a:t>
            </a:r>
            <a:r>
              <a:rPr lang="el-GR" sz="1800" dirty="0" smtClean="0">
                <a:latin typeface="Comic Sans MS" pitchFamily="66" charset="0"/>
              </a:rPr>
              <a:t>...</a:t>
            </a:r>
            <a:endParaRPr lang="el-GR" sz="1800" dirty="0">
              <a:latin typeface="Comic Sans MS" pitchFamily="66" charset="0"/>
            </a:endParaRPr>
          </a:p>
        </p:txBody>
      </p:sp>
      <p:sp>
        <p:nvSpPr>
          <p:cNvPr id="3" name="Θέση περιεχομένου 2"/>
          <p:cNvSpPr>
            <a:spLocks noGrp="1"/>
          </p:cNvSpPr>
          <p:nvPr>
            <p:ph sz="half" idx="2"/>
          </p:nvPr>
        </p:nvSpPr>
        <p:spPr>
          <a:xfrm>
            <a:off x="323528" y="2348880"/>
            <a:ext cx="4040188" cy="3951288"/>
          </a:xfrm>
          <a:solidFill>
            <a:schemeClr val="bg2">
              <a:lumMod val="90000"/>
            </a:schemeClr>
          </a:solidFill>
          <a:ln w="57150">
            <a:solidFill>
              <a:schemeClr val="tx1"/>
            </a:solidFill>
          </a:ln>
        </p:spPr>
        <p:txBody>
          <a:bodyPr>
            <a:noAutofit/>
          </a:bodyPr>
          <a:lstStyle/>
          <a:p>
            <a:pPr lvl="0" hangingPunct="0">
              <a:lnSpc>
                <a:spcPct val="150000"/>
              </a:lnSpc>
              <a:buSzPts val="1600"/>
              <a:buFont typeface="Wingdings"/>
              <a:buChar char=""/>
            </a:pPr>
            <a:endPar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endParaRPr>
          </a:p>
          <a:p>
            <a:pPr lvl="0" hangingPunct="0">
              <a:lnSpc>
                <a:spcPct val="150000"/>
              </a:lnSpc>
              <a:buSzPts val="1600"/>
              <a:buFont typeface="Wingdings"/>
              <a:buChar char=""/>
            </a:pPr>
            <a:r>
              <a:rPr lang="el-GR" sz="1800" b="1"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Εντοπισμός </a:t>
            </a:r>
            <a:r>
              <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και εξαγωγή πληροφορίας.</a:t>
            </a:r>
          </a:p>
          <a:p>
            <a:pPr lvl="0" hangingPunct="0">
              <a:lnSpc>
                <a:spcPct val="150000"/>
              </a:lnSpc>
              <a:buSzPts val="1600"/>
              <a:buFont typeface="Wingdings"/>
              <a:buChar char=""/>
            </a:pPr>
            <a:r>
              <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Κατανόηση και </a:t>
            </a:r>
            <a:r>
              <a:rPr lang="el-GR" sz="1800" b="1"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ερμηνεία</a:t>
            </a:r>
            <a:r>
              <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 κειμένου.</a:t>
            </a:r>
          </a:p>
          <a:p>
            <a:pPr lvl="0" hangingPunct="0">
              <a:lnSpc>
                <a:spcPct val="150000"/>
              </a:lnSpc>
              <a:buSzPts val="1600"/>
              <a:buFont typeface="Wingdings"/>
              <a:buChar char=""/>
            </a:pPr>
            <a:r>
              <a:rPr lang="el-GR" sz="1800" b="1"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Προβληματισμός </a:t>
            </a:r>
            <a:r>
              <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και </a:t>
            </a:r>
            <a:r>
              <a:rPr lang="el-GR" sz="1800" b="1"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αξιολόγηση</a:t>
            </a:r>
            <a:r>
              <a:rPr lang="el-GR" sz="1800" dirty="0" smtClean="0">
                <a:effectLst>
                  <a:outerShdw blurRad="50800" dist="38100" algn="tr" rotWithShape="0">
                    <a:prstClr val="black">
                      <a:alpha val="40000"/>
                    </a:prstClr>
                  </a:outerShdw>
                </a:effectLst>
                <a:uFill>
                  <a:solidFill>
                    <a:srgbClr val="215868"/>
                  </a:solidFill>
                </a:uFill>
                <a:latin typeface="Georgia" pitchFamily="18" charset="0"/>
                <a:ea typeface="Calibri"/>
                <a:cs typeface="Times New Roman"/>
              </a:rPr>
              <a:t> (επί της μορφής και του περιεχομένου του κειμένου).</a:t>
            </a:r>
          </a:p>
          <a:p>
            <a:pPr algn="just">
              <a:lnSpc>
                <a:spcPct val="200000"/>
              </a:lnSpc>
              <a:buNone/>
            </a:pPr>
            <a:endParaRPr lang="el-GR" sz="2000" b="1" dirty="0" smtClean="0"/>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
        <p:nvSpPr>
          <p:cNvPr id="5" name="4 - Θέση κειμένου"/>
          <p:cNvSpPr>
            <a:spLocks noGrp="1"/>
          </p:cNvSpPr>
          <p:nvPr>
            <p:ph type="body" sz="quarter" idx="3"/>
          </p:nvPr>
        </p:nvSpPr>
        <p:spPr>
          <a:xfrm>
            <a:off x="4860032" y="1535113"/>
            <a:ext cx="3826768" cy="453727"/>
          </a:xfrm>
          <a:solidFill>
            <a:schemeClr val="bg2">
              <a:lumMod val="90000"/>
            </a:schemeClr>
          </a:solidFill>
        </p:spPr>
        <p:txBody>
          <a:bodyPr>
            <a:normAutofit/>
          </a:bodyPr>
          <a:lstStyle/>
          <a:p>
            <a:pPr algn="ctr"/>
            <a:r>
              <a:rPr lang="el-GR" sz="1800" dirty="0" smtClean="0">
                <a:latin typeface="Comic Sans MS" pitchFamily="66" charset="0"/>
              </a:rPr>
              <a:t>κατά </a:t>
            </a:r>
            <a:r>
              <a:rPr lang="el-GR" sz="1800" dirty="0" err="1" smtClean="0">
                <a:latin typeface="Comic Sans MS" pitchFamily="66" charset="0"/>
              </a:rPr>
              <a:t>Βάμβουκα</a:t>
            </a:r>
            <a:r>
              <a:rPr lang="el-GR" sz="1800" dirty="0" smtClean="0">
                <a:latin typeface="Comic Sans MS" pitchFamily="66" charset="0"/>
              </a:rPr>
              <a:t> (1994)...</a:t>
            </a:r>
            <a:endParaRPr lang="el-GR" sz="1800" dirty="0">
              <a:latin typeface="Comic Sans MS" pitchFamily="66" charset="0"/>
            </a:endParaRPr>
          </a:p>
        </p:txBody>
      </p:sp>
      <p:sp>
        <p:nvSpPr>
          <p:cNvPr id="6" name="5 - Θέση περιεχομένου"/>
          <p:cNvSpPr>
            <a:spLocks noGrp="1"/>
          </p:cNvSpPr>
          <p:nvPr>
            <p:ph sz="quarter" idx="4"/>
          </p:nvPr>
        </p:nvSpPr>
        <p:spPr>
          <a:xfrm>
            <a:off x="4572000" y="2348880"/>
            <a:ext cx="4176464" cy="3951288"/>
          </a:xfrm>
          <a:solidFill>
            <a:schemeClr val="bg2">
              <a:lumMod val="90000"/>
            </a:schemeClr>
          </a:solidFill>
          <a:ln w="50800">
            <a:solidFill>
              <a:schemeClr val="tx1"/>
            </a:solidFill>
          </a:ln>
        </p:spPr>
        <p:txBody>
          <a:bodyPr>
            <a:normAutofit/>
          </a:bodyPr>
          <a:lstStyle/>
          <a:p>
            <a:pPr lvl="0" hangingPunct="0">
              <a:lnSpc>
                <a:spcPct val="150000"/>
              </a:lnSpc>
              <a:buFont typeface="Wingdings" pitchFamily="2" charset="2"/>
              <a:buChar char="Ø"/>
            </a:pPr>
            <a:r>
              <a:rPr lang="el-GR" sz="1800" dirty="0" smtClean="0">
                <a:latin typeface="Georgia" pitchFamily="18" charset="0"/>
              </a:rPr>
              <a:t> </a:t>
            </a:r>
            <a:r>
              <a:rPr lang="el-GR" sz="1800" b="1" dirty="0" smtClean="0">
                <a:latin typeface="Georgia" pitchFamily="18" charset="0"/>
              </a:rPr>
              <a:t>Μετάφραση</a:t>
            </a:r>
            <a:r>
              <a:rPr lang="el-GR" sz="1800" dirty="0" smtClean="0">
                <a:latin typeface="Georgia" pitchFamily="18" charset="0"/>
              </a:rPr>
              <a:t>, έκφραση μιας ιδέας ή πληροφορίας του κειμένου.  </a:t>
            </a:r>
          </a:p>
          <a:p>
            <a:pPr lvl="0" hangingPunct="0">
              <a:lnSpc>
                <a:spcPct val="150000"/>
              </a:lnSpc>
              <a:buFont typeface="Wingdings" pitchFamily="2" charset="2"/>
              <a:buChar char="Ø"/>
            </a:pPr>
            <a:r>
              <a:rPr lang="el-GR" sz="1800" b="1" dirty="0" smtClean="0">
                <a:latin typeface="Georgia" pitchFamily="18" charset="0"/>
              </a:rPr>
              <a:t>Ερμηνεία</a:t>
            </a:r>
            <a:r>
              <a:rPr lang="el-GR" sz="1800" dirty="0" smtClean="0">
                <a:latin typeface="Georgia" pitchFamily="18" charset="0"/>
              </a:rPr>
              <a:t>, κατάθεση ολικής εικόνας του σημασιολογικού περιεχομένου (κεντρική ιδέα, περίληψη).</a:t>
            </a:r>
          </a:p>
          <a:p>
            <a:pPr lvl="0" hangingPunct="0">
              <a:lnSpc>
                <a:spcPct val="150000"/>
              </a:lnSpc>
              <a:buFont typeface="Wingdings" pitchFamily="2" charset="2"/>
              <a:buChar char="Ø"/>
            </a:pPr>
            <a:r>
              <a:rPr lang="el-GR" sz="1800" b="1" dirty="0" smtClean="0">
                <a:latin typeface="Georgia" pitchFamily="18" charset="0"/>
              </a:rPr>
              <a:t>Γενίκευση ή επέκταση, </a:t>
            </a:r>
            <a:r>
              <a:rPr lang="el-GR" sz="1800" dirty="0" smtClean="0">
                <a:latin typeface="Georgia" pitchFamily="18" charset="0"/>
              </a:rPr>
              <a:t>συμπλήρωση κενών και σύλληψη υπονοούμενων.</a:t>
            </a:r>
            <a:endParaRPr lang="el-GR" sz="18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 </a:t>
            </a:r>
            <a:r>
              <a:rPr lang="el-GR" sz="3100" dirty="0" smtClean="0">
                <a:solidFill>
                  <a:schemeClr val="bg1"/>
                </a:solidFill>
              </a:rPr>
              <a:t>Ενότητα 6.</a:t>
            </a:r>
            <a:br>
              <a:rPr lang="el-GR" sz="3100" dirty="0" smtClean="0">
                <a:solidFill>
                  <a:schemeClr val="bg1"/>
                </a:solidFill>
              </a:rPr>
            </a:br>
            <a:r>
              <a:rPr lang="el-GR" sz="3100" dirty="0" smtClean="0">
                <a:solidFill>
                  <a:schemeClr val="bg1"/>
                </a:solidFill>
              </a:rPr>
              <a:t> Μεταταγνωστικές Ικανότητες-Γραμματισμός-</a:t>
            </a:r>
            <a:br>
              <a:rPr lang="el-GR" sz="3100" dirty="0" smtClean="0">
                <a:solidFill>
                  <a:schemeClr val="bg1"/>
                </a:solidFill>
              </a:rPr>
            </a:br>
            <a:r>
              <a:rPr lang="el-GR" sz="3100" dirty="0" smtClean="0">
                <a:solidFill>
                  <a:schemeClr val="bg1"/>
                </a:solidFill>
              </a:rPr>
              <a:t> Δια-βίου μάθηση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sz="2400" b="1" dirty="0" smtClean="0">
                <a:solidFill>
                  <a:schemeClr val="tx1"/>
                </a:solidFill>
              </a:rPr>
              <a:t>Υποενότητα 4:</a:t>
            </a:r>
          </a:p>
          <a:p>
            <a:pPr fontAlgn="t"/>
            <a:r>
              <a:rPr lang="el-GR" sz="2400" b="1" dirty="0" smtClean="0">
                <a:solidFill>
                  <a:schemeClr val="tx1"/>
                </a:solidFill>
              </a:rPr>
              <a:t>Στρατηγικές κατανόησης  </a:t>
            </a: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755576" y="1556792"/>
          <a:ext cx="7416824" cy="4744251"/>
        </p:xfrm>
        <a:graphic>
          <a:graphicData uri="http://schemas.openxmlformats.org/drawingml/2006/table">
            <a:tbl>
              <a:tblPr firstRow="1" bandRow="1">
                <a:tableStyleId>{5C22544A-7EE6-4342-B048-85BDC9FD1C3A}</a:tableStyleId>
              </a:tblPr>
              <a:tblGrid>
                <a:gridCol w="3708412"/>
                <a:gridCol w="3708412"/>
              </a:tblGrid>
              <a:tr h="966255">
                <a:tc gridSpan="2">
                  <a:txBody>
                    <a:bodyPr/>
                    <a:lstStyle/>
                    <a:p>
                      <a:endParaRPr lang="el-GR" dirty="0">
                        <a:latin typeface="+mj-lt"/>
                      </a:endParaRPr>
                    </a:p>
                  </a:txBody>
                  <a:tcPr/>
                </a:tc>
                <a:tc hMerge="1">
                  <a:txBody>
                    <a:bodyPr/>
                    <a:lstStyle/>
                    <a:p>
                      <a:endParaRPr lang="el-GR"/>
                    </a:p>
                  </a:txBody>
                  <a:tcPr/>
                </a:tc>
              </a:tr>
              <a:tr h="3440679">
                <a:tc>
                  <a:txBody>
                    <a:bodyPr/>
                    <a:lstStyle/>
                    <a:p>
                      <a:pPr marL="0" marR="0" indent="0" algn="l" defTabSz="914400" rtl="0" eaLnBrk="1" fontAlgn="auto" latinLnBrk="0" hangingPunct="1">
                        <a:lnSpc>
                          <a:spcPct val="250000"/>
                        </a:lnSpc>
                        <a:spcBef>
                          <a:spcPts val="0"/>
                        </a:spcBef>
                        <a:spcAft>
                          <a:spcPts val="0"/>
                        </a:spcAft>
                        <a:buClrTx/>
                        <a:buSzTx/>
                        <a:buFont typeface="Wingdings" pitchFamily="2" charset="2"/>
                        <a:buChar char="§"/>
                        <a:tabLst/>
                        <a:defRPr/>
                      </a:pPr>
                      <a:r>
                        <a:rPr lang="el-GR" sz="2000" b="1" kern="1200" dirty="0" smtClean="0">
                          <a:solidFill>
                            <a:schemeClr val="dk1"/>
                          </a:solidFill>
                          <a:latin typeface="+mn-lt"/>
                          <a:ea typeface="+mn-ea"/>
                          <a:cs typeface="+mn-cs"/>
                        </a:rPr>
                        <a:t>Πρόβλεψη</a:t>
                      </a:r>
                      <a:r>
                        <a:rPr lang="el-GR" sz="2000" kern="1200" dirty="0" smtClean="0">
                          <a:solidFill>
                            <a:schemeClr val="dk1"/>
                          </a:solidFill>
                          <a:latin typeface="+mn-lt"/>
                          <a:ea typeface="+mn-ea"/>
                          <a:cs typeface="+mn-cs"/>
                        </a:rPr>
                        <a:t> </a:t>
                      </a:r>
                    </a:p>
                    <a:p>
                      <a:pPr marL="0" marR="0" indent="0" algn="l" defTabSz="914400" rtl="0" eaLnBrk="1" fontAlgn="auto" latinLnBrk="0" hangingPunct="1">
                        <a:lnSpc>
                          <a:spcPct val="250000"/>
                        </a:lnSpc>
                        <a:spcBef>
                          <a:spcPts val="0"/>
                        </a:spcBef>
                        <a:spcAft>
                          <a:spcPts val="0"/>
                        </a:spcAft>
                        <a:buClrTx/>
                        <a:buSzTx/>
                        <a:buFont typeface="Wingdings" pitchFamily="2" charset="2"/>
                        <a:buChar char="§"/>
                        <a:tabLst/>
                        <a:defRPr/>
                      </a:pPr>
                      <a:r>
                        <a:rPr lang="el-GR" sz="2000" b="1" kern="1200" dirty="0" smtClean="0">
                          <a:solidFill>
                            <a:schemeClr val="dk1"/>
                          </a:solidFill>
                          <a:latin typeface="+mn-lt"/>
                          <a:ea typeface="+mn-ea"/>
                          <a:cs typeface="+mn-cs"/>
                        </a:rPr>
                        <a:t>Σύνδεση</a:t>
                      </a:r>
                    </a:p>
                    <a:p>
                      <a:pPr marL="0" marR="0" indent="0" algn="l" defTabSz="914400" rtl="0" eaLnBrk="1" fontAlgn="auto" latinLnBrk="0" hangingPunct="1">
                        <a:lnSpc>
                          <a:spcPct val="250000"/>
                        </a:lnSpc>
                        <a:spcBef>
                          <a:spcPts val="0"/>
                        </a:spcBef>
                        <a:spcAft>
                          <a:spcPts val="0"/>
                        </a:spcAft>
                        <a:buClrTx/>
                        <a:buSzTx/>
                        <a:buFont typeface="Wingdings" pitchFamily="2" charset="2"/>
                        <a:buChar char="§"/>
                        <a:tabLst/>
                        <a:defRPr/>
                      </a:pPr>
                      <a:r>
                        <a:rPr lang="el-GR" sz="2000" b="1" kern="1200" dirty="0" smtClean="0">
                          <a:solidFill>
                            <a:schemeClr val="dk1"/>
                          </a:solidFill>
                          <a:latin typeface="+mn-lt"/>
                          <a:ea typeface="+mn-ea"/>
                          <a:cs typeface="+mn-cs"/>
                        </a:rPr>
                        <a:t>Οπτικοποίηση</a:t>
                      </a:r>
                      <a:r>
                        <a:rPr lang="el-GR" sz="2000" kern="1200" dirty="0" smtClean="0">
                          <a:solidFill>
                            <a:schemeClr val="dk1"/>
                          </a:solidFill>
                          <a:latin typeface="+mn-lt"/>
                          <a:ea typeface="+mn-ea"/>
                          <a:cs typeface="+mn-cs"/>
                        </a:rPr>
                        <a:t> </a:t>
                      </a:r>
                    </a:p>
                    <a:p>
                      <a:pPr marL="0" marR="0" indent="0" algn="l" defTabSz="914400" rtl="0" eaLnBrk="1" fontAlgn="auto" latinLnBrk="0" hangingPunct="1">
                        <a:lnSpc>
                          <a:spcPct val="250000"/>
                        </a:lnSpc>
                        <a:spcBef>
                          <a:spcPts val="0"/>
                        </a:spcBef>
                        <a:spcAft>
                          <a:spcPts val="0"/>
                        </a:spcAft>
                        <a:buClrTx/>
                        <a:buSzTx/>
                        <a:buFont typeface="Wingdings" pitchFamily="2" charset="2"/>
                        <a:buChar char="§"/>
                        <a:tabLst/>
                        <a:defRPr/>
                      </a:pPr>
                      <a:r>
                        <a:rPr lang="el-GR" sz="2000" kern="1200" dirty="0" smtClean="0">
                          <a:solidFill>
                            <a:schemeClr val="dk1"/>
                          </a:solidFill>
                          <a:latin typeface="+mn-lt"/>
                          <a:ea typeface="+mn-ea"/>
                          <a:cs typeface="+mn-cs"/>
                        </a:rPr>
                        <a:t>Δημιουργία </a:t>
                      </a:r>
                      <a:r>
                        <a:rPr lang="el-GR" sz="2000" b="1" kern="1200" dirty="0" smtClean="0">
                          <a:solidFill>
                            <a:schemeClr val="dk1"/>
                          </a:solidFill>
                          <a:latin typeface="+mn-lt"/>
                          <a:ea typeface="+mn-ea"/>
                          <a:cs typeface="+mn-cs"/>
                        </a:rPr>
                        <a:t>ερωτήσεων</a:t>
                      </a:r>
                    </a:p>
                    <a:p>
                      <a:pPr marL="0" marR="0" indent="0" algn="l" defTabSz="914400" rtl="0" eaLnBrk="1" fontAlgn="auto" latinLnBrk="0" hangingPunct="1">
                        <a:lnSpc>
                          <a:spcPct val="250000"/>
                        </a:lnSpc>
                        <a:spcBef>
                          <a:spcPts val="0"/>
                        </a:spcBef>
                        <a:spcAft>
                          <a:spcPts val="0"/>
                        </a:spcAft>
                        <a:buClrTx/>
                        <a:buSzTx/>
                        <a:buFont typeface="Wingdings" pitchFamily="2" charset="2"/>
                        <a:buChar char="§"/>
                        <a:tabLst/>
                        <a:defRPr/>
                      </a:pPr>
                      <a:r>
                        <a:rPr lang="el-GR" sz="2000" kern="1200" dirty="0" smtClean="0">
                          <a:solidFill>
                            <a:schemeClr val="dk1"/>
                          </a:solidFill>
                          <a:latin typeface="+mn-lt"/>
                          <a:ea typeface="+mn-ea"/>
                          <a:cs typeface="+mn-cs"/>
                        </a:rPr>
                        <a:t>Δημιουργία </a:t>
                      </a:r>
                      <a:r>
                        <a:rPr lang="el-GR" sz="2000" b="1" kern="1200" dirty="0" smtClean="0">
                          <a:solidFill>
                            <a:schemeClr val="dk1"/>
                          </a:solidFill>
                          <a:latin typeface="+mn-lt"/>
                          <a:ea typeface="+mn-ea"/>
                          <a:cs typeface="+mn-cs"/>
                        </a:rPr>
                        <a:t>περίληψης, </a:t>
                      </a:r>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lang="el-GR" sz="2000" kern="1200" dirty="0" smtClean="0">
                          <a:solidFill>
                            <a:schemeClr val="dk1"/>
                          </a:solidFill>
                          <a:latin typeface="+mn-lt"/>
                          <a:ea typeface="+mn-ea"/>
                          <a:cs typeface="+mn-cs"/>
                        </a:rPr>
                        <a:t> Εντοπισμός </a:t>
                      </a:r>
                      <a:r>
                        <a:rPr lang="el-GR" sz="2000" b="1" kern="1200" dirty="0" smtClean="0">
                          <a:solidFill>
                            <a:schemeClr val="dk1"/>
                          </a:solidFill>
                          <a:latin typeface="+mn-lt"/>
                          <a:ea typeface="+mn-ea"/>
                          <a:cs typeface="+mn-cs"/>
                        </a:rPr>
                        <a:t>σημαντικών ιδεών/σημείων, </a:t>
                      </a:r>
                    </a:p>
                    <a:p>
                      <a:pPr marL="0" marR="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lang="el-GR" sz="2000" b="0" kern="1200" baseline="0" dirty="0" smtClean="0">
                          <a:solidFill>
                            <a:schemeClr val="dk1"/>
                          </a:solidFill>
                          <a:latin typeface="+mn-lt"/>
                          <a:ea typeface="+mn-ea"/>
                          <a:cs typeface="+mn-cs"/>
                        </a:rPr>
                        <a:t> </a:t>
                      </a:r>
                      <a:r>
                        <a:rPr lang="el-GR" sz="2000" b="1" kern="1200" dirty="0" smtClean="0">
                          <a:solidFill>
                            <a:schemeClr val="dk1"/>
                          </a:solidFill>
                          <a:latin typeface="+mn-lt"/>
                          <a:ea typeface="+mn-ea"/>
                          <a:cs typeface="+mn-cs"/>
                        </a:rPr>
                        <a:t>προσδιορισμός</a:t>
                      </a:r>
                      <a:r>
                        <a:rPr lang="el-GR" sz="2000" kern="1200" dirty="0" smtClean="0">
                          <a:solidFill>
                            <a:schemeClr val="dk1"/>
                          </a:solidFill>
                          <a:latin typeface="+mn-lt"/>
                          <a:ea typeface="+mn-ea"/>
                          <a:cs typeface="+mn-cs"/>
                        </a:rPr>
                        <a:t> </a:t>
                      </a:r>
                      <a:r>
                        <a:rPr lang="el-GR" sz="2000" b="1" kern="1200" dirty="0" smtClean="0">
                          <a:solidFill>
                            <a:schemeClr val="dk1"/>
                          </a:solidFill>
                          <a:latin typeface="+mn-lt"/>
                          <a:ea typeface="+mn-ea"/>
                          <a:cs typeface="+mn-cs"/>
                        </a:rPr>
                        <a:t>αλληλουχίας</a:t>
                      </a:r>
                      <a:endParaRPr lang="el-GR" sz="2000" kern="1200" dirty="0" smtClean="0">
                        <a:solidFill>
                          <a:schemeClr val="dk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 typeface="Wingdings" pitchFamily="2" charset="2"/>
                        <a:buChar char="§"/>
                        <a:tabLst/>
                        <a:defRPr/>
                      </a:pPr>
                      <a:r>
                        <a:rPr lang="el-GR" sz="2000" kern="1200" dirty="0" smtClean="0">
                          <a:solidFill>
                            <a:schemeClr val="dk1"/>
                          </a:solidFill>
                          <a:latin typeface="+mn-lt"/>
                          <a:ea typeface="+mn-ea"/>
                          <a:cs typeface="+mn-cs"/>
                        </a:rPr>
                        <a:t> </a:t>
                      </a:r>
                      <a:r>
                        <a:rPr lang="el-GR" sz="2000" b="1" kern="1200" dirty="0" smtClean="0">
                          <a:solidFill>
                            <a:schemeClr val="dk1"/>
                          </a:solidFill>
                          <a:latin typeface="+mn-lt"/>
                          <a:ea typeface="+mn-ea"/>
                          <a:cs typeface="+mn-cs"/>
                        </a:rPr>
                        <a:t>Εξαγωγή συμπερασμάτων</a:t>
                      </a:r>
                      <a:endParaRPr lang="el-GR" sz="2400" dirty="0" smtClean="0"/>
                    </a:p>
                    <a:p>
                      <a:pPr marL="0" marR="0" indent="0" algn="l" defTabSz="914400" rtl="0" eaLnBrk="1" fontAlgn="auto" latinLnBrk="0" hangingPunct="1">
                        <a:lnSpc>
                          <a:spcPct val="150000"/>
                        </a:lnSpc>
                        <a:spcBef>
                          <a:spcPts val="0"/>
                        </a:spcBef>
                        <a:spcAft>
                          <a:spcPts val="0"/>
                        </a:spcAft>
                        <a:buClrTx/>
                        <a:buSzTx/>
                        <a:buFont typeface="Wingdings" pitchFamily="2" charset="2"/>
                        <a:buChar char="§"/>
                        <a:tabLst/>
                        <a:defRPr/>
                      </a:pPr>
                      <a:endParaRPr lang="el-GR" sz="2000" dirty="0"/>
                    </a:p>
                  </a:txBody>
                  <a:tcPr>
                    <a:solidFill>
                      <a:schemeClr val="bg1"/>
                    </a:solidFill>
                  </a:tcPr>
                </a:tc>
              </a:tr>
            </a:tbl>
          </a:graphicData>
        </a:graphic>
      </p:graphicFrame>
      <p:sp>
        <p:nvSpPr>
          <p:cNvPr id="4" name="Τίτλος 1"/>
          <p:cNvSpPr>
            <a:spLocks noGrp="1"/>
          </p:cNvSpPr>
          <p:nvPr>
            <p:ph type="title"/>
          </p:nvPr>
        </p:nvSpPr>
        <p:spPr>
          <a:xfrm>
            <a:off x="457200" y="274638"/>
            <a:ext cx="8363272" cy="1066130"/>
          </a:xfrm>
          <a:solidFill>
            <a:srgbClr val="FBFBE9"/>
          </a:solidFill>
          <a:ln w="57150">
            <a:solidFill>
              <a:schemeClr val="tx1"/>
            </a:solidFill>
          </a:ln>
        </p:spPr>
        <p:txBody>
          <a:bodyPr anchor="t">
            <a:noAutofit/>
          </a:bodyPr>
          <a:lstStyle/>
          <a:p>
            <a:pPr>
              <a:spcBef>
                <a:spcPts val="0"/>
              </a:spcBef>
              <a:defRPr/>
            </a:pPr>
            <a:r>
              <a:rPr lang="el-GR" sz="3600" dirty="0" smtClean="0"/>
              <a:t>Υποενότητα 3</a:t>
            </a:r>
            <a:br>
              <a:rPr lang="el-GR" sz="3600" dirty="0" smtClean="0"/>
            </a:br>
            <a:r>
              <a:rPr lang="el-GR" sz="3600" dirty="0" smtClean="0"/>
              <a:t> Στρατηγικές κατανόησης 1/2 </a:t>
            </a:r>
            <a:r>
              <a:rPr lang="el-GR" sz="3600" dirty="0" smtClean="0">
                <a:ea typeface="Calibri"/>
                <a:cs typeface="Times New Roman"/>
              </a:rPr>
              <a:t/>
            </a:r>
            <a:br>
              <a:rPr lang="el-GR" sz="3600" dirty="0" smtClean="0">
                <a:ea typeface="Calibri"/>
                <a:cs typeface="Times New Roman"/>
              </a:rPr>
            </a:br>
            <a:endParaRPr lang="el-GR" sz="3600" dirty="0"/>
          </a:p>
        </p:txBody>
      </p:sp>
      <p:pic>
        <p:nvPicPr>
          <p:cNvPr id="7" name="Picture 2" descr="https://encrypted-tbn1.gstatic.com/images?q=tbn:ANd9GcS4topxObLSq4X3laGAYiNtkJsq95Mj8NTAHYc5Qd4m1NlcM0B5_g"/>
          <p:cNvPicPr>
            <a:picLocks noChangeAspect="1" noChangeArrowheads="1"/>
          </p:cNvPicPr>
          <p:nvPr/>
        </p:nvPicPr>
        <p:blipFill>
          <a:blip r:embed="rId3" cstate="print">
            <a:lum bright="-16000" contrast="-4000"/>
          </a:blip>
          <a:srcRect/>
          <a:stretch>
            <a:fillRect/>
          </a:stretch>
        </p:blipFill>
        <p:spPr bwMode="auto">
          <a:xfrm>
            <a:off x="5724128" y="4293096"/>
            <a:ext cx="1295400" cy="1295401"/>
          </a:xfrm>
          <a:prstGeom prst="rect">
            <a:avLst/>
          </a:prstGeom>
          <a:noFill/>
        </p:spPr>
      </p:pic>
    </p:spTree>
    <p:extLst>
      <p:ext uri="{BB962C8B-B14F-4D97-AF65-F5344CB8AC3E}">
        <p14:creationId xmlns="" xmlns:p14="http://schemas.microsoft.com/office/powerpoint/2010/main" val="183027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988840"/>
            <a:ext cx="8280920" cy="3528392"/>
          </a:xfrm>
          <a:solidFill>
            <a:schemeClr val="bg2">
              <a:lumMod val="90000"/>
            </a:schemeClr>
          </a:solidFill>
          <a:ln w="57150">
            <a:solidFill>
              <a:schemeClr val="tx1"/>
            </a:solidFill>
          </a:ln>
        </p:spPr>
        <p:txBody>
          <a:bodyPr>
            <a:noAutofit/>
          </a:bodyPr>
          <a:lstStyle/>
          <a:p>
            <a:pPr algn="just">
              <a:buNone/>
            </a:pPr>
            <a:r>
              <a:rPr lang="el-GR" sz="2400" b="1" dirty="0" smtClean="0">
                <a:solidFill>
                  <a:schemeClr val="dk1"/>
                </a:solidFill>
              </a:rPr>
              <a:t>	</a:t>
            </a:r>
          </a:p>
          <a:p>
            <a:pPr algn="just">
              <a:buNone/>
            </a:pPr>
            <a:r>
              <a:rPr lang="el-GR" sz="2400" b="1" dirty="0" smtClean="0">
                <a:solidFill>
                  <a:schemeClr val="dk1"/>
                </a:solidFill>
              </a:rPr>
              <a:t>	Ανάλογα με τη μορφή, το είδος του κειμένου και το συγκεκριμένο έργο, μια στρατηγική μπορεί να είναι περισσότερο χρήσιμη από μια άλλη..... </a:t>
            </a:r>
          </a:p>
          <a:p>
            <a:pPr algn="ctr">
              <a:lnSpc>
                <a:spcPct val="100000"/>
              </a:lnSpc>
              <a:spcAft>
                <a:spcPts val="0"/>
              </a:spcAft>
              <a:buNone/>
            </a:pPr>
            <a:endParaRPr lang="el-GR" sz="2400" b="1" dirty="0" smtClean="0">
              <a:solidFill>
                <a:schemeClr val="dk1"/>
              </a:solidFill>
            </a:endParaRPr>
          </a:p>
          <a:p>
            <a:pPr algn="ctr">
              <a:buNone/>
            </a:pPr>
            <a:r>
              <a:rPr lang="el-GR" sz="2400" b="1" dirty="0" smtClean="0">
                <a:solidFill>
                  <a:schemeClr val="dk1"/>
                </a:solidFill>
              </a:rPr>
              <a:t>......αυτό ακριβώς είναι που έρχεται να καθορίσει</a:t>
            </a:r>
            <a:r>
              <a:rPr lang="el-GR" sz="2400" b="1" dirty="0" smtClean="0">
                <a:solidFill>
                  <a:srgbClr val="FF0000"/>
                </a:solidFill>
              </a:rPr>
              <a:t> </a:t>
            </a:r>
          </a:p>
          <a:p>
            <a:pPr algn="ctr">
              <a:buNone/>
            </a:pPr>
            <a:r>
              <a:rPr lang="el-GR" sz="2400" b="1" dirty="0" smtClean="0">
                <a:solidFill>
                  <a:srgbClr val="FF0000"/>
                </a:solidFill>
              </a:rPr>
              <a:t>Η ΜΕΤΑΚΑΤΑΝΟΗΣΗ</a:t>
            </a:r>
            <a:endParaRPr lang="el-GR" sz="2400" b="1"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
        <p:nvSpPr>
          <p:cNvPr id="4" name="Τίτλος 1"/>
          <p:cNvSpPr txBox="1">
            <a:spLocks/>
          </p:cNvSpPr>
          <p:nvPr/>
        </p:nvSpPr>
        <p:spPr>
          <a:xfrm>
            <a:off x="611560" y="332656"/>
            <a:ext cx="8363272" cy="1066130"/>
          </a:xfrm>
          <a:prstGeom prst="rect">
            <a:avLst/>
          </a:prstGeom>
          <a:solidFill>
            <a:srgbClr val="FBFBE9"/>
          </a:solidFill>
          <a:ln w="57150">
            <a:solidFill>
              <a:schemeClr val="tx1"/>
            </a:solidFill>
          </a:ln>
        </p:spPr>
        <p:txBody>
          <a:bodyPr vert="horz" lIns="91440" tIns="45720" rIns="91440" bIns="4572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smtClean="0">
                <a:ln>
                  <a:noFill/>
                </a:ln>
                <a:solidFill>
                  <a:schemeClr val="tx1"/>
                </a:solidFill>
                <a:effectLst/>
                <a:uLnTx/>
                <a:uFillTx/>
                <a:latin typeface="+mj-lt"/>
                <a:ea typeface="+mj-ea"/>
                <a:cs typeface="+mj-cs"/>
              </a:rPr>
              <a:t>Υποενότητα 3</a:t>
            </a:r>
            <a:br>
              <a:rPr kumimoji="0" lang="el-GR" sz="3600" b="0" i="0" u="none" strike="noStrike" kern="1200" cap="none" spc="0" normalizeH="0" baseline="0" noProof="0" dirty="0" smtClean="0">
                <a:ln>
                  <a:noFill/>
                </a:ln>
                <a:solidFill>
                  <a:schemeClr val="tx1"/>
                </a:solidFill>
                <a:effectLst/>
                <a:uLnTx/>
                <a:uFillTx/>
                <a:latin typeface="+mj-lt"/>
                <a:ea typeface="+mj-ea"/>
                <a:cs typeface="+mj-cs"/>
              </a:rPr>
            </a:br>
            <a:r>
              <a:rPr kumimoji="0" lang="el-GR" sz="3600" b="0" i="0" u="none" strike="noStrike" kern="1200" cap="none" spc="0" normalizeH="0" baseline="0" noProof="0" dirty="0" smtClean="0">
                <a:ln>
                  <a:noFill/>
                </a:ln>
                <a:solidFill>
                  <a:schemeClr val="tx1"/>
                </a:solidFill>
                <a:effectLst/>
                <a:uLnTx/>
                <a:uFillTx/>
                <a:latin typeface="+mj-lt"/>
                <a:ea typeface="+mj-ea"/>
                <a:cs typeface="+mj-cs"/>
              </a:rPr>
              <a:t> Στρατηγικές κατανόησης 2/2 </a:t>
            </a:r>
            <a:r>
              <a:rPr kumimoji="0" lang="el-GR" sz="3600" b="0" i="0" u="none" strike="noStrike" kern="1200" cap="none" spc="0" normalizeH="0" baseline="0" noProof="0" dirty="0" smtClean="0">
                <a:ln>
                  <a:noFill/>
                </a:ln>
                <a:solidFill>
                  <a:schemeClr val="tx1"/>
                </a:solidFill>
                <a:effectLst/>
                <a:uLnTx/>
                <a:uFillTx/>
                <a:latin typeface="+mj-lt"/>
                <a:ea typeface="Calibri"/>
                <a:cs typeface="Times New Roman"/>
              </a:rPr>
              <a:t/>
            </a:r>
            <a:br>
              <a:rPr kumimoji="0" lang="el-GR" sz="3600" b="0" i="0" u="none" strike="noStrike" kern="1200" cap="none" spc="0" normalizeH="0" baseline="0" noProof="0" dirty="0" smtClean="0">
                <a:ln>
                  <a:noFill/>
                </a:ln>
                <a:solidFill>
                  <a:schemeClr val="tx1"/>
                </a:solidFill>
                <a:effectLst/>
                <a:uLnTx/>
                <a:uFillTx/>
                <a:latin typeface="+mj-lt"/>
                <a:ea typeface="Calibri"/>
                <a:cs typeface="Times New Roman"/>
              </a:rPr>
            </a:br>
            <a:endParaRPr kumimoji="0" lang="el-GR"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r>
              <a:rPr lang="el-GR" sz="3600" dirty="0" smtClean="0">
                <a:solidFill>
                  <a:schemeClr val="bg1"/>
                </a:solidFill>
              </a:rPr>
              <a:t>Ενότητα 6.</a:t>
            </a:r>
            <a:br>
              <a:rPr lang="el-GR" sz="3600" dirty="0" smtClean="0">
                <a:solidFill>
                  <a:schemeClr val="bg1"/>
                </a:solidFill>
              </a:rPr>
            </a:br>
            <a:r>
              <a:rPr lang="el-GR" sz="3600" dirty="0" smtClean="0">
                <a:solidFill>
                  <a:schemeClr val="bg1"/>
                </a:solidFill>
              </a:rPr>
              <a:t> Μεταταγνωστικές Ικανότητες-Γραμματισμός -βίου μάθηση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5:</a:t>
            </a:r>
          </a:p>
          <a:p>
            <a:pPr fontAlgn="t"/>
            <a:r>
              <a:rPr lang="el-GR" dirty="0" smtClean="0">
                <a:solidFill>
                  <a:schemeClr val="tx1"/>
                </a:solidFill>
              </a:rPr>
              <a:t>Μετακατανόηση και στρατηγικές κατανόησης</a:t>
            </a:r>
            <a:r>
              <a:rPr lang="en-US" dirty="0" smtClean="0">
                <a:solidFill>
                  <a:schemeClr val="tx1"/>
                </a:solidFill>
              </a:rPr>
              <a:t> </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352928" cy="1512168"/>
          </a:xfrm>
          <a:solidFill>
            <a:srgbClr val="FBFBE9"/>
          </a:solidFill>
          <a:ln w="57150">
            <a:solidFill>
              <a:schemeClr val="tx1"/>
            </a:solidFill>
          </a:ln>
        </p:spPr>
        <p:txBody>
          <a:bodyPr>
            <a:noAutofit/>
          </a:bodyPr>
          <a:lstStyle/>
          <a:p>
            <a:r>
              <a:rPr lang="el-GR" sz="3600" dirty="0" smtClean="0"/>
              <a:t>Υποενότητα 5</a:t>
            </a:r>
            <a:br>
              <a:rPr lang="el-GR" sz="3600" dirty="0" smtClean="0"/>
            </a:br>
            <a:r>
              <a:rPr lang="el-GR" sz="3600" dirty="0" smtClean="0"/>
              <a:t> Μετακατανόηση και στρατηγικές κατανόησης</a:t>
            </a:r>
            <a:endParaRPr lang="el-GR" sz="3600" dirty="0"/>
          </a:p>
        </p:txBody>
      </p:sp>
      <p:sp>
        <p:nvSpPr>
          <p:cNvPr id="3" name="Θέση περιεχομένου 2"/>
          <p:cNvSpPr>
            <a:spLocks noGrp="1"/>
          </p:cNvSpPr>
          <p:nvPr>
            <p:ph idx="1"/>
          </p:nvPr>
        </p:nvSpPr>
        <p:spPr>
          <a:xfrm>
            <a:off x="395536" y="1988840"/>
            <a:ext cx="8373616" cy="4176464"/>
          </a:xfrm>
          <a:solidFill>
            <a:schemeClr val="bg2">
              <a:lumMod val="90000"/>
            </a:schemeClr>
          </a:solidFill>
          <a:ln w="57150">
            <a:solidFill>
              <a:schemeClr val="tx1"/>
            </a:solidFill>
          </a:ln>
        </p:spPr>
        <p:txBody>
          <a:bodyPr>
            <a:noAutofit/>
          </a:bodyPr>
          <a:lstStyle/>
          <a:p>
            <a:pPr lvl="0">
              <a:lnSpc>
                <a:spcPct val="150000"/>
              </a:lnSpc>
            </a:pPr>
            <a:r>
              <a:rPr lang="el-GR" sz="2000" dirty="0" smtClean="0">
                <a:effectLst>
                  <a:outerShdw blurRad="50800" dist="38100" algn="tr" rotWithShape="0">
                    <a:prstClr val="black">
                      <a:alpha val="40000"/>
                    </a:prstClr>
                  </a:outerShdw>
                </a:effectLst>
              </a:rPr>
              <a:t>Ο </a:t>
            </a:r>
            <a:r>
              <a:rPr lang="el-GR" sz="2000" b="1" dirty="0" smtClean="0">
                <a:effectLst>
                  <a:outerShdw blurRad="50800" dist="38100" algn="tr" rotWithShape="0">
                    <a:prstClr val="black">
                      <a:alpha val="40000"/>
                    </a:prstClr>
                  </a:outerShdw>
                </a:effectLst>
              </a:rPr>
              <a:t>προσανατολισμός</a:t>
            </a:r>
            <a:r>
              <a:rPr lang="el-GR" sz="2000" dirty="0" smtClean="0">
                <a:effectLst>
                  <a:outerShdw blurRad="50800" dist="38100" algn="tr" rotWithShape="0">
                    <a:prstClr val="black">
                      <a:alpha val="40000"/>
                    </a:prstClr>
                  </a:outerShdw>
                </a:effectLst>
              </a:rPr>
              <a:t> (τι μου ζητούν να κάνω;). </a:t>
            </a:r>
          </a:p>
          <a:p>
            <a:pPr lvl="0">
              <a:lnSpc>
                <a:spcPct val="150000"/>
              </a:lnSpc>
            </a:pPr>
            <a:r>
              <a:rPr lang="el-GR" sz="2000" dirty="0" smtClean="0">
                <a:effectLst>
                  <a:outerShdw blurRad="50800" dist="38100" algn="tr" rotWithShape="0">
                    <a:prstClr val="black">
                      <a:alpha val="40000"/>
                    </a:prstClr>
                  </a:outerShdw>
                </a:effectLst>
              </a:rPr>
              <a:t>Ο </a:t>
            </a:r>
            <a:r>
              <a:rPr lang="el-GR" sz="2000" b="1" dirty="0" smtClean="0">
                <a:effectLst>
                  <a:outerShdw blurRad="50800" dist="38100" algn="tr" rotWithShape="0">
                    <a:prstClr val="black">
                      <a:alpha val="40000"/>
                    </a:prstClr>
                  </a:outerShdw>
                </a:effectLst>
              </a:rPr>
              <a:t>σχεδιασμός </a:t>
            </a:r>
            <a:r>
              <a:rPr lang="el-GR" sz="2000" dirty="0" smtClean="0">
                <a:effectLst>
                  <a:outerShdw blurRad="50800" dist="38100" algn="tr" rotWithShape="0">
                    <a:prstClr val="black">
                      <a:alpha val="40000"/>
                    </a:prstClr>
                  </a:outerShdw>
                </a:effectLst>
              </a:rPr>
              <a:t>(από πού θα ξεκινήσω</a:t>
            </a:r>
            <a:r>
              <a:rPr lang="en-US" sz="2000" dirty="0" smtClean="0">
                <a:effectLst>
                  <a:outerShdw blurRad="50800" dist="38100" algn="tr" rotWithShape="0">
                    <a:prstClr val="black">
                      <a:alpha val="40000"/>
                    </a:prstClr>
                  </a:outerShdw>
                </a:effectLst>
              </a:rPr>
              <a:t>;)</a:t>
            </a:r>
            <a:endParaRPr lang="el-GR" sz="2000" dirty="0" smtClean="0">
              <a:effectLst>
                <a:outerShdw blurRad="50800" dist="38100" algn="tr" rotWithShape="0">
                  <a:prstClr val="black">
                    <a:alpha val="40000"/>
                  </a:prstClr>
                </a:outerShdw>
              </a:effectLst>
            </a:endParaRPr>
          </a:p>
          <a:p>
            <a:pPr lvl="0">
              <a:lnSpc>
                <a:spcPct val="150000"/>
              </a:lnSpc>
            </a:pPr>
            <a:r>
              <a:rPr lang="el-GR" sz="2000" dirty="0" smtClean="0">
                <a:effectLst>
                  <a:outerShdw blurRad="50800" dist="38100" algn="tr" rotWithShape="0">
                    <a:prstClr val="black">
                      <a:alpha val="40000"/>
                    </a:prstClr>
                  </a:outerShdw>
                </a:effectLst>
              </a:rPr>
              <a:t>Η </a:t>
            </a:r>
            <a:r>
              <a:rPr lang="el-GR" sz="2000" b="1" dirty="0" smtClean="0">
                <a:effectLst>
                  <a:outerShdw blurRad="50800" dist="38100" algn="tr" rotWithShape="0">
                    <a:prstClr val="black">
                      <a:alpha val="40000"/>
                    </a:prstClr>
                  </a:outerShdw>
                </a:effectLst>
              </a:rPr>
              <a:t>παρακολούθηση</a:t>
            </a:r>
            <a:r>
              <a:rPr lang="el-GR" sz="2000" dirty="0" smtClean="0">
                <a:effectLst>
                  <a:outerShdw blurRad="50800" dist="38100" algn="tr" rotWithShape="0">
                    <a:prstClr val="black">
                      <a:alpha val="40000"/>
                    </a:prstClr>
                  </a:outerShdw>
                </a:effectLst>
              </a:rPr>
              <a:t> (πώς πάει το έργο μου;). </a:t>
            </a:r>
          </a:p>
          <a:p>
            <a:pPr lvl="0">
              <a:lnSpc>
                <a:spcPct val="150000"/>
              </a:lnSpc>
            </a:pPr>
            <a:r>
              <a:rPr lang="el-GR" sz="2000" dirty="0" smtClean="0">
                <a:effectLst>
                  <a:outerShdw blurRad="50800" dist="38100" algn="tr" rotWithShape="0">
                    <a:prstClr val="black">
                      <a:alpha val="40000"/>
                    </a:prstClr>
                  </a:outerShdw>
                </a:effectLst>
              </a:rPr>
              <a:t>Η </a:t>
            </a:r>
            <a:r>
              <a:rPr lang="el-GR" sz="2000" b="1" dirty="0" smtClean="0">
                <a:effectLst>
                  <a:outerShdw blurRad="50800" dist="38100" algn="tr" rotWithShape="0">
                    <a:prstClr val="black">
                      <a:alpha val="40000"/>
                    </a:prstClr>
                  </a:outerShdw>
                </a:effectLst>
              </a:rPr>
              <a:t>ρύθμιση</a:t>
            </a:r>
            <a:r>
              <a:rPr lang="el-GR" sz="2000" dirty="0" smtClean="0">
                <a:effectLst>
                  <a:outerShdw blurRad="50800" dist="38100" algn="tr" rotWithShape="0">
                    <a:prstClr val="black">
                      <a:alpha val="40000"/>
                    </a:prstClr>
                  </a:outerShdw>
                </a:effectLst>
              </a:rPr>
              <a:t> (πώς να ολοκληρώσω το έργο μου;).</a:t>
            </a:r>
          </a:p>
          <a:p>
            <a:pPr lvl="0">
              <a:lnSpc>
                <a:spcPct val="150000"/>
              </a:lnSpc>
            </a:pPr>
            <a:r>
              <a:rPr lang="el-GR" sz="2000" dirty="0" smtClean="0">
                <a:effectLst>
                  <a:outerShdw blurRad="50800" dist="38100" algn="tr" rotWithShape="0">
                    <a:prstClr val="black">
                      <a:alpha val="40000"/>
                    </a:prstClr>
                  </a:outerShdw>
                </a:effectLst>
              </a:rPr>
              <a:t>Η </a:t>
            </a:r>
            <a:r>
              <a:rPr lang="el-GR" sz="2000" b="1" dirty="0" smtClean="0">
                <a:effectLst>
                  <a:outerShdw blurRad="50800" dist="38100" algn="tr" rotWithShape="0">
                    <a:prstClr val="black">
                      <a:alpha val="40000"/>
                    </a:prstClr>
                  </a:outerShdw>
                </a:effectLst>
              </a:rPr>
              <a:t>αξιολόγηση- εξέταση της ορθότητας του αποτελέσματος</a:t>
            </a:r>
            <a:r>
              <a:rPr lang="el-GR" sz="2000" dirty="0" smtClean="0">
                <a:effectLst>
                  <a:outerShdw blurRad="50800" dist="38100" algn="tr" rotWithShape="0">
                    <a:prstClr val="black">
                      <a:alpha val="40000"/>
                    </a:prstClr>
                  </a:outerShdw>
                </a:effectLst>
              </a:rPr>
              <a:t> (πληροί όλες τις προδιαγραφές;).</a:t>
            </a:r>
          </a:p>
          <a:p>
            <a:pPr lvl="0">
              <a:lnSpc>
                <a:spcPct val="150000"/>
              </a:lnSpc>
            </a:pPr>
            <a:r>
              <a:rPr lang="el-GR" sz="2000" dirty="0" smtClean="0">
                <a:effectLst>
                  <a:outerShdw blurRad="50800" dist="38100" algn="tr" rotWithShape="0">
                    <a:prstClr val="black">
                      <a:alpha val="40000"/>
                    </a:prstClr>
                  </a:outerShdw>
                </a:effectLst>
              </a:rPr>
              <a:t>Η </a:t>
            </a:r>
            <a:r>
              <a:rPr lang="el-GR" sz="2000" b="1" dirty="0" smtClean="0">
                <a:effectLst>
                  <a:outerShdw blurRad="50800" dist="38100" algn="tr" rotWithShape="0">
                    <a:prstClr val="black">
                      <a:alpha val="40000"/>
                    </a:prstClr>
                  </a:outerShdw>
                </a:effectLst>
              </a:rPr>
              <a:t>ανακεφαλαίωση – αυτό-αναλογισμός</a:t>
            </a:r>
            <a:r>
              <a:rPr lang="el-GR" sz="2000" dirty="0" smtClean="0">
                <a:effectLst>
                  <a:outerShdw blurRad="50800" dist="38100" algn="tr" rotWithShape="0">
                    <a:prstClr val="black">
                      <a:alpha val="40000"/>
                    </a:prstClr>
                  </a:outerShdw>
                </a:effectLst>
              </a:rPr>
              <a:t> (τι έγινε από την αρχή μέχρι το τέλος;). </a:t>
            </a:r>
          </a:p>
          <a:p>
            <a:pPr algn="ctr">
              <a:buNone/>
            </a:pPr>
            <a:endParaRPr lang="el-GR" sz="2400" b="1"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dirty="0" smtClean="0"/>
              <a:t>Διάγραμμα: 1</a:t>
            </a:r>
            <a:endParaRPr lang="el-GR" sz="3600" b="0" dirty="0"/>
          </a:p>
        </p:txBody>
      </p:sp>
      <p:sp>
        <p:nvSpPr>
          <p:cNvPr id="5" name="Θέση κειμένου 3"/>
          <p:cNvSpPr txBox="1">
            <a:spLocks/>
          </p:cNvSpPr>
          <p:nvPr/>
        </p:nvSpPr>
        <p:spPr>
          <a:xfrm>
            <a:off x="539552" y="5805264"/>
            <a:ext cx="8352928" cy="720080"/>
          </a:xfrm>
          <a:prstGeom prst="rect">
            <a:avLst/>
          </a:prstGeom>
          <a:solidFill>
            <a:schemeClr val="accent1">
              <a:lumMod val="40000"/>
              <a:lumOff val="60000"/>
            </a:schemeClr>
          </a:solidFill>
          <a:ln w="57150">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l-GR" sz="1800" dirty="0" smtClean="0"/>
              <a:t>Η μετακατανόηση ενημερώνεται παρακολουθεί, ελέγχει και παρεμβαίνει στη λειτουργία των στρατηγικών κατανόησης!</a:t>
            </a:r>
            <a:endParaRPr lang="el-GR" sz="1800" dirty="0"/>
          </a:p>
        </p:txBody>
      </p:sp>
      <p:pic>
        <p:nvPicPr>
          <p:cNvPr id="1073" name="Picture 49"/>
          <p:cNvPicPr>
            <a:picLocks noChangeAspect="1" noChangeArrowheads="1"/>
          </p:cNvPicPr>
          <p:nvPr/>
        </p:nvPicPr>
        <p:blipFill>
          <a:blip r:embed="rId3" cstate="print"/>
          <a:srcRect l="19435" t="16209" r="18729" b="5708"/>
          <a:stretch>
            <a:fillRect/>
          </a:stretch>
        </p:blipFill>
        <p:spPr bwMode="auto">
          <a:xfrm>
            <a:off x="1979713" y="1124744"/>
            <a:ext cx="5769202" cy="4536504"/>
          </a:xfrm>
          <a:prstGeom prst="rect">
            <a:avLst/>
          </a:prstGeom>
          <a:noFill/>
          <a:ln w="9525">
            <a:noFill/>
            <a:miter lim="800000"/>
            <a:headEnd/>
            <a:tailEnd/>
          </a:ln>
        </p:spPr>
      </p:pic>
    </p:spTree>
    <p:extLst>
      <p:ext uri="{BB962C8B-B14F-4D97-AF65-F5344CB8AC3E}">
        <p14:creationId xmlns="" xmlns:p14="http://schemas.microsoft.com/office/powerpoint/2010/main" val="183027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59832" y="4509120"/>
            <a:ext cx="1575793" cy="400110"/>
          </a:xfrm>
          <a:prstGeom prst="rect">
            <a:avLst/>
          </a:prstGeom>
          <a:noFill/>
        </p:spPr>
        <p:txBody>
          <a:bodyPr wrap="square" rtlCol="0">
            <a:spAutoFit/>
          </a:bodyPr>
          <a:lstStyle/>
          <a:p>
            <a:pPr algn="ctr"/>
            <a:r>
              <a:rPr lang="el-GR" sz="2000" dirty="0" smtClean="0">
                <a:solidFill>
                  <a:srgbClr val="FFC000"/>
                </a:solidFill>
              </a:rPr>
              <a:t>Νόημα</a:t>
            </a:r>
            <a:r>
              <a:rPr lang="el-GR" sz="2000" i="1" dirty="0" smtClean="0">
                <a:solidFill>
                  <a:schemeClr val="bg1"/>
                </a:solidFill>
              </a:rPr>
              <a:t> </a:t>
            </a:r>
            <a:endParaRPr lang="el-GR" sz="2000" i="1" dirty="0">
              <a:solidFill>
                <a:schemeClr val="bg1"/>
              </a:solidFill>
            </a:endParaRPr>
          </a:p>
        </p:txBody>
      </p:sp>
      <p:grpSp>
        <p:nvGrpSpPr>
          <p:cNvPr id="6" name="Ομάδα 5"/>
          <p:cNvGrpSpPr/>
          <p:nvPr/>
        </p:nvGrpSpPr>
        <p:grpSpPr>
          <a:xfrm>
            <a:off x="827584" y="989113"/>
            <a:ext cx="2232248" cy="1925193"/>
            <a:chOff x="648165" y="836712"/>
            <a:chExt cx="2501015" cy="2520280"/>
          </a:xfrm>
        </p:grpSpPr>
        <p:sp>
          <p:nvSpPr>
            <p:cNvPr id="7" name="Ορθογώνιο 6"/>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648165" y="920001"/>
              <a:ext cx="2501015" cy="2296598"/>
            </a:xfrm>
            <a:prstGeom prst="rect">
              <a:avLst/>
            </a:prstGeom>
            <a:noFill/>
          </p:spPr>
          <p:txBody>
            <a:bodyPr wrap="square" rtlCol="0">
              <a:spAutoFit/>
            </a:bodyPr>
            <a:lstStyle/>
            <a:p>
              <a:pPr algn="ctr"/>
              <a:r>
                <a:rPr lang="el-GR" sz="2800" i="1" dirty="0" smtClean="0">
                  <a:solidFill>
                    <a:srgbClr val="FFC000"/>
                  </a:solidFill>
                </a:rPr>
                <a:t> </a:t>
              </a:r>
              <a:r>
                <a:rPr lang="el-GR" sz="2000" i="1" dirty="0" smtClean="0">
                  <a:solidFill>
                    <a:srgbClr val="FFC000"/>
                  </a:solidFill>
                </a:rPr>
                <a:t>«Ο γραμματισμός βρίσκει τη θέση του μέσα από διάφορες μορφές.....»</a:t>
              </a:r>
              <a:endParaRPr lang="el-GR" sz="2000" i="1" dirty="0">
                <a:solidFill>
                  <a:srgbClr val="FFC000"/>
                </a:solidFill>
              </a:endParaRPr>
            </a:p>
          </p:txBody>
        </p:sp>
      </p:grpSp>
      <p:grpSp>
        <p:nvGrpSpPr>
          <p:cNvPr id="9" name="Ομάδα 8"/>
          <p:cNvGrpSpPr/>
          <p:nvPr/>
        </p:nvGrpSpPr>
        <p:grpSpPr>
          <a:xfrm>
            <a:off x="6156176" y="3212976"/>
            <a:ext cx="2160240" cy="2710343"/>
            <a:chOff x="812871" y="306723"/>
            <a:chExt cx="2330307" cy="3200530"/>
          </a:xfrm>
        </p:grpSpPr>
        <p:sp>
          <p:nvSpPr>
            <p:cNvPr id="10" name="Ορθογώνιο 9"/>
            <p:cNvSpPr/>
            <p:nvPr/>
          </p:nvSpPr>
          <p:spPr>
            <a:xfrm>
              <a:off x="812871" y="731879"/>
              <a:ext cx="2088232" cy="277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306723"/>
              <a:ext cx="2326441" cy="3016555"/>
            </a:xfrm>
            <a:prstGeom prst="rect">
              <a:avLst/>
            </a:prstGeom>
            <a:noFill/>
          </p:spPr>
          <p:txBody>
            <a:bodyPr wrap="square" rtlCol="0">
              <a:spAutoFit/>
            </a:bodyPr>
            <a:lstStyle/>
            <a:p>
              <a:pPr algn="ctr"/>
              <a:endParaRPr lang="el-GR" sz="2000" i="1" dirty="0" smtClean="0">
                <a:solidFill>
                  <a:srgbClr val="FFC000"/>
                </a:solidFill>
              </a:endParaRPr>
            </a:p>
            <a:p>
              <a:pPr algn="ctr"/>
              <a:r>
                <a:rPr lang="el-GR" sz="2000" dirty="0" smtClean="0">
                  <a:solidFill>
                    <a:srgbClr val="FFC000"/>
                  </a:solidFill>
                </a:rPr>
                <a:t>«.....αλλά εκείνοι που δεν είναι ικανοί εξαιρούνται από πολλές μορφές επικοινωνίας στο σύγχρονο κόσμο». </a:t>
              </a:r>
              <a:endParaRPr lang="el-GR" sz="2000" dirty="0">
                <a:solidFill>
                  <a:srgbClr val="FFC000"/>
                </a:solidFill>
              </a:endParaRPr>
            </a:p>
          </p:txBody>
        </p:sp>
      </p:grpSp>
      <p:sp>
        <p:nvSpPr>
          <p:cNvPr id="12" name="TextBox 11"/>
          <p:cNvSpPr txBox="1"/>
          <p:nvPr/>
        </p:nvSpPr>
        <p:spPr>
          <a:xfrm>
            <a:off x="4572000" y="404664"/>
            <a:ext cx="1512206" cy="707886"/>
          </a:xfrm>
          <a:prstGeom prst="rect">
            <a:avLst/>
          </a:prstGeom>
          <a:noFill/>
        </p:spPr>
        <p:txBody>
          <a:bodyPr wrap="square" rtlCol="0">
            <a:spAutoFit/>
          </a:bodyPr>
          <a:lstStyle/>
          <a:p>
            <a:pPr algn="ctr"/>
            <a:r>
              <a:rPr lang="el-GR" sz="2000" dirty="0" smtClean="0">
                <a:solidFill>
                  <a:srgbClr val="FFC000"/>
                </a:solidFill>
              </a:rPr>
              <a:t>Στρατηγικές κατανόησης</a:t>
            </a:r>
            <a:endParaRPr lang="el-GR" sz="2000" dirty="0">
              <a:solidFill>
                <a:srgbClr val="FFC000"/>
              </a:solidFill>
            </a:endParaRPr>
          </a:p>
        </p:txBody>
      </p:sp>
      <p:sp>
        <p:nvSpPr>
          <p:cNvPr id="13" name="TextBox 12"/>
          <p:cNvSpPr txBox="1"/>
          <p:nvPr/>
        </p:nvSpPr>
        <p:spPr>
          <a:xfrm>
            <a:off x="4427984" y="1772816"/>
            <a:ext cx="1872208" cy="400110"/>
          </a:xfrm>
          <a:prstGeom prst="rect">
            <a:avLst/>
          </a:prstGeom>
          <a:noFill/>
        </p:spPr>
        <p:txBody>
          <a:bodyPr wrap="square" rtlCol="0">
            <a:spAutoFit/>
          </a:bodyPr>
          <a:lstStyle/>
          <a:p>
            <a:pPr algn="ctr"/>
            <a:r>
              <a:rPr lang="el-GR" sz="2000" i="1" dirty="0" smtClean="0">
                <a:solidFill>
                  <a:srgbClr val="FFC000"/>
                </a:solidFill>
              </a:rPr>
              <a:t>Ρυθμίζω</a:t>
            </a:r>
            <a:r>
              <a:rPr lang="el-GR" sz="2000" i="1" dirty="0" smtClean="0">
                <a:solidFill>
                  <a:schemeClr val="bg1"/>
                </a:solidFill>
              </a:rPr>
              <a:t> </a:t>
            </a:r>
            <a:endParaRPr lang="el-GR" sz="2000" i="1" dirty="0">
              <a:solidFill>
                <a:schemeClr val="bg1"/>
              </a:solidFill>
            </a:endParaRPr>
          </a:p>
        </p:txBody>
      </p:sp>
      <p:sp>
        <p:nvSpPr>
          <p:cNvPr id="14" name="TextBox 13"/>
          <p:cNvSpPr txBox="1"/>
          <p:nvPr/>
        </p:nvSpPr>
        <p:spPr>
          <a:xfrm>
            <a:off x="3059832" y="5733256"/>
            <a:ext cx="1656184" cy="400110"/>
          </a:xfrm>
          <a:prstGeom prst="rect">
            <a:avLst/>
          </a:prstGeom>
          <a:noFill/>
        </p:spPr>
        <p:txBody>
          <a:bodyPr wrap="square" rtlCol="0">
            <a:spAutoFit/>
          </a:bodyPr>
          <a:lstStyle/>
          <a:p>
            <a:pPr algn="ctr"/>
            <a:r>
              <a:rPr lang="el-GR" sz="2000" i="1" dirty="0" smtClean="0">
                <a:solidFill>
                  <a:srgbClr val="FFC000"/>
                </a:solidFill>
              </a:rPr>
              <a:t>Συλλαμβάνω</a:t>
            </a:r>
            <a:r>
              <a:rPr lang="el-GR" sz="2000" i="1" dirty="0" smtClean="0">
                <a:solidFill>
                  <a:schemeClr val="bg1"/>
                </a:solidFill>
              </a:rPr>
              <a:t> </a:t>
            </a:r>
            <a:endParaRPr lang="el-GR" sz="2000" i="1" dirty="0">
              <a:solidFill>
                <a:schemeClr val="bg1"/>
              </a:solidFill>
            </a:endParaRPr>
          </a:p>
        </p:txBody>
      </p:sp>
    </p:spTree>
    <p:extLst>
      <p:ext uri="{BB962C8B-B14F-4D97-AF65-F5344CB8AC3E}">
        <p14:creationId xmlns="" xmlns:p14="http://schemas.microsoft.com/office/powerpoint/2010/main"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Μελέτη Περίπτωσης-Εργασία σε ομάδες</a:t>
            </a:r>
            <a:endParaRPr lang="el-GR" sz="40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a:bodyPr>
          <a:lstStyle/>
          <a:p>
            <a:endParaRPr lang="el-GR" b="1" dirty="0" smtClean="0">
              <a:solidFill>
                <a:schemeClr val="tx1"/>
              </a:solidFill>
            </a:endParaRPr>
          </a:p>
          <a:p>
            <a:r>
              <a:rPr lang="el-GR" b="1" dirty="0" smtClean="0">
                <a:solidFill>
                  <a:schemeClr val="tx1"/>
                </a:solidFill>
              </a:rPr>
              <a:t>«Η Αράλη και το </a:t>
            </a:r>
            <a:r>
              <a:rPr lang="el-GR" b="1" dirty="0" err="1" smtClean="0">
                <a:solidFill>
                  <a:schemeClr val="tx1"/>
                </a:solidFill>
              </a:rPr>
              <a:t>Αράλσκ</a:t>
            </a:r>
            <a:r>
              <a:rPr lang="el-GR" b="1" dirty="0" smtClean="0">
                <a:solidFill>
                  <a:schemeClr val="tx1"/>
                </a:solidFill>
              </a:rPr>
              <a:t> χτες... και σήμερα»</a:t>
            </a:r>
            <a:endParaRPr lang="el-GR" dirty="0" smtClean="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381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291264" cy="1196752"/>
          </a:xfrm>
          <a:solidFill>
            <a:srgbClr val="FF0000"/>
          </a:solidFill>
          <a:ln w="57150">
            <a:solidFill>
              <a:schemeClr val="tx1"/>
            </a:solidFill>
          </a:ln>
        </p:spPr>
        <p:txBody>
          <a:bodyPr>
            <a:noAutofit/>
          </a:bodyPr>
          <a:lstStyle/>
          <a:p>
            <a:r>
              <a:rPr lang="el-GR" sz="3600" dirty="0" smtClean="0"/>
              <a:t>Η Αράλη και το </a:t>
            </a:r>
            <a:r>
              <a:rPr lang="el-GR" sz="3600" dirty="0" err="1" smtClean="0"/>
              <a:t>Αράλσκ</a:t>
            </a:r>
            <a:r>
              <a:rPr lang="el-GR" sz="3600" dirty="0" smtClean="0"/>
              <a:t> χτες... και σήμερα 1</a:t>
            </a:r>
            <a:r>
              <a:rPr lang="el-GR" sz="2800" dirty="0" smtClean="0"/>
              <a:t/>
            </a:r>
            <a:br>
              <a:rPr lang="el-GR" sz="2800" dirty="0" smtClean="0"/>
            </a:br>
            <a:endParaRPr lang="el-GR" sz="2800" b="1" dirty="0"/>
          </a:p>
        </p:txBody>
      </p:sp>
      <p:sp>
        <p:nvSpPr>
          <p:cNvPr id="3" name="Θέση περιεχομένου 2"/>
          <p:cNvSpPr>
            <a:spLocks noGrp="1"/>
          </p:cNvSpPr>
          <p:nvPr>
            <p:ph idx="1"/>
          </p:nvPr>
        </p:nvSpPr>
        <p:spPr>
          <a:xfrm>
            <a:off x="323528" y="1628800"/>
            <a:ext cx="8301608" cy="3917032"/>
          </a:xfrm>
          <a:solidFill>
            <a:srgbClr val="00B0F0"/>
          </a:solidFill>
          <a:ln w="57150">
            <a:solidFill>
              <a:schemeClr val="tx1"/>
            </a:solidFill>
          </a:ln>
        </p:spPr>
        <p:txBody>
          <a:bodyPr>
            <a:normAutofit fontScale="92500" lnSpcReduction="10000"/>
          </a:bodyPr>
          <a:lstStyle/>
          <a:p>
            <a:pPr>
              <a:lnSpc>
                <a:spcPct val="150000"/>
              </a:lnSpc>
              <a:buNone/>
            </a:pPr>
            <a:r>
              <a:rPr lang="el-GR" dirty="0" smtClean="0"/>
              <a:t>	</a:t>
            </a:r>
            <a:r>
              <a:rPr lang="el-GR" sz="2400" b="1" dirty="0" smtClean="0"/>
              <a:t>Το πρόβλημα: </a:t>
            </a:r>
          </a:p>
          <a:p>
            <a:pPr>
              <a:lnSpc>
                <a:spcPct val="150000"/>
              </a:lnSpc>
              <a:buNone/>
            </a:pPr>
            <a:r>
              <a:rPr lang="el-GR" sz="2400" i="1" dirty="0" smtClean="0"/>
              <a:t>	</a:t>
            </a:r>
            <a:r>
              <a:rPr lang="el-GR" sz="2400" dirty="0" smtClean="0"/>
              <a:t>Μια λίμνη που έγινε έρημος και ένα χωριό που δεν μπορεί να επιβιώσει.  </a:t>
            </a:r>
          </a:p>
          <a:p>
            <a:pPr>
              <a:lnSpc>
                <a:spcPct val="150000"/>
              </a:lnSpc>
              <a:buNone/>
            </a:pPr>
            <a:endParaRPr lang="el-GR" sz="2400" dirty="0" smtClean="0"/>
          </a:p>
          <a:p>
            <a:pPr algn="ctr">
              <a:lnSpc>
                <a:spcPct val="150000"/>
              </a:lnSpc>
              <a:buNone/>
            </a:pPr>
            <a:r>
              <a:rPr lang="el-GR" sz="2400" dirty="0" smtClean="0"/>
              <a:t>	</a:t>
            </a:r>
            <a:r>
              <a:rPr lang="el-GR" sz="2400" b="1" dirty="0" smtClean="0"/>
              <a:t>Ενημερώστε για τα γεγονότα και προβλέψτε τι θα γίνει στο μέλλον!</a:t>
            </a:r>
          </a:p>
          <a:p>
            <a:pPr>
              <a:lnSpc>
                <a:spcPct val="150000"/>
              </a:lnSpc>
              <a:buNone/>
            </a:pPr>
            <a:r>
              <a:rPr lang="el-GR" sz="2400" dirty="0" smtClean="0"/>
              <a:t>			</a:t>
            </a:r>
          </a:p>
          <a:p>
            <a:pPr algn="just">
              <a:buNone/>
            </a:pPr>
            <a:endParaRPr lang="el-GR" dirty="0"/>
          </a:p>
          <a:p>
            <a:endParaRPr lang="el-GR" sz="2000" dirty="0"/>
          </a:p>
          <a:p>
            <a:pPr marL="0" indent="0">
              <a:buNone/>
            </a:pPr>
            <a:endParaRPr lang="el-GR" dirty="0"/>
          </a:p>
        </p:txBody>
      </p:sp>
    </p:spTree>
    <p:extLst>
      <p:ext uri="{BB962C8B-B14F-4D97-AF65-F5344CB8AC3E}">
        <p14:creationId xmlns="" xmlns:p14="http://schemas.microsoft.com/office/powerpoint/2010/main" val="72551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91264" cy="1066130"/>
          </a:xfrm>
          <a:solidFill>
            <a:srgbClr val="FF0000"/>
          </a:solidFill>
          <a:ln w="57150">
            <a:solidFill>
              <a:schemeClr val="tx1"/>
            </a:solidFill>
          </a:ln>
        </p:spPr>
        <p:txBody>
          <a:bodyPr>
            <a:noAutofit/>
          </a:bodyPr>
          <a:lstStyle/>
          <a:p>
            <a:r>
              <a:rPr lang="el-GR" sz="3600" dirty="0" smtClean="0"/>
              <a:t>Η Αράλη και το </a:t>
            </a:r>
            <a:r>
              <a:rPr lang="el-GR" sz="3600" dirty="0" err="1" smtClean="0"/>
              <a:t>Αράλσκ</a:t>
            </a:r>
            <a:r>
              <a:rPr lang="el-GR" sz="3600" dirty="0" smtClean="0"/>
              <a:t> χτες... και σήμερα 2</a:t>
            </a:r>
            <a:endParaRPr lang="el-GR" sz="3200" b="1" dirty="0"/>
          </a:p>
        </p:txBody>
      </p:sp>
      <p:sp>
        <p:nvSpPr>
          <p:cNvPr id="3" name="Θέση περιεχομένου 2"/>
          <p:cNvSpPr>
            <a:spLocks noGrp="1"/>
          </p:cNvSpPr>
          <p:nvPr>
            <p:ph idx="1"/>
          </p:nvPr>
        </p:nvSpPr>
        <p:spPr>
          <a:xfrm>
            <a:off x="457200" y="1600200"/>
            <a:ext cx="8229600" cy="4565104"/>
          </a:xfrm>
          <a:solidFill>
            <a:srgbClr val="FFFF00"/>
          </a:solidFill>
          <a:ln w="57150">
            <a:solidFill>
              <a:schemeClr val="tx1"/>
            </a:solidFill>
          </a:ln>
        </p:spPr>
        <p:txBody>
          <a:bodyPr>
            <a:normAutofit fontScale="62500" lnSpcReduction="20000"/>
          </a:bodyPr>
          <a:lstStyle/>
          <a:p>
            <a:endParaRPr lang="el-GR" sz="2000" b="1" dirty="0" smtClean="0"/>
          </a:p>
          <a:p>
            <a:pPr>
              <a:buNone/>
            </a:pPr>
            <a:r>
              <a:rPr lang="el-GR" b="1" dirty="0" smtClean="0"/>
              <a:t>Β. Ενέργειες των Εκπαιδευομένων:</a:t>
            </a:r>
            <a:endParaRPr lang="el-GR" dirty="0" smtClean="0"/>
          </a:p>
          <a:p>
            <a:pPr algn="just">
              <a:lnSpc>
                <a:spcPct val="120000"/>
              </a:lnSpc>
              <a:buNone/>
            </a:pPr>
            <a:r>
              <a:rPr lang="el-GR" sz="2900" i="1" dirty="0" smtClean="0"/>
              <a:t>1</a:t>
            </a:r>
            <a:r>
              <a:rPr lang="el-GR" sz="2900" dirty="0" smtClean="0"/>
              <a:t>.   Ανάγνωση των κειμένων ατομικά και μετά χωρισμός σε δύο ομάδες.</a:t>
            </a:r>
          </a:p>
          <a:p>
            <a:pPr algn="just">
              <a:lnSpc>
                <a:spcPct val="120000"/>
              </a:lnSpc>
              <a:buNone/>
            </a:pPr>
            <a:r>
              <a:rPr lang="el-GR" sz="2900" dirty="0" smtClean="0"/>
              <a:t>3.  Η κάθε ομάδα χωρίζεται σε δύο υποομάδες (δημοσιογράφοι και παρατηρητές).</a:t>
            </a:r>
          </a:p>
          <a:p>
            <a:pPr algn="just">
              <a:lnSpc>
                <a:spcPct val="120000"/>
              </a:lnSpc>
              <a:buNone/>
            </a:pPr>
            <a:r>
              <a:rPr lang="el-GR" sz="2900" dirty="0" smtClean="0"/>
              <a:t>4. Οι δημοσιογράφοι της μιας ομάδες διατυπώνουν περιληπτικά το περιεχόμενο των δύο κειμένων </a:t>
            </a:r>
            <a:r>
              <a:rPr lang="el-GR" sz="2900" b="1" dirty="0" smtClean="0"/>
              <a:t>σε ένα ενημερωτικό άρθρο</a:t>
            </a:r>
            <a:r>
              <a:rPr lang="el-GR" sz="2900" dirty="0" smtClean="0"/>
              <a:t> για την εφημερίδα τους. </a:t>
            </a:r>
          </a:p>
          <a:p>
            <a:pPr algn="just">
              <a:lnSpc>
                <a:spcPct val="120000"/>
              </a:lnSpc>
              <a:buNone/>
            </a:pPr>
            <a:r>
              <a:rPr lang="el-GR" sz="2900" dirty="0" smtClean="0"/>
              <a:t>4. Οι δημοσιογράφοι της άλλης ομάδας συντάσσουν ένα </a:t>
            </a:r>
            <a:r>
              <a:rPr lang="el-GR" sz="2900" b="1" dirty="0" smtClean="0"/>
              <a:t>κείμενο </a:t>
            </a:r>
            <a:r>
              <a:rPr lang="el-GR" sz="2900" dirty="0" smtClean="0"/>
              <a:t>στο οποίο, με βάση όσα ήδη γνωρίζουν,</a:t>
            </a:r>
            <a:r>
              <a:rPr lang="el-GR" sz="2900" b="1" dirty="0" smtClean="0"/>
              <a:t> προβλέπουν τις περαιτέρω συνέπειες </a:t>
            </a:r>
            <a:r>
              <a:rPr lang="el-GR" sz="2900" dirty="0" smtClean="0"/>
              <a:t>για την περιοχή και τους κατοίκους της. </a:t>
            </a:r>
          </a:p>
          <a:p>
            <a:pPr algn="just">
              <a:lnSpc>
                <a:spcPct val="120000"/>
              </a:lnSpc>
              <a:buNone/>
            </a:pPr>
            <a:r>
              <a:rPr lang="el-GR" sz="2900" b="1" dirty="0" smtClean="0"/>
              <a:t>5. </a:t>
            </a:r>
            <a:r>
              <a:rPr lang="el-GR" sz="2900" dirty="0" smtClean="0"/>
              <a:t>Η υποομάδα των παρατηρητών παρατηρεί τους δημοσιογράφους και καταγράφει τις μεταγνωστικές στρατηγικές που αντιλαμβάνονται ότι χρησιμοποιούν. Όταν ολοκληρώσουν οι δημοσιογράφοι, οι παρατηρητές κάθε ομάδας συζητούν μεταξύ τους και φτιάχνουν ένα αφηγηματικό κείμενο για όσα παρατήρησαν συνολικά.</a:t>
            </a:r>
            <a:r>
              <a:rPr lang="el-GR" sz="2900" b="1" dirty="0" smtClean="0"/>
              <a:t> </a:t>
            </a:r>
            <a:endParaRPr lang="el-GR" sz="2900" dirty="0" smtClean="0"/>
          </a:p>
          <a:p>
            <a:pPr algn="just">
              <a:lnSpc>
                <a:spcPct val="120000"/>
              </a:lnSpc>
              <a:buNone/>
            </a:pPr>
            <a:r>
              <a:rPr lang="el-GR" sz="2900" b="1" dirty="0" smtClean="0"/>
              <a:t>6.</a:t>
            </a:r>
            <a:r>
              <a:rPr lang="el-GR" sz="2900" dirty="0" smtClean="0"/>
              <a:t> Σε ολομέλεια παρουσιάζει κάθε υποομάδα το έργο της.</a:t>
            </a:r>
          </a:p>
          <a:p>
            <a:pPr marL="0" indent="0" algn="just">
              <a:lnSpc>
                <a:spcPct val="120000"/>
              </a:lnSpc>
              <a:buNone/>
            </a:pPr>
            <a:endParaRPr lang="el-GR" dirty="0"/>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3917032"/>
          </a:xfrm>
          <a:solidFill>
            <a:srgbClr val="FFFF00"/>
          </a:solidFill>
          <a:ln w="57150">
            <a:solidFill>
              <a:schemeClr val="tx1"/>
            </a:solidFill>
          </a:ln>
        </p:spPr>
        <p:txBody>
          <a:bodyPr>
            <a:normAutofit/>
          </a:bodyPr>
          <a:lstStyle/>
          <a:p>
            <a:pPr marL="0" indent="0">
              <a:buNone/>
            </a:pPr>
            <a:endParaRPr lang="el-GR" sz="2000" i="1" dirty="0" smtClean="0"/>
          </a:p>
          <a:p>
            <a:pPr marL="0" indent="0">
              <a:buNone/>
            </a:pPr>
            <a:r>
              <a:rPr lang="el-GR" sz="2400" b="1" dirty="0" smtClean="0"/>
              <a:t>Συλλογή Δεδομένων: </a:t>
            </a:r>
          </a:p>
          <a:p>
            <a:pPr marL="0" indent="0">
              <a:buNone/>
            </a:pPr>
            <a:endParaRPr lang="el-GR" sz="2400" b="1" dirty="0" smtClean="0"/>
          </a:p>
          <a:p>
            <a:pPr lvl="0"/>
            <a:r>
              <a:rPr lang="el-GR" sz="2000" b="1" dirty="0" smtClean="0"/>
              <a:t>Ενημερωτικό άρθρο</a:t>
            </a:r>
          </a:p>
          <a:p>
            <a:pPr lvl="0"/>
            <a:r>
              <a:rPr lang="el-GR" sz="2000" b="1" dirty="0" smtClean="0"/>
              <a:t>Ένα άρθρο πρόβλεψης</a:t>
            </a:r>
          </a:p>
          <a:p>
            <a:r>
              <a:rPr lang="el-GR" sz="2000" b="1" dirty="0" smtClean="0"/>
              <a:t>Δύο αφηγηματικά κείμενα για τις μεταγνωστικές δεξιότητες που παρατήρησαν οι υποομάδες.</a:t>
            </a:r>
          </a:p>
          <a:p>
            <a:endParaRPr lang="el-GR" sz="2000" b="1" dirty="0"/>
          </a:p>
          <a:p>
            <a:pPr marL="0" indent="0">
              <a:buNone/>
            </a:pPr>
            <a:endParaRPr lang="el-GR" dirty="0"/>
          </a:p>
        </p:txBody>
      </p:sp>
      <p:sp>
        <p:nvSpPr>
          <p:cNvPr id="4" name="Τίτλος 1"/>
          <p:cNvSpPr txBox="1">
            <a:spLocks/>
          </p:cNvSpPr>
          <p:nvPr/>
        </p:nvSpPr>
        <p:spPr>
          <a:xfrm>
            <a:off x="395536" y="260648"/>
            <a:ext cx="8291264" cy="1066130"/>
          </a:xfrm>
          <a:prstGeom prst="rect">
            <a:avLst/>
          </a:prstGeom>
          <a:solidFill>
            <a:srgbClr val="FF0000"/>
          </a:solidFill>
          <a:ln w="5715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smtClean="0">
                <a:ln>
                  <a:noFill/>
                </a:ln>
                <a:solidFill>
                  <a:schemeClr val="tx1"/>
                </a:solidFill>
                <a:effectLst/>
                <a:uLnTx/>
                <a:uFillTx/>
                <a:latin typeface="+mj-lt"/>
                <a:ea typeface="+mj-ea"/>
                <a:cs typeface="+mj-cs"/>
              </a:rPr>
              <a:t>Η Αράλη και το </a:t>
            </a:r>
            <a:r>
              <a:rPr kumimoji="0" lang="el-GR" sz="3600" b="0" i="0" u="none" strike="noStrike" kern="1200" cap="none" spc="0" normalizeH="0" baseline="0" noProof="0" dirty="0" err="1" smtClean="0">
                <a:ln>
                  <a:noFill/>
                </a:ln>
                <a:solidFill>
                  <a:schemeClr val="tx1"/>
                </a:solidFill>
                <a:effectLst/>
                <a:uLnTx/>
                <a:uFillTx/>
                <a:latin typeface="+mj-lt"/>
                <a:ea typeface="+mj-ea"/>
                <a:cs typeface="+mj-cs"/>
              </a:rPr>
              <a:t>Αράλσκ</a:t>
            </a:r>
            <a:r>
              <a:rPr kumimoji="0" lang="el-GR" sz="3600" b="0" i="0" u="none" strike="noStrike" kern="1200" cap="none" spc="0" normalizeH="0" baseline="0" noProof="0" dirty="0" smtClean="0">
                <a:ln>
                  <a:noFill/>
                </a:ln>
                <a:solidFill>
                  <a:schemeClr val="tx1"/>
                </a:solidFill>
                <a:effectLst/>
                <a:uLnTx/>
                <a:uFillTx/>
                <a:latin typeface="+mj-lt"/>
                <a:ea typeface="+mj-ea"/>
                <a:cs typeface="+mj-cs"/>
              </a:rPr>
              <a:t> χτες... και σήμερα 3</a:t>
            </a:r>
            <a:endParaRPr kumimoji="0" lang="el-GR" sz="32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fontScale="25000" lnSpcReduction="20000"/>
          </a:bodyPr>
          <a:lstStyle/>
          <a:p>
            <a:pPr marL="0" indent="0" algn="ctr">
              <a:buNone/>
            </a:pPr>
            <a:endParaRPr lang="el-GR" sz="3800" b="1" dirty="0" smtClean="0"/>
          </a:p>
          <a:p>
            <a:pPr marL="0" indent="0" algn="ctr">
              <a:buNone/>
            </a:pPr>
            <a:r>
              <a:rPr lang="el-GR" sz="11200" b="1" dirty="0" smtClean="0"/>
              <a:t>Έννοιες</a:t>
            </a:r>
          </a:p>
          <a:p>
            <a:pPr>
              <a:lnSpc>
                <a:spcPct val="150000"/>
              </a:lnSpc>
            </a:pPr>
            <a:endParaRPr lang="el-GR" sz="1800" dirty="0" smtClean="0"/>
          </a:p>
          <a:p>
            <a:pPr>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Γλωσσικός-ψηφιακός-</a:t>
            </a:r>
          </a:p>
          <a:p>
            <a:pPr>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Οπτικός γραμματισμός </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Στρατηγικές κατανόησης </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Μετακατανόηση</a:t>
            </a:r>
            <a:r>
              <a:rPr lang="el-GR" sz="8000" dirty="0" smtClean="0">
                <a:effectLst>
                  <a:outerShdw blurRad="38100" dist="38100" dir="2700000" algn="tl" rotWithShape="0">
                    <a:srgbClr val="000000">
                      <a:alpha val="43137"/>
                    </a:srgbClr>
                  </a:outerShdw>
                </a:effectLst>
              </a:rPr>
              <a:t> </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Προσανατολισμός</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Σχεδιασμός</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Παρακολούθηση</a:t>
            </a:r>
          </a:p>
          <a:p>
            <a:pPr lvl="0">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Ρύθμιση</a:t>
            </a:r>
          </a:p>
          <a:p>
            <a:pPr>
              <a:lnSpc>
                <a:spcPct val="120000"/>
              </a:lnSpc>
              <a:spcBef>
                <a:spcPts val="0"/>
              </a:spcBef>
              <a:buFont typeface="Wingdings" pitchFamily="2" charset="2"/>
              <a:buChar char="§"/>
            </a:pPr>
            <a:r>
              <a:rPr lang="el-GR" sz="8000" dirty="0" smtClean="0">
                <a:effectLst>
                  <a:outerShdw blurRad="38100" dist="38100" dir="2700000" algn="tl">
                    <a:srgbClr val="000000">
                      <a:alpha val="43137"/>
                    </a:srgbClr>
                  </a:outerShdw>
                </a:effectLst>
              </a:rPr>
              <a:t>Ανακεφαλαίωση</a:t>
            </a:r>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fontScale="25000" lnSpcReduction="20000"/>
          </a:bodyPr>
          <a:lstStyle/>
          <a:p>
            <a:pPr marL="0" indent="0" algn="ctr">
              <a:buNone/>
            </a:pPr>
            <a:endParaRPr lang="el-GR" b="1" dirty="0" smtClean="0"/>
          </a:p>
          <a:p>
            <a:pPr marL="0" indent="0" algn="ctr">
              <a:buNone/>
            </a:pPr>
            <a:r>
              <a:rPr lang="el-GR" sz="11200" b="1" dirty="0" smtClean="0"/>
              <a:t>Εκπαιδευτικοί στόχοι</a:t>
            </a:r>
          </a:p>
          <a:p>
            <a:pPr lvl="0">
              <a:lnSpc>
                <a:spcPct val="120000"/>
              </a:lnSpc>
              <a:buFont typeface="Wingdings" pitchFamily="2" charset="2"/>
              <a:buChar char="§"/>
            </a:pPr>
            <a:r>
              <a:rPr lang="el-GR" sz="8000" b="1" dirty="0" smtClean="0">
                <a:effectLst>
                  <a:outerShdw blurRad="50800" dist="38100" algn="tr" rotWithShape="0">
                    <a:prstClr val="black">
                      <a:alpha val="40000"/>
                    </a:prstClr>
                  </a:outerShdw>
                </a:effectLst>
              </a:rPr>
              <a:t>Ορισμός του γραμματισμού στην παραδοσιακή και σύγχρονη έννοιά του. </a:t>
            </a:r>
          </a:p>
          <a:p>
            <a:pPr lvl="0">
              <a:lnSpc>
                <a:spcPct val="120000"/>
              </a:lnSpc>
              <a:buFont typeface="Wingdings" pitchFamily="2" charset="2"/>
              <a:buChar char="§"/>
            </a:pPr>
            <a:r>
              <a:rPr lang="el-GR" sz="8000" b="1" dirty="0" smtClean="0">
                <a:effectLst>
                  <a:outerShdw blurRad="50800" dist="38100" algn="tr" rotWithShape="0">
                    <a:prstClr val="black">
                      <a:alpha val="40000"/>
                    </a:prstClr>
                  </a:outerShdw>
                </a:effectLst>
              </a:rPr>
              <a:t>Περιγραφή έννοιας  και μορφών κατανόηση.</a:t>
            </a:r>
          </a:p>
          <a:p>
            <a:pPr lvl="0">
              <a:lnSpc>
                <a:spcPct val="120000"/>
              </a:lnSpc>
              <a:buFont typeface="Wingdings" pitchFamily="2" charset="2"/>
              <a:buChar char="§"/>
            </a:pPr>
            <a:r>
              <a:rPr lang="el-GR" sz="8000" b="1" dirty="0" smtClean="0">
                <a:effectLst>
                  <a:outerShdw blurRad="50800" dist="38100" algn="tr" rotWithShape="0">
                    <a:prstClr val="black">
                      <a:alpha val="40000"/>
                    </a:prstClr>
                  </a:outerShdw>
                </a:effectLst>
              </a:rPr>
              <a:t>Αναφορά  και περιγραφή στρατηγικών κατανόησης.</a:t>
            </a:r>
          </a:p>
          <a:p>
            <a:pPr lvl="0">
              <a:lnSpc>
                <a:spcPct val="120000"/>
              </a:lnSpc>
              <a:buFont typeface="Wingdings" pitchFamily="2" charset="2"/>
              <a:buChar char="§"/>
            </a:pPr>
            <a:r>
              <a:rPr lang="el-GR" sz="8000" b="1" dirty="0" smtClean="0">
                <a:effectLst>
                  <a:outerShdw blurRad="50800" dist="38100" algn="tr" rotWithShape="0">
                    <a:prstClr val="black">
                      <a:alpha val="40000"/>
                    </a:prstClr>
                  </a:outerShdw>
                </a:effectLst>
              </a:rPr>
              <a:t>Προσδιορισμός μετακατανόησης σε συνδυασμό με τις στρατηγικές κατανόησης.</a:t>
            </a:r>
          </a:p>
          <a:p>
            <a:pPr>
              <a:lnSpc>
                <a:spcPct val="170000"/>
              </a:lnSpc>
            </a:pPr>
            <a:endParaRPr lang="el-GR" sz="7200" dirty="0" smtClean="0"/>
          </a:p>
          <a:p>
            <a:endParaRPr lang="el-GR" sz="7200" dirty="0"/>
          </a:p>
        </p:txBody>
      </p:sp>
    </p:spTree>
    <p:extLst>
      <p:ext uri="{BB962C8B-B14F-4D97-AF65-F5344CB8AC3E}">
        <p14:creationId xmlns="" xmlns:p14="http://schemas.microsoft.com/office/powerpoint/2010/main" val="101761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349080"/>
          </a:xfrm>
          <a:solidFill>
            <a:schemeClr val="tx2">
              <a:lumMod val="20000"/>
              <a:lumOff val="80000"/>
            </a:schemeClr>
          </a:solidFill>
          <a:ln w="57150">
            <a:solidFill>
              <a:schemeClr val="tx1"/>
            </a:solidFill>
          </a:ln>
        </p:spPr>
        <p:txBody>
          <a:bodyPr>
            <a:normAutofit fontScale="92500"/>
          </a:bodyPr>
          <a:lstStyle/>
          <a:p>
            <a:pPr algn="just">
              <a:lnSpc>
                <a:spcPct val="200000"/>
              </a:lnSpc>
            </a:pPr>
            <a:r>
              <a:rPr lang="el-GR" sz="2800" dirty="0" smtClean="0"/>
              <a:t> </a:t>
            </a:r>
            <a:r>
              <a:rPr lang="el-GR" sz="2400" dirty="0" smtClean="0"/>
              <a:t>Εισαγωγή στην έννοια των ποικίλων τύπων γραμματισμού (γλωσσικός-ψηφιακός-οπτικός). </a:t>
            </a:r>
          </a:p>
          <a:p>
            <a:pPr algn="just">
              <a:lnSpc>
                <a:spcPct val="200000"/>
              </a:lnSpc>
            </a:pPr>
            <a:r>
              <a:rPr lang="el-GR" sz="2400" dirty="0" smtClean="0"/>
              <a:t>Γνωριμία των βασικών στρατηγικών κατανόησης ενός κειμένου. </a:t>
            </a:r>
          </a:p>
          <a:p>
            <a:pPr algn="just">
              <a:lnSpc>
                <a:spcPct val="200000"/>
              </a:lnSpc>
            </a:pPr>
            <a:r>
              <a:rPr lang="el-GR" sz="2400" dirty="0" smtClean="0"/>
              <a:t>Παρουσίαση του ρόλου των μεταγνωστικών ικανοτήτων (μετακατανόησης) στην εφαρμογή των στρατηγικών κατανόησης.</a:t>
            </a:r>
          </a:p>
          <a:p>
            <a:endParaRPr lang="el-GR" dirty="0"/>
          </a:p>
        </p:txBody>
      </p:sp>
    </p:spTree>
    <p:extLst>
      <p:ext uri="{BB962C8B-B14F-4D97-AF65-F5344CB8AC3E}">
        <p14:creationId xmlns="" xmlns:p14="http://schemas.microsoft.com/office/powerpoint/2010/main"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539552" y="2132856"/>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 xmlns:p14="http://schemas.microsoft.com/office/powerpoint/2010/main" val="4135195304"/>
              </p:ext>
            </p:extLst>
          </p:nvPr>
        </p:nvGraphicFramePr>
        <p:xfrm>
          <a:off x="683568" y="1772816"/>
          <a:ext cx="8064896" cy="3413760"/>
        </p:xfrm>
        <a:graphic>
          <a:graphicData uri="http://schemas.openxmlformats.org/drawingml/2006/table">
            <a:tbl>
              <a:tblPr firstRow="1" bandRow="1">
                <a:tableStyleId>{22838BEF-8BB2-4498-84A7-C5851F593DF1}</a:tableStyleId>
              </a:tblPr>
              <a:tblGrid>
                <a:gridCol w="1728192"/>
                <a:gridCol w="6336704"/>
              </a:tblGrid>
              <a:tr h="640080">
                <a:tc gridSpan="2">
                  <a:txBody>
                    <a:bodyPr/>
                    <a:lstStyle/>
                    <a:p>
                      <a:pPr algn="ctr"/>
                      <a:r>
                        <a:rPr lang="el-GR" sz="2000" baseline="0" dirty="0" smtClean="0"/>
                        <a:t>5 Υποενότητες</a:t>
                      </a:r>
                    </a:p>
                    <a:p>
                      <a:pPr algn="ctr"/>
                      <a:endParaRPr lang="el-GR" dirty="0"/>
                    </a:p>
                  </a:txBody>
                  <a:tcPr/>
                </a:tc>
                <a:tc hMerge="1">
                  <a:txBody>
                    <a:bodyPr/>
                    <a:lstStyle/>
                    <a:p>
                      <a:endParaRPr lang="el-GR" dirty="0"/>
                    </a:p>
                  </a:txBody>
                  <a:tcPr/>
                </a:tc>
              </a:tr>
              <a:tr h="435974">
                <a:tc>
                  <a:txBody>
                    <a:bodyPr/>
                    <a:lstStyle/>
                    <a:p>
                      <a:pPr algn="ctr">
                        <a:lnSpc>
                          <a:spcPct val="150000"/>
                        </a:lnSpc>
                      </a:pP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Εισαγωγικές πληροφορίες</a:t>
                      </a:r>
                      <a:endParaRPr lang="el-GR" sz="2000" b="0" dirty="0"/>
                    </a:p>
                  </a:txBody>
                  <a:tcPr/>
                </a:tc>
              </a:tr>
              <a:tr h="435974">
                <a:tc>
                  <a:txBody>
                    <a:bodyPr/>
                    <a:lstStyle/>
                    <a:p>
                      <a:pPr algn="ctr">
                        <a:lnSpc>
                          <a:spcPct val="150000"/>
                        </a:lnSpc>
                      </a:pP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kern="1200" dirty="0" smtClean="0">
                          <a:solidFill>
                            <a:schemeClr val="dk1"/>
                          </a:solidFill>
                          <a:latin typeface="+mn-lt"/>
                          <a:ea typeface="+mn-ea"/>
                          <a:cs typeface="+mn-cs"/>
                        </a:rPr>
                        <a:t>Η έννοια του γραμματισμού</a:t>
                      </a:r>
                      <a:endParaRPr lang="el-GR" sz="2000" b="0" dirty="0"/>
                    </a:p>
                  </a:txBody>
                  <a:tcPr/>
                </a:tc>
              </a:tr>
              <a:tr h="435974">
                <a:tc>
                  <a:txBody>
                    <a:bodyPr/>
                    <a:lstStyle/>
                    <a:p>
                      <a:pPr algn="ctr">
                        <a:lnSpc>
                          <a:spcPct val="150000"/>
                        </a:lnSpc>
                      </a:pP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x-none" sz="1800" b="0" kern="1200" smtClean="0">
                          <a:solidFill>
                            <a:schemeClr val="dk1"/>
                          </a:solidFill>
                          <a:latin typeface="+mn-lt"/>
                          <a:ea typeface="+mn-ea"/>
                          <a:cs typeface="+mn-cs"/>
                        </a:rPr>
                        <a:t>Η κατανόηση και οι μορφές έκφρασής της</a:t>
                      </a:r>
                      <a:endParaRPr lang="el-GR" sz="2000" b="0" dirty="0"/>
                    </a:p>
                  </a:txBody>
                  <a:tcPr/>
                </a:tc>
              </a:tr>
              <a:tr h="435974">
                <a:tc>
                  <a:txBody>
                    <a:bodyPr/>
                    <a:lstStyle/>
                    <a:p>
                      <a:pPr algn="ctr">
                        <a:lnSpc>
                          <a:spcPct val="150000"/>
                        </a:lnSpc>
                      </a:pP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kern="1200" dirty="0" smtClean="0">
                          <a:solidFill>
                            <a:schemeClr val="dk1"/>
                          </a:solidFill>
                          <a:latin typeface="+mn-lt"/>
                          <a:ea typeface="+mn-ea"/>
                          <a:cs typeface="+mn-cs"/>
                        </a:rPr>
                        <a:t>Στρατηγικές κατανόησης</a:t>
                      </a:r>
                      <a:endParaRPr lang="el-GR" sz="2400" b="0" dirty="0" smtClean="0"/>
                    </a:p>
                  </a:txBody>
                  <a:tcPr/>
                </a:tc>
              </a:tr>
              <a:tr h="435974">
                <a:tc>
                  <a:txBody>
                    <a:bodyPr/>
                    <a:lstStyle/>
                    <a:p>
                      <a:pPr algn="ctr">
                        <a:lnSpc>
                          <a:spcPct val="150000"/>
                        </a:lnSpc>
                      </a:pP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kern="1200" dirty="0" smtClean="0">
                          <a:solidFill>
                            <a:schemeClr val="dk1"/>
                          </a:solidFill>
                          <a:latin typeface="+mn-lt"/>
                          <a:ea typeface="+mn-ea"/>
                          <a:cs typeface="+mn-cs"/>
                        </a:rPr>
                        <a:t>Μετακατανόηση και στρατηγικές κατανόησης</a:t>
                      </a:r>
                      <a:endParaRPr lang="el-GR" sz="2400" b="0" dirty="0"/>
                    </a:p>
                  </a:txBody>
                  <a:tcPr/>
                </a:tc>
              </a:tr>
            </a:tbl>
          </a:graphicData>
        </a:graphic>
      </p:graphicFrame>
    </p:spTree>
    <p:extLst>
      <p:ext uri="{BB962C8B-B14F-4D97-AF65-F5344CB8AC3E}">
        <p14:creationId xmlns="" xmlns:p14="http://schemas.microsoft.com/office/powerpoint/2010/main"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457200" y="1600200"/>
            <a:ext cx="8229600" cy="4205064"/>
          </a:xfrm>
          <a:solidFill>
            <a:schemeClr val="accent2">
              <a:lumMod val="20000"/>
              <a:lumOff val="80000"/>
            </a:schemeClr>
          </a:solidFill>
          <a:ln w="57150">
            <a:solidFill>
              <a:schemeClr val="tx1"/>
            </a:solidFill>
          </a:ln>
        </p:spPr>
        <p:txBody>
          <a:bodyPr>
            <a:normAutofit/>
          </a:bodyPr>
          <a:lstStyle/>
          <a:p>
            <a:pPr lvl="0">
              <a:lnSpc>
                <a:spcPct val="150000"/>
              </a:lnSpc>
            </a:pPr>
            <a:r>
              <a:rPr lang="el-GR" sz="2400" dirty="0" smtClean="0">
                <a:effectLst>
                  <a:outerShdw blurRad="50800" dist="38100" algn="tr" rotWithShape="0">
                    <a:prstClr val="black">
                      <a:alpha val="40000"/>
                    </a:prstClr>
                  </a:outerShdw>
                </a:effectLst>
              </a:rPr>
              <a:t>Να  ορίζετε το γραμματισμό στην παραδοσιακή και σύγχρονη έννοιά του. </a:t>
            </a:r>
          </a:p>
          <a:p>
            <a:pPr lvl="0">
              <a:lnSpc>
                <a:spcPct val="150000"/>
              </a:lnSpc>
            </a:pPr>
            <a:r>
              <a:rPr lang="el-GR" sz="2400" dirty="0" smtClean="0">
                <a:effectLst>
                  <a:outerShdw blurRad="50800" dist="38100" algn="tr" rotWithShape="0">
                    <a:prstClr val="black">
                      <a:alpha val="40000"/>
                    </a:prstClr>
                  </a:outerShdw>
                </a:effectLst>
              </a:rPr>
              <a:t>Να αναφέρετε τις διάφορες στρατηγικές κατανόησης και να περιγράφετε το σκοπό εφαρμογής τους χρησιμοποιώντας ενδεικτικά παραδείγματα.</a:t>
            </a:r>
          </a:p>
          <a:p>
            <a:pPr lvl="0">
              <a:lnSpc>
                <a:spcPct val="150000"/>
              </a:lnSpc>
            </a:pPr>
            <a:r>
              <a:rPr lang="el-GR" sz="2400" dirty="0" smtClean="0">
                <a:effectLst>
                  <a:outerShdw blurRad="50800" dist="38100" algn="tr" rotWithShape="0">
                    <a:prstClr val="black">
                      <a:alpha val="40000"/>
                    </a:prstClr>
                  </a:outerShdw>
                </a:effectLst>
              </a:rPr>
              <a:t>Να προσδιορίζετε τις  μεταγνωστικές ικανότητες σε συνδυασμό με τις στρατηγικές κατανόησης.</a:t>
            </a:r>
          </a:p>
          <a:p>
            <a:endParaRPr lang="el-GR" dirty="0" smtClean="0"/>
          </a:p>
          <a:p>
            <a:endParaRPr lang="el-GR" dirty="0"/>
          </a:p>
        </p:txBody>
      </p:sp>
    </p:spTree>
    <p:extLst>
      <p:ext uri="{BB962C8B-B14F-4D97-AF65-F5344CB8AC3E}">
        <p14:creationId xmlns="" xmlns:p14="http://schemas.microsoft.com/office/powerpoint/2010/main"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r>
              <a:rPr lang="el-GR" sz="3600" dirty="0" smtClean="0">
                <a:solidFill>
                  <a:schemeClr val="bg1"/>
                </a:solidFill>
              </a:rPr>
              <a:t>Ενότητα 6.</a:t>
            </a:r>
            <a:br>
              <a:rPr lang="el-GR" sz="3600" dirty="0" smtClean="0">
                <a:solidFill>
                  <a:schemeClr val="bg1"/>
                </a:solidFill>
              </a:rPr>
            </a:br>
            <a:r>
              <a:rPr lang="el-GR" sz="3600" dirty="0" smtClean="0">
                <a:solidFill>
                  <a:schemeClr val="bg1"/>
                </a:solidFill>
              </a:rPr>
              <a:t>Μεταταγνωστικές Ικανότητες-Γραμματισμός -βίου μάθηση</a:t>
            </a: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1:</a:t>
            </a:r>
          </a:p>
          <a:p>
            <a:r>
              <a:rPr lang="el-GR" dirty="0" smtClean="0">
                <a:solidFill>
                  <a:schemeClr val="dk1"/>
                </a:solidFill>
              </a:rPr>
              <a:t>Εισαγωγικές πληροφορίες</a:t>
            </a:r>
            <a:endParaRPr lang="el-GR"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467544" y="1556792"/>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smtClean="0">
                <a:solidFill>
                  <a:schemeClr val="dk1"/>
                </a:solidFill>
              </a:rPr>
              <a:t>Εισαγωγικές πληροφορίες 1/2</a:t>
            </a:r>
            <a:endParaRPr lang="el-GR"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smtClean="0">
                <a:solidFill>
                  <a:schemeClr val="dk1"/>
                </a:solidFill>
              </a:rPr>
              <a:t>Εισαγωγικές πληροφορίες 2/2</a:t>
            </a:r>
            <a:endParaRPr lang="el-GR" sz="3600" dirty="0"/>
          </a:p>
        </p:txBody>
      </p:sp>
      <p:sp>
        <p:nvSpPr>
          <p:cNvPr id="3" name="Θέση περιεχομένου 2"/>
          <p:cNvSpPr>
            <a:spLocks noGrp="1"/>
          </p:cNvSpPr>
          <p:nvPr>
            <p:ph idx="1"/>
          </p:nvPr>
        </p:nvSpPr>
        <p:spPr>
          <a:xfrm>
            <a:off x="457200" y="1412776"/>
            <a:ext cx="8229600" cy="4824536"/>
          </a:xfrm>
          <a:solidFill>
            <a:schemeClr val="bg2">
              <a:lumMod val="90000"/>
            </a:schemeClr>
          </a:solidFill>
          <a:ln w="57150">
            <a:solidFill>
              <a:schemeClr val="tx1"/>
            </a:solidFill>
          </a:ln>
        </p:spPr>
        <p:txBody>
          <a:bodyPr>
            <a:normAutofit/>
          </a:bodyPr>
          <a:lstStyle/>
          <a:p>
            <a:pPr hangingPunct="0">
              <a:buNone/>
            </a:pPr>
            <a:r>
              <a:rPr lang="el-GR" sz="2000" dirty="0" smtClean="0"/>
              <a:t>	</a:t>
            </a:r>
            <a:endParaRPr lang="el-GR" sz="2400" dirty="0" smtClean="0"/>
          </a:p>
          <a:p>
            <a:pPr>
              <a:buNone/>
            </a:pPr>
            <a:r>
              <a:rPr lang="el-GR" sz="2400" dirty="0" smtClean="0"/>
              <a:t>	</a:t>
            </a:r>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graphicFrame>
        <p:nvGraphicFramePr>
          <p:cNvPr id="4" name="3 - Διάγραμμα"/>
          <p:cNvGraphicFramePr/>
          <p:nvPr/>
        </p:nvGraphicFramePr>
        <p:xfrm>
          <a:off x="755576" y="1844824"/>
          <a:ext cx="720080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latin typeface="+mn-lt"/>
              </a:rPr>
              <a:t>Ενότητα 6.</a:t>
            </a:r>
            <a:br>
              <a:rPr lang="el-GR" sz="3600" dirty="0" smtClean="0">
                <a:solidFill>
                  <a:schemeClr val="bg1"/>
                </a:solidFill>
                <a:latin typeface="+mn-lt"/>
              </a:rPr>
            </a:br>
            <a:r>
              <a:rPr lang="el-GR" sz="3600" dirty="0" smtClean="0">
                <a:solidFill>
                  <a:schemeClr val="bg1"/>
                </a:solidFill>
                <a:latin typeface="+mn-lt"/>
              </a:rPr>
              <a:t> Μεταγνωστικές Ικανότητες-Γραμματισμός -βίου μάθηση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2:</a:t>
            </a:r>
          </a:p>
          <a:p>
            <a:pPr fontAlgn="t"/>
            <a:r>
              <a:rPr lang="el-GR" dirty="0" smtClean="0">
                <a:solidFill>
                  <a:schemeClr val="tx1"/>
                </a:solidFill>
              </a:rPr>
              <a:t>Η έννοια του γραμματισμού</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1c2a67d55cc33840972544d4a3f68ab2484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2899</TotalTime>
  <Words>1890</Words>
  <Application>Microsoft Office PowerPoint</Application>
  <PresentationFormat>Προβολή στην οθόνη (4:3)</PresentationFormat>
  <Paragraphs>407</Paragraphs>
  <Slides>25</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   Ενότητα 6. Μεταταγνωστικές Ικανότητες-Γραμματισμός -βίου μάθηση   </vt:lpstr>
      <vt:lpstr>Υποενότητα 1 Εισαγωγικές πληροφορίες 1/2</vt:lpstr>
      <vt:lpstr>Υποενότητα 1 Εισαγωγικές πληροφορίες 2/2</vt:lpstr>
      <vt:lpstr>  Ενότητα 6.  Μεταγνωστικές Ικανότητες-Γραμματισμός -βίου μάθηση   </vt:lpstr>
      <vt:lpstr>Υποενότητα 2 Η έννοια του γραμματισμού  1/2</vt:lpstr>
      <vt:lpstr>Υποενότητα 2  Η έννοια του γραμματισμού 2/2</vt:lpstr>
      <vt:lpstr>   Ενότητα 6.  Μεταταγνωστικές Ικανότητες-Γραμματισμός-  Δια-βίου μάθηση   </vt:lpstr>
      <vt:lpstr>Υποενότητα 3 Η κατανόηση και οι μορφές έκφρασής της </vt:lpstr>
      <vt:lpstr>   Ενότητα 6.  Μεταταγνωστικές Ικανότητες-Γραμματισμός-  Δια-βίου μάθηση   </vt:lpstr>
      <vt:lpstr>Υποενότητα 3  Στρατηγικές κατανόησης 1/2  </vt:lpstr>
      <vt:lpstr>Διαφάνεια 16</vt:lpstr>
      <vt:lpstr>   Ενότητα 6.  Μεταταγνωστικές Ικανότητες-Γραμματισμός -βίου μάθηση   </vt:lpstr>
      <vt:lpstr>Υποενότητα 5  Μετακατανόηση και στρατηγικές κατανόησης</vt:lpstr>
      <vt:lpstr>Διάγραμμα: 1</vt:lpstr>
      <vt:lpstr>Μελέτη Περίπτωσης-Εργασία σε ομάδες</vt:lpstr>
      <vt:lpstr>Η Αράλη και το Αράλσκ χτες... και σήμερα 1 </vt:lpstr>
      <vt:lpstr>Η Αράλη και το Αράλσκ χτες... και σήμερα 2</vt:lpstr>
      <vt:lpstr>Διαφάνεια 23</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ΠΟΠΗ</cp:lastModifiedBy>
  <cp:revision>223</cp:revision>
  <dcterms:created xsi:type="dcterms:W3CDTF">2013-12-11T08:27:37Z</dcterms:created>
  <dcterms:modified xsi:type="dcterms:W3CDTF">2014-05-04T09:16:29Z</dcterms:modified>
</cp:coreProperties>
</file>