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6" r:id="rId2"/>
    <p:sldId id="287" r:id="rId3"/>
    <p:sldId id="259" r:id="rId4"/>
    <p:sldId id="262" r:id="rId5"/>
    <p:sldId id="260" r:id="rId6"/>
    <p:sldId id="264" r:id="rId7"/>
    <p:sldId id="291" r:id="rId8"/>
    <p:sldId id="290" r:id="rId9"/>
    <p:sldId id="286" r:id="rId10"/>
    <p:sldId id="289" r:id="rId11"/>
    <p:sldId id="288" r:id="rId12"/>
    <p:sldId id="292" r:id="rId13"/>
    <p:sldId id="295" r:id="rId14"/>
    <p:sldId id="294" r:id="rId15"/>
    <p:sldId id="271"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4A4"/>
    <a:srgbClr val="F9739C"/>
    <a:srgbClr val="27498D"/>
    <a:srgbClr val="FBFB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Μεσαίο στυλ 4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89312" autoAdjust="0"/>
  </p:normalViewPr>
  <p:slideViewPr>
    <p:cSldViewPr>
      <p:cViewPr>
        <p:scale>
          <a:sx n="86" d="100"/>
          <a:sy n="86" d="100"/>
        </p:scale>
        <p:origin x="-1320" y="370"/>
      </p:cViewPr>
      <p:guideLst>
        <p:guide orient="horz" pos="2160"/>
        <p:guide pos="2880"/>
      </p:guideLst>
    </p:cSldViewPr>
  </p:slideViewPr>
  <p:notesTextViewPr>
    <p:cViewPr>
      <p:scale>
        <a:sx n="50" d="100"/>
        <a:sy n="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E718B2-0E25-4CA8-9E3D-76A996EC2B50}" type="datetimeFigureOut">
              <a:rPr lang="el-GR" smtClean="0"/>
              <a:pPr/>
              <a:t>23/3/2015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7209F7-313E-4621-AE9C-2A47108832A6}" type="slidenum">
              <a:rPr lang="el-GR" smtClean="0"/>
              <a:pPr/>
              <a:t>‹#›</a:t>
            </a:fld>
            <a:endParaRPr lang="el-GR"/>
          </a:p>
        </p:txBody>
      </p:sp>
    </p:spTree>
    <p:extLst>
      <p:ext uri="{BB962C8B-B14F-4D97-AF65-F5344CB8AC3E}">
        <p14:creationId xmlns:p14="http://schemas.microsoft.com/office/powerpoint/2010/main" val="331899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100" b="1" dirty="0" smtClean="0">
                <a:latin typeface="Georgia" pitchFamily="18" charset="0"/>
              </a:rPr>
              <a:t>Οδηγίες στον</a:t>
            </a:r>
            <a:r>
              <a:rPr lang="el-GR" sz="1100" b="1" baseline="0" dirty="0" smtClean="0">
                <a:latin typeface="Georgia" pitchFamily="18" charset="0"/>
              </a:rPr>
              <a:t> Εκπαιδευτή:</a:t>
            </a:r>
          </a:p>
          <a:p>
            <a:endParaRPr lang="el-GR" sz="1100" b="1" baseline="0" dirty="0" smtClean="0">
              <a:latin typeface="Georgia" pitchFamily="18" charset="0"/>
            </a:endParaRPr>
          </a:p>
          <a:p>
            <a:pPr marL="228600" indent="-228600">
              <a:buFont typeface="+mj-lt"/>
              <a:buAutoNum type="arabicPeriod"/>
            </a:pPr>
            <a:r>
              <a:rPr lang="el-GR" sz="1100" b="0" baseline="0" dirty="0" smtClean="0">
                <a:latin typeface="Georgia" pitchFamily="18" charset="0"/>
              </a:rPr>
              <a:t>Φροντίστε πριν την έναρξη της εκπαίδευσης να αντικαταστήστε με την κατάλληλη εγγραφή, τα πεδία τόπος διεξαγωγής, φορέας, χρόνος διεξαγωγής, ονόματα εκπαιδευτών, τα οποία επισημαίνονται ανάμεσα σε αγκύλες με τη ένδειξη [*].</a:t>
            </a:r>
          </a:p>
          <a:p>
            <a:pPr marL="228600" indent="-228600">
              <a:buFont typeface="+mj-lt"/>
              <a:buAutoNum type="arabicPeriod"/>
            </a:pPr>
            <a:endParaRPr lang="el-GR" sz="1100" b="0" baseline="0" dirty="0" smtClean="0">
              <a:latin typeface="Georgia" pitchFamily="18" charset="0"/>
            </a:endParaRPr>
          </a:p>
          <a:p>
            <a:pPr marL="228600" indent="-228600">
              <a:buFont typeface="+mj-lt"/>
              <a:buAutoNum type="arabicPeriod"/>
            </a:pPr>
            <a:r>
              <a:rPr lang="el-GR" sz="1100" b="0" baseline="0" dirty="0" smtClean="0">
                <a:latin typeface="Georgia" pitchFamily="18" charset="0"/>
              </a:rPr>
              <a:t>Αναφερθείτε στον τίτλο της θεματικής ενότητας, χωρίς να επεκταθείτε.</a:t>
            </a:r>
          </a:p>
          <a:p>
            <a:pPr marL="228600" indent="-228600">
              <a:buFont typeface="+mj-lt"/>
              <a:buAutoNum type="arabicPeriod"/>
            </a:pPr>
            <a:endParaRPr lang="el-GR" sz="1100" b="0" baseline="0" dirty="0" smtClean="0">
              <a:latin typeface="Georgia" pitchFamily="18" charset="0"/>
            </a:endParaRPr>
          </a:p>
          <a:p>
            <a:pPr marL="228600" indent="-228600">
              <a:buFont typeface="+mj-lt"/>
              <a:buAutoNum type="arabicPeriod"/>
            </a:pPr>
            <a:r>
              <a:rPr lang="el-GR" sz="1100" b="0" baseline="0" dirty="0" smtClean="0">
                <a:latin typeface="Georgia" pitchFamily="18" charset="0"/>
              </a:rPr>
              <a:t>Παρουσιάστε τους φορείς υλοποίησης του προγράμματος χωρίς πολλές λεπτομέρειες.</a:t>
            </a:r>
          </a:p>
          <a:p>
            <a:pPr marL="228600" indent="-228600">
              <a:buFont typeface="+mj-lt"/>
              <a:buAutoNum type="arabicPeriod"/>
            </a:pPr>
            <a:endParaRPr lang="el-GR" sz="1100" b="0" baseline="0" dirty="0" smtClean="0">
              <a:latin typeface="Georgia" pitchFamily="18" charset="0"/>
            </a:endParaRPr>
          </a:p>
          <a:p>
            <a:pPr marL="228600" indent="-228600">
              <a:buFont typeface="+mj-lt"/>
              <a:buAutoNum type="arabicPeriod"/>
            </a:pPr>
            <a:r>
              <a:rPr lang="el-GR" sz="1100" b="0" baseline="0" dirty="0" smtClean="0">
                <a:latin typeface="Georgia" pitchFamily="18" charset="0"/>
              </a:rPr>
              <a:t>Εξηγείστε στους εκπαιδευόμενους ότι αυτή η παρουσίαση αποτελείτε από δύο μέρη: α. γενική παρουσίαση του συνολικού προγράμματος. β. Παρουσίαση του περιεχομένου του θεματικού αντικειμένου.</a:t>
            </a:r>
          </a:p>
          <a:p>
            <a:pPr marL="228600" indent="-228600">
              <a:buFont typeface="+mj-lt"/>
              <a:buAutoNum type="arabicPeriod"/>
            </a:pPr>
            <a:endParaRPr lang="el-GR" sz="1100" b="0" baseline="0" dirty="0" smtClean="0">
              <a:latin typeface="Georgia" pitchFamily="18" charset="0"/>
            </a:endParaRPr>
          </a:p>
          <a:p>
            <a:pPr marL="228600" indent="-228600">
              <a:buFont typeface="+mj-lt"/>
              <a:buAutoNum type="arabicPeriod"/>
            </a:pPr>
            <a:r>
              <a:rPr lang="el-GR" sz="1100" b="1" baseline="0" dirty="0" smtClean="0">
                <a:latin typeface="Georgia" pitchFamily="18" charset="0"/>
              </a:rPr>
              <a:t>ΠΡΟΣΟΧΗ! </a:t>
            </a:r>
            <a:r>
              <a:rPr lang="el-GR" sz="1100" b="0" baseline="0" dirty="0" smtClean="0">
                <a:latin typeface="Georgia" pitchFamily="18" charset="0"/>
              </a:rPr>
              <a:t>Αυτή η παρουσίαση </a:t>
            </a:r>
            <a:r>
              <a:rPr lang="el-GR" sz="1100" b="0" u="sng" baseline="0" dirty="0" smtClean="0">
                <a:latin typeface="Georgia" pitchFamily="18" charset="0"/>
              </a:rPr>
              <a:t>δεν</a:t>
            </a:r>
            <a:r>
              <a:rPr lang="el-GR" sz="1100" b="0" baseline="0" dirty="0" smtClean="0">
                <a:latin typeface="Georgia" pitchFamily="18" charset="0"/>
              </a:rPr>
              <a:t> πρέπει να ξεπεράσει συνολικά τα 25’ με 30’!</a:t>
            </a:r>
          </a:p>
          <a:p>
            <a:pPr marL="228600" indent="-228600">
              <a:buFont typeface="+mj-lt"/>
              <a:buAutoNum type="arabicPeriod"/>
            </a:pPr>
            <a:endParaRPr lang="el-GR" sz="1100" b="0" baseline="0" dirty="0" smtClean="0">
              <a:latin typeface="Georgia" pitchFamily="18" charset="0"/>
            </a:endParaRPr>
          </a:p>
          <a:p>
            <a:endParaRPr lang="el-GR" sz="1100" dirty="0" smtClean="0">
              <a:latin typeface="Georgia" pitchFamily="18" charset="0"/>
            </a:endParaRPr>
          </a:p>
          <a:p>
            <a:endParaRPr lang="el-GR" sz="1660" dirty="0" smtClean="0">
              <a:latin typeface="Georgia" pitchFamily="18" charset="0"/>
            </a:endParaRPr>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a:t>
            </a:fld>
            <a:endParaRPr lang="el-GR"/>
          </a:p>
        </p:txBody>
      </p:sp>
    </p:spTree>
    <p:extLst>
      <p:ext uri="{BB962C8B-B14F-4D97-AF65-F5344CB8AC3E}">
        <p14:creationId xmlns:p14="http://schemas.microsoft.com/office/powerpoint/2010/main" val="2718256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Arial" panose="020B0604020202020204" pitchFamily="34" charset="0"/>
              <a:buNone/>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Παρουσιάστε σύντομα τα συστατικά στοιχεία του δια ζώσης σεμιναρίου και της συλλογής δραστηριοτήτων εξ αποστάσεως.</a:t>
            </a:r>
          </a:p>
          <a:p>
            <a:pPr marL="228600" indent="-228600">
              <a:buFont typeface="+mj-lt"/>
              <a:buAutoNum type="arabicPeriod"/>
            </a:pPr>
            <a:endParaRPr lang="el-GR" baseline="0" dirty="0" smtClean="0"/>
          </a:p>
          <a:p>
            <a:pPr marL="228600" indent="-228600">
              <a:buFont typeface="+mj-lt"/>
              <a:buAutoNum type="arabicPeriod"/>
            </a:pPr>
            <a:r>
              <a:rPr lang="el-GR" baseline="0" dirty="0" smtClean="0"/>
              <a:t>Καταστήστε ακόμη μια φορά σαφές ότι για κάθε μια ώρα σεμιναρίου δια ζώσης, αναμένεται μια ώρα μελέτης τουλάχιστον στην ψηφιακή πλατφόρμα.</a:t>
            </a:r>
          </a:p>
          <a:p>
            <a:pPr marL="228600" indent="-228600">
              <a:buFont typeface="+mj-lt"/>
              <a:buAutoNum type="arabicPeriod"/>
            </a:pPr>
            <a:endParaRPr lang="el-GR" baseline="0" dirty="0" smtClean="0"/>
          </a:p>
          <a:p>
            <a:pPr marL="228600" indent="-228600">
              <a:buFont typeface="+mj-lt"/>
              <a:buAutoNum type="arabicPeriod"/>
            </a:pPr>
            <a:r>
              <a:rPr lang="el-GR" baseline="0" dirty="0" smtClean="0"/>
              <a:t>Προαναγγείλτε την παρουσίαση του </a:t>
            </a:r>
            <a:r>
              <a:rPr lang="el-GR" baseline="0" dirty="0" err="1" smtClean="0"/>
              <a:t>οπτικοποιημένου</a:t>
            </a:r>
            <a:r>
              <a:rPr lang="el-GR" baseline="0" dirty="0" smtClean="0"/>
              <a:t> οδηγού της πλατφόρμας εξ αποστάσεως, με το τέλος της παρουσίασης.</a:t>
            </a:r>
          </a:p>
          <a:p>
            <a:pPr marL="228600" indent="-228600">
              <a:buFont typeface="+mj-lt"/>
              <a:buAutoNum type="arabicPeriod"/>
            </a:pPr>
            <a:endParaRPr lang="el-GR" baseline="0" dirty="0" smtClean="0"/>
          </a:p>
          <a:p>
            <a:pPr marL="228600" indent="-228600">
              <a:buFont typeface="+mj-lt"/>
              <a:buAutoNum type="arabicPeriod"/>
            </a:pPr>
            <a:endParaRPr lang="el-GR" baseline="0"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10</a:t>
            </a:fld>
            <a:endParaRPr lang="el-GR"/>
          </a:p>
        </p:txBody>
      </p:sp>
    </p:spTree>
    <p:extLst>
      <p:ext uri="{BB962C8B-B14F-4D97-AF65-F5344CB8AC3E}">
        <p14:creationId xmlns:p14="http://schemas.microsoft.com/office/powerpoint/2010/main" val="2699992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mj-lt"/>
              <a:buNone/>
            </a:pPr>
            <a:endParaRPr lang="el-GR" b="1" dirty="0" smtClean="0"/>
          </a:p>
          <a:p>
            <a:pPr marL="0" indent="0">
              <a:buFont typeface="+mj-lt"/>
              <a:buNone/>
            </a:pPr>
            <a:r>
              <a:rPr lang="el-GR" b="1" dirty="0" smtClean="0"/>
              <a:t>Οδηγίες στον εκπαιδευτή:</a:t>
            </a:r>
          </a:p>
          <a:p>
            <a:pPr marL="228600" indent="-228600">
              <a:buFont typeface="+mj-lt"/>
              <a:buAutoNum type="arabicPeriod"/>
            </a:pPr>
            <a:endParaRPr lang="el-GR" dirty="0" smtClean="0"/>
          </a:p>
          <a:p>
            <a:pPr marL="228600" indent="-228600">
              <a:buFont typeface="+mj-lt"/>
              <a:buAutoNum type="arabicPeriod"/>
            </a:pPr>
            <a:r>
              <a:rPr lang="el-GR" dirty="0" smtClean="0"/>
              <a:t>Αναγγείλτε</a:t>
            </a:r>
            <a:r>
              <a:rPr lang="el-GR" baseline="0" dirty="0" smtClean="0"/>
              <a:t> την σύντομη παρουσίαση των περιεχομένων για κάθε μια από τις 10 ενότητες.</a:t>
            </a:r>
          </a:p>
          <a:p>
            <a:pPr marL="228600" indent="-228600">
              <a:buFont typeface="+mj-lt"/>
              <a:buAutoNum type="arabicPeriod"/>
            </a:pPr>
            <a:endParaRPr lang="el-GR" baseline="0" dirty="0" smtClean="0"/>
          </a:p>
          <a:p>
            <a:pPr marL="228600" indent="-228600">
              <a:buFont typeface="+mj-lt"/>
              <a:buAutoNum type="arabicPeriod"/>
            </a:pPr>
            <a:r>
              <a:rPr lang="el-GR" baseline="0" dirty="0" smtClean="0"/>
              <a:t>Δε χρειάζεται να είστε αναλυτικοί. Μια απλή αναφορά στις βασικότερες έννοιες κάθε ενότητας αρκεί.</a:t>
            </a:r>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11</a:t>
            </a:fld>
            <a:endParaRPr lang="el-GR"/>
          </a:p>
        </p:txBody>
      </p:sp>
    </p:spTree>
    <p:extLst>
      <p:ext uri="{BB962C8B-B14F-4D97-AF65-F5344CB8AC3E}">
        <p14:creationId xmlns:p14="http://schemas.microsoft.com/office/powerpoint/2010/main" val="2614672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mj-lt"/>
              <a:buNone/>
            </a:pPr>
            <a:endParaRPr lang="el-GR" b="1"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l-GR" sz="1200" b="1" i="0" u="none" strike="noStrike" kern="1200" cap="none" spc="0" normalizeH="0" baseline="0" noProof="0" dirty="0" smtClean="0">
                <a:ln>
                  <a:noFill/>
                </a:ln>
                <a:solidFill>
                  <a:prstClr val="black"/>
                </a:solidFill>
                <a:effectLst/>
                <a:uLnTx/>
                <a:uFillTx/>
                <a:latin typeface="+mn-lt"/>
              </a:rPr>
              <a:t>Οδηγίες στον εκπαιδευτή:</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l-GR" sz="1200" b="0" i="0" u="none" strike="noStrike" kern="1200" cap="none" spc="0" normalizeH="0" baseline="0" noProof="0" dirty="0" smtClean="0">
              <a:ln>
                <a:noFill/>
              </a:ln>
              <a:solidFill>
                <a:prstClr val="black"/>
              </a:solidFill>
              <a:effectLst/>
              <a:uLnTx/>
              <a:uFillTx/>
              <a:latin typeface="+mn-l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l-GR" sz="1200" b="0" i="0" u="none" strike="noStrike" kern="1200" cap="none" spc="0" normalizeH="0" baseline="0" noProof="0" dirty="0" smtClean="0">
                <a:ln>
                  <a:noFill/>
                </a:ln>
                <a:solidFill>
                  <a:prstClr val="black"/>
                </a:solidFill>
                <a:effectLst/>
                <a:uLnTx/>
                <a:uFillTx/>
                <a:latin typeface="+mn-lt"/>
              </a:rPr>
              <a:t>Αναγγείλτε την σύντομη παρουσίαση των περιεχομένων για κάθε μια από τις 10 ενότητες.</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l-GR" sz="1200" b="0" i="0" u="none" strike="noStrike" kern="1200" cap="none" spc="0" normalizeH="0" baseline="0" noProof="0" dirty="0" smtClean="0">
              <a:ln>
                <a:noFill/>
              </a:ln>
              <a:solidFill>
                <a:prstClr val="black"/>
              </a:solidFill>
              <a:effectLst/>
              <a:uLnTx/>
              <a:uFillTx/>
              <a:latin typeface="+mn-l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l-GR" sz="1200" b="0" i="0" u="none" strike="noStrike" kern="1200" cap="none" spc="0" normalizeH="0" baseline="0" noProof="0" dirty="0" smtClean="0">
                <a:ln>
                  <a:noFill/>
                </a:ln>
                <a:solidFill>
                  <a:prstClr val="black"/>
                </a:solidFill>
                <a:effectLst/>
                <a:uLnTx/>
                <a:uFillTx/>
                <a:latin typeface="+mn-lt"/>
              </a:rPr>
              <a:t>Δε χρειάζεται να είστε αναλυτικοί. Μια απλή αναφορά στις βασικότερες έννοιες κάθε ενότητας αρκεί.</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l-GR" sz="1200" b="0" i="0" u="none" strike="noStrike" kern="1200" cap="none" spc="0" normalizeH="0" baseline="0" noProof="0" dirty="0" smtClean="0">
              <a:ln>
                <a:noFill/>
              </a:ln>
              <a:solidFill>
                <a:prstClr val="black"/>
              </a:solidFill>
              <a:effectLst/>
              <a:uLnTx/>
              <a:uFillTx/>
              <a:latin typeface="+mn-lt"/>
            </a:endParaRPr>
          </a:p>
          <a:p>
            <a:pPr marL="228600" indent="-228600">
              <a:buFont typeface="+mj-lt"/>
              <a:buAutoNum type="arabicPeriod"/>
            </a:pPr>
            <a:endParaRPr lang="el-GR"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12</a:t>
            </a:fld>
            <a:endParaRPr lang="el-GR"/>
          </a:p>
        </p:txBody>
      </p:sp>
    </p:spTree>
    <p:extLst>
      <p:ext uri="{BB962C8B-B14F-4D97-AF65-F5344CB8AC3E}">
        <p14:creationId xmlns:p14="http://schemas.microsoft.com/office/powerpoint/2010/main" val="2614672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l-GR" sz="1200" b="1" i="0" u="none" strike="noStrike" kern="1200" cap="none" spc="0" normalizeH="0" baseline="0" noProof="0" dirty="0" smtClean="0">
                <a:ln>
                  <a:noFill/>
                </a:ln>
                <a:solidFill>
                  <a:prstClr val="black"/>
                </a:solidFill>
                <a:effectLst/>
                <a:uLnTx/>
                <a:uFillTx/>
                <a:latin typeface="+mn-lt"/>
              </a:rPr>
              <a:t>Οδηγίες στον εκπαιδευτή:</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l-GR" sz="1200" b="0" i="0" u="none" strike="noStrike" kern="1200" cap="none" spc="0" normalizeH="0" baseline="0" noProof="0" dirty="0" smtClean="0">
              <a:ln>
                <a:noFill/>
              </a:ln>
              <a:solidFill>
                <a:prstClr val="black"/>
              </a:solidFill>
              <a:effectLst/>
              <a:uLnTx/>
              <a:uFillTx/>
              <a:latin typeface="+mn-l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l-GR" sz="1200" b="0" i="0" u="none" strike="noStrike" kern="1200" cap="none" spc="0" normalizeH="0" baseline="0" noProof="0" dirty="0" smtClean="0">
                <a:ln>
                  <a:noFill/>
                </a:ln>
                <a:solidFill>
                  <a:prstClr val="black"/>
                </a:solidFill>
                <a:effectLst/>
                <a:uLnTx/>
                <a:uFillTx/>
                <a:latin typeface="+mn-lt"/>
              </a:rPr>
              <a:t>Αναγγείλτε την σύντομη παρουσίαση των περιεχομένων για κάθε μια από τις 10 ενότητες.</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l-GR" sz="1200" b="0" i="0" u="none" strike="noStrike" kern="1200" cap="none" spc="0" normalizeH="0" baseline="0" noProof="0" dirty="0" smtClean="0">
              <a:ln>
                <a:noFill/>
              </a:ln>
              <a:solidFill>
                <a:prstClr val="black"/>
              </a:solidFill>
              <a:effectLst/>
              <a:uLnTx/>
              <a:uFillTx/>
              <a:latin typeface="+mn-l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l-GR" sz="1200" b="0" i="0" u="none" strike="noStrike" kern="1200" cap="none" spc="0" normalizeH="0" baseline="0" noProof="0" dirty="0" smtClean="0">
                <a:ln>
                  <a:noFill/>
                </a:ln>
                <a:solidFill>
                  <a:prstClr val="black"/>
                </a:solidFill>
                <a:effectLst/>
                <a:uLnTx/>
                <a:uFillTx/>
                <a:latin typeface="+mn-lt"/>
              </a:rPr>
              <a:t>Δε χρειάζεται να είστε αναλυτικοί. Μια απλή αναφορά στις βασικότερες έννοιες κάθε ενότητας αρκεί.</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l-GR" sz="1200" b="0" i="0" u="none" strike="noStrike" kern="1200" cap="none" spc="0" normalizeH="0" baseline="0" noProof="0" dirty="0" smtClean="0">
              <a:ln>
                <a:noFill/>
              </a:ln>
              <a:solidFill>
                <a:prstClr val="black"/>
              </a:solidFill>
              <a:effectLst/>
              <a:uLnTx/>
              <a:uFillTx/>
              <a:latin typeface="+mn-lt"/>
            </a:endParaRPr>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13</a:t>
            </a:fld>
            <a:endParaRPr lang="el-GR"/>
          </a:p>
        </p:txBody>
      </p:sp>
    </p:spTree>
    <p:extLst>
      <p:ext uri="{BB962C8B-B14F-4D97-AF65-F5344CB8AC3E}">
        <p14:creationId xmlns:p14="http://schemas.microsoft.com/office/powerpoint/2010/main" val="2614672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mj-lt"/>
              <a:buNone/>
            </a:pPr>
            <a:endParaRPr lang="el-GR" b="1"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l-GR" sz="1200" b="1" i="0" u="none" strike="noStrike" kern="1200" cap="none" spc="0" normalizeH="0" baseline="0" noProof="0" dirty="0" smtClean="0">
                <a:ln>
                  <a:noFill/>
                </a:ln>
                <a:solidFill>
                  <a:prstClr val="black"/>
                </a:solidFill>
                <a:effectLst/>
                <a:uLnTx/>
                <a:uFillTx/>
                <a:latin typeface="+mn-lt"/>
              </a:rPr>
              <a:t>Οδηγίες στον εκπαιδευτή:</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l-GR" sz="1200" b="0" i="0" u="none" strike="noStrike" kern="1200" cap="none" spc="0" normalizeH="0" baseline="0" noProof="0" dirty="0" smtClean="0">
              <a:ln>
                <a:noFill/>
              </a:ln>
              <a:solidFill>
                <a:prstClr val="black"/>
              </a:solidFill>
              <a:effectLst/>
              <a:uLnTx/>
              <a:uFillTx/>
              <a:latin typeface="+mn-l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l-GR" sz="1200" b="0" i="0" u="none" strike="noStrike" kern="1200" cap="none" spc="0" normalizeH="0" baseline="0" noProof="0" dirty="0" smtClean="0">
                <a:ln>
                  <a:noFill/>
                </a:ln>
                <a:solidFill>
                  <a:prstClr val="black"/>
                </a:solidFill>
                <a:effectLst/>
                <a:uLnTx/>
                <a:uFillTx/>
                <a:latin typeface="+mn-lt"/>
              </a:rPr>
              <a:t>Αναγγείλτε την σύντομη παρουσίαση των περιεχομένων για κάθε μια από τις 10 ενότητες.</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l-GR" sz="1200" b="0" i="0" u="none" strike="noStrike" kern="1200" cap="none" spc="0" normalizeH="0" baseline="0" noProof="0" dirty="0" smtClean="0">
              <a:ln>
                <a:noFill/>
              </a:ln>
              <a:solidFill>
                <a:prstClr val="black"/>
              </a:solidFill>
              <a:effectLst/>
              <a:uLnTx/>
              <a:uFillTx/>
              <a:latin typeface="+mn-l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l-GR" sz="1200" b="0" i="0" u="none" strike="noStrike" kern="1200" cap="none" spc="0" normalizeH="0" baseline="0" noProof="0" dirty="0" smtClean="0">
                <a:ln>
                  <a:noFill/>
                </a:ln>
                <a:solidFill>
                  <a:prstClr val="black"/>
                </a:solidFill>
                <a:effectLst/>
                <a:uLnTx/>
                <a:uFillTx/>
                <a:latin typeface="+mn-lt"/>
              </a:rPr>
              <a:t>Δε χρειάζεται να είστε αναλυτικοί. Μια απλή αναφορά στις βασικότερες έννοιες κάθε ενότητας αρκεί.</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l-GR" sz="1200" b="0" i="0" u="none" strike="noStrike" kern="1200" cap="none" spc="0" normalizeH="0" baseline="0" noProof="0" dirty="0" smtClean="0">
              <a:ln>
                <a:noFill/>
              </a:ln>
              <a:solidFill>
                <a:prstClr val="black"/>
              </a:solidFill>
              <a:effectLst/>
              <a:uLnTx/>
              <a:uFillTx/>
              <a:latin typeface="+mn-lt"/>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l-GR" sz="1200" b="1" i="0" u="none" strike="noStrike" kern="1200" cap="none" spc="0" normalizeH="0" baseline="0" noProof="0" dirty="0" smtClean="0">
              <a:ln>
                <a:noFill/>
              </a:ln>
              <a:solidFill>
                <a:prstClr val="black"/>
              </a:solidFill>
              <a:effectLst/>
              <a:uLnTx/>
              <a:uFillTx/>
              <a:latin typeface="+mn-lt"/>
            </a:endParaRPr>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14</a:t>
            </a:fld>
            <a:endParaRPr lang="el-GR"/>
          </a:p>
        </p:txBody>
      </p:sp>
    </p:spTree>
    <p:extLst>
      <p:ext uri="{BB962C8B-B14F-4D97-AF65-F5344CB8AC3E}">
        <p14:creationId xmlns:p14="http://schemas.microsoft.com/office/powerpoint/2010/main" val="2614672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dirty="0" smtClean="0"/>
          </a:p>
          <a:p>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Ευχαριστήστε τους εκπαιδευόμενους για την</a:t>
            </a:r>
            <a:r>
              <a:rPr lang="el-GR" baseline="0" dirty="0" smtClean="0"/>
              <a:t> προσοχή </a:t>
            </a:r>
            <a:r>
              <a:rPr lang="el-GR" dirty="0" smtClean="0"/>
              <a:t> τους.</a:t>
            </a:r>
          </a:p>
          <a:p>
            <a:pPr marL="228600" indent="-228600">
              <a:buFont typeface="+mj-lt"/>
              <a:buAutoNum type="arabicPeriod"/>
            </a:pPr>
            <a:endParaRPr lang="el-GR" dirty="0" smtClean="0"/>
          </a:p>
          <a:p>
            <a:pPr marL="228600" indent="-228600">
              <a:buFont typeface="+mj-lt"/>
              <a:buAutoNum type="arabicPeriod"/>
            </a:pPr>
            <a:r>
              <a:rPr lang="el-GR" dirty="0" smtClean="0"/>
              <a:t>Προαναγγείλτε</a:t>
            </a:r>
            <a:r>
              <a:rPr lang="el-GR" baseline="0" dirty="0" smtClean="0"/>
              <a:t> ότι αυτή παρουσίαση βρίσκεται ήδη στην εκπαιδευτική πλατφόρμα και μπορούν να την παρακολουθήσουν ξανά.</a:t>
            </a:r>
            <a:endParaRPr lang="el-GR" dirty="0" smtClean="0"/>
          </a:p>
          <a:p>
            <a:pPr marL="228600" indent="-228600">
              <a:buFont typeface="+mj-lt"/>
              <a:buAutoNum type="arabicPeriod"/>
            </a:pPr>
            <a:endParaRPr lang="el-GR" dirty="0" smtClean="0"/>
          </a:p>
          <a:p>
            <a:pPr marL="0" indent="0">
              <a:buFont typeface="+mj-lt"/>
              <a:buNone/>
            </a:pPr>
            <a:endParaRPr lang="el-GR" dirty="0" smtClean="0"/>
          </a:p>
          <a:p>
            <a:pPr marL="0" indent="0">
              <a:buFont typeface="Arial" panose="020B0604020202020204" pitchFamily="34" charset="0"/>
              <a:buNone/>
            </a:pPr>
            <a:endParaRPr lang="el-GR" b="1" dirty="0" smtClean="0"/>
          </a:p>
          <a:p>
            <a:pPr marL="0" indent="0">
              <a:buFont typeface="Arial" panose="020B0604020202020204" pitchFamily="34" charset="0"/>
              <a:buNone/>
            </a:pPr>
            <a:endParaRPr lang="el-GR" b="1" dirty="0" smtClean="0"/>
          </a:p>
          <a:p>
            <a:pPr marL="0" indent="0">
              <a:buFont typeface="Arial" panose="020B0604020202020204" pitchFamily="34" charset="0"/>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15</a:t>
            </a:fld>
            <a:endParaRPr lang="el-GR"/>
          </a:p>
        </p:txBody>
      </p:sp>
    </p:spTree>
    <p:extLst>
      <p:ext uri="{BB962C8B-B14F-4D97-AF65-F5344CB8AC3E}">
        <p14:creationId xmlns:p14="http://schemas.microsoft.com/office/powerpoint/2010/main" val="1900201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endParaRPr lang="el-GR" dirty="0" smtClean="0"/>
          </a:p>
          <a:p>
            <a:pPr marL="228600" indent="-228600">
              <a:buFont typeface="+mj-lt"/>
              <a:buAutoNum type="arabicPeriod"/>
            </a:pPr>
            <a:r>
              <a:rPr lang="el-GR" dirty="0" smtClean="0"/>
              <a:t>Εξηγείστε</a:t>
            </a:r>
            <a:r>
              <a:rPr lang="el-GR" baseline="0" dirty="0" smtClean="0"/>
              <a:t> ότι αυτό το πρώτο μέρος είναι αφιερωμένο στη γενική παρουσίαση του προγράμματος.</a:t>
            </a:r>
          </a:p>
          <a:p>
            <a:pPr marL="228600" indent="-228600">
              <a:buFont typeface="+mj-lt"/>
              <a:buAutoNum type="arabicPeriod"/>
            </a:pPr>
            <a:endParaRPr lang="el-GR" baseline="0" dirty="0" smtClean="0"/>
          </a:p>
          <a:p>
            <a:pPr marL="228600" indent="-228600">
              <a:buFont typeface="+mj-lt"/>
              <a:buAutoNum type="arabicPeriod"/>
            </a:pPr>
            <a:r>
              <a:rPr lang="el-GR" baseline="0" dirty="0" smtClean="0"/>
              <a:t>Παρουσιάστε το σήμα του προγράμματος, κάτω αριστερά.</a:t>
            </a:r>
            <a:endParaRPr lang="el-GR" dirty="0" smtClean="0"/>
          </a:p>
          <a:p>
            <a:pPr marL="228600" indent="-228600">
              <a:buFont typeface="+mj-lt"/>
              <a:buAutoNum type="arabicPeriod"/>
            </a:pPr>
            <a:endParaRPr lang="el-GR" baseline="0"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a:t>
            </a:fld>
            <a:endParaRPr lang="el-GR"/>
          </a:p>
        </p:txBody>
      </p:sp>
    </p:spTree>
    <p:extLst>
      <p:ext uri="{BB962C8B-B14F-4D97-AF65-F5344CB8AC3E}">
        <p14:creationId xmlns:p14="http://schemas.microsoft.com/office/powerpoint/2010/main" val="1663904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1" dirty="0" smtClean="0"/>
              <a:t>Οδηγίες στον Εκπαιδευτή:</a:t>
            </a:r>
          </a:p>
          <a:p>
            <a:endParaRPr lang="el-GR" dirty="0" smtClean="0"/>
          </a:p>
          <a:p>
            <a:pPr marL="228600" indent="-228600">
              <a:buFont typeface="+mj-lt"/>
              <a:buAutoNum type="arabicPeriod"/>
            </a:pPr>
            <a:r>
              <a:rPr lang="el-GR" dirty="0" smtClean="0"/>
              <a:t>Παρουσιάστε τον</a:t>
            </a:r>
            <a:r>
              <a:rPr lang="el-GR" baseline="0" dirty="0" smtClean="0"/>
              <a:t> επίσημο τίτλο του προγράμματος. </a:t>
            </a:r>
          </a:p>
          <a:p>
            <a:pPr marL="228600" indent="-228600">
              <a:buFont typeface="+mj-lt"/>
              <a:buAutoNum type="arabicPeriod"/>
            </a:pPr>
            <a:endParaRPr lang="el-GR" baseline="0" dirty="0" smtClean="0"/>
          </a:p>
          <a:p>
            <a:pPr marL="228600" indent="-228600">
              <a:buFont typeface="+mj-lt"/>
              <a:buAutoNum type="arabicPeriod"/>
            </a:pPr>
            <a:r>
              <a:rPr lang="el-GR" baseline="0" dirty="0" smtClean="0"/>
              <a:t>Εξηγείστε ότι ο όρος «οριζόντιες» αναφέρεται σε δεξιότητες που υπερβαίνουν την οργάνωση της εργασίας σε τομείς (ιδιωτικός/δημόσιος) τη σχέση εργασίας (μισθωτός /αυτοαπασχολούμενος) και τον κλάδο. Με δυο λόγια, πρόκειται για δεξιότητες που θεωρητικά αφορούν το σύνολο των εργαζομένων.</a:t>
            </a:r>
          </a:p>
          <a:p>
            <a:pPr marL="228600" indent="-228600">
              <a:buFont typeface="+mj-lt"/>
              <a:buAutoNum type="arabicPeriod"/>
            </a:pPr>
            <a:endParaRPr lang="el-GR" baseline="0" dirty="0" smtClean="0"/>
          </a:p>
          <a:p>
            <a:pPr marL="228600" indent="-228600">
              <a:buFont typeface="+mj-lt"/>
              <a:buAutoNum type="arabicPeriod"/>
            </a:pPr>
            <a:r>
              <a:rPr lang="el-GR" baseline="0" dirty="0" smtClean="0"/>
              <a:t>Σχετικά με τις περιφέρειες σύγκλησης και σταδιακής εξόδου: Το ύψος της χρηματοδότησης από το ΕΚΤ διαφέρει από περιφέρεια σε περιφέρεια, ανάλογα με το σχετικό πλούτο της κάθε μίας. Οι περιφέρειες της Ε.Ε. ουσιαστικά χωρίζονται σε τέσσερις κατηγορίες επιλέξιμων περιφερειών, ανάλογα με το περιφερειακό κατά κεφαλήν ΑΕΠ σε σχέση με το μέσο όρο της Ε.Ε. (Ε.Ε. με 25 ή 15 κράτη μέλη), και σε δύο στόχους. Ο στόχος σύγκλισης (ο οποίος μας ενδιαφέρει εδώ) περιλαμβάνει: </a:t>
            </a:r>
          </a:p>
          <a:p>
            <a:pPr marL="228600" indent="-228600">
              <a:buFont typeface="+mj-lt"/>
              <a:buAutoNum type="arabicPeriod"/>
            </a:pPr>
            <a:endParaRPr lang="el-GR" baseline="0" dirty="0" smtClean="0"/>
          </a:p>
          <a:p>
            <a:pPr marL="685800" lvl="1" indent="-228600">
              <a:buFont typeface="Arial" panose="020B0604020202020204" pitchFamily="34" charset="0"/>
              <a:buChar char="•"/>
            </a:pPr>
            <a:r>
              <a:rPr lang="el-GR" baseline="0" dirty="0" smtClean="0"/>
              <a:t>τις περιφέρειες σύγκλισης: με κατά κεφαλήν ΑΕΠ μικρότερο του 75% του μέσου όρου της Ε.Ε. των 25,</a:t>
            </a:r>
          </a:p>
          <a:p>
            <a:pPr marL="685800" lvl="1" indent="-228600">
              <a:buFont typeface="Arial" panose="020B0604020202020204" pitchFamily="34" charset="0"/>
              <a:buChar char="•"/>
            </a:pPr>
            <a:r>
              <a:rPr lang="el-GR" baseline="0" dirty="0" smtClean="0"/>
              <a:t>τις περιφέρειες σταδιακής εξόδου: με κατά κεφαλήν ΑΕΠ άνω του 75% του μέσου όρου της Ε.Ε. των 25 αλλά μικρότερο του 75% του μέσου όρου της Ε.Ε. των 15.</a:t>
            </a:r>
          </a:p>
          <a:p>
            <a:pPr marL="685800" lvl="1" indent="-228600">
              <a:buFont typeface="Arial" panose="020B0604020202020204" pitchFamily="34" charset="0"/>
              <a:buChar char="•"/>
            </a:pPr>
            <a:endParaRPr lang="el-GR" baseline="0" dirty="0" smtClean="0"/>
          </a:p>
          <a:p>
            <a:pPr marL="1143000" lvl="2" indent="-228600">
              <a:buFont typeface="Arial" panose="020B0604020202020204" pitchFamily="34" charset="0"/>
              <a:buChar char="•"/>
            </a:pPr>
            <a:r>
              <a:rPr lang="el-GR" baseline="0" dirty="0" smtClean="0"/>
              <a:t>«3 Περιφέρειες Σταδιακής Εξόδου» (=αυτές με τη μικρότερη αναπτυξιακή υστέρηση). : η Αττική, η Κεντρική και η Δυτική Μακεδονία</a:t>
            </a:r>
          </a:p>
          <a:p>
            <a:pPr marL="1143000" lvl="2" indent="-228600">
              <a:buFont typeface="Arial" panose="020B0604020202020204" pitchFamily="34" charset="0"/>
              <a:buChar char="•"/>
            </a:pPr>
            <a:r>
              <a:rPr lang="el-GR" baseline="0" dirty="0" smtClean="0"/>
              <a:t>«8 Περιφέρειες σύγκλισης  (=αυτές με τη μεγαλύτερη αναπτυξιακή υστέρηση). Η Ανατολική Μακεδονία-Θράκη, η Ήπειρος, η Δυτική Ελλάδα, η Θεσσαλία, οι Ιόνιοι Νήσοι, η Κρήτη, η Πελοπόννησος και το Βόρειο Αιγαίο. </a:t>
            </a:r>
          </a:p>
          <a:p>
            <a:pPr marL="228600" indent="-228600">
              <a:buFont typeface="+mj-lt"/>
              <a:buAutoNum type="arabicPeriod"/>
            </a:pPr>
            <a:endParaRPr lang="el-GR" baseline="0"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3</a:t>
            </a:fld>
            <a:endParaRPr lang="el-GR" dirty="0"/>
          </a:p>
        </p:txBody>
      </p:sp>
    </p:spTree>
    <p:extLst>
      <p:ext uri="{BB962C8B-B14F-4D97-AF65-F5344CB8AC3E}">
        <p14:creationId xmlns:p14="http://schemas.microsoft.com/office/powerpoint/2010/main" val="137721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1" dirty="0" smtClean="0"/>
              <a:t>Οδηγίες στον Εκπαιδευτή:</a:t>
            </a:r>
          </a:p>
          <a:p>
            <a:endParaRPr lang="el-GR" b="1" dirty="0" smtClean="0"/>
          </a:p>
          <a:p>
            <a:pPr marL="228600" indent="-228600">
              <a:buFont typeface="+mj-lt"/>
              <a:buAutoNum type="arabicPeriod"/>
            </a:pPr>
            <a:r>
              <a:rPr lang="el-GR" b="0" baseline="0" dirty="0" smtClean="0"/>
              <a:t>Παρουσιάστε τους φορείς υλοποίησης του προγράμματος, εξηγώντας ότι καθένας από αυτός έχει αναλάβει έναν συγκεκριμένο πληθυσμό εργαζομένων που ανταποκρίνεται στο πληθυσμό ενδιαφέροντος του.</a:t>
            </a:r>
          </a:p>
          <a:p>
            <a:pPr marL="228600" indent="-228600">
              <a:buFont typeface="+mj-lt"/>
              <a:buAutoNum type="arabicPeriod"/>
            </a:pPr>
            <a:endParaRPr lang="el-GR" b="0" baseline="0" dirty="0" smtClean="0"/>
          </a:p>
          <a:p>
            <a:pPr marL="228600" indent="-228600">
              <a:buFont typeface="Arial" panose="020B0604020202020204" pitchFamily="34" charset="0"/>
              <a:buChar char="•"/>
            </a:pPr>
            <a:endParaRPr lang="el-GR" dirty="0" smtClean="0"/>
          </a:p>
          <a:p>
            <a:pPr marL="228600" indent="-228600">
              <a:buFont typeface="Arial" panose="020B0604020202020204" pitchFamily="34" charset="0"/>
              <a:buChar char="•"/>
            </a:pPr>
            <a:endParaRPr lang="el-GR" dirty="0" smtClean="0"/>
          </a:p>
          <a:p>
            <a:pPr marL="228600" indent="-228600">
              <a:buFont typeface="Arial" panose="020B0604020202020204" pitchFamily="34" charset="0"/>
              <a:buChar cha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4</a:t>
            </a:fld>
            <a:endParaRPr lang="el-GR" dirty="0"/>
          </a:p>
        </p:txBody>
      </p:sp>
    </p:spTree>
    <p:extLst>
      <p:ext uri="{BB962C8B-B14F-4D97-AF65-F5344CB8AC3E}">
        <p14:creationId xmlns:p14="http://schemas.microsoft.com/office/powerpoint/2010/main" val="2057610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mj-lt"/>
              <a:buNone/>
            </a:pPr>
            <a:r>
              <a:rPr lang="el-GR" b="1" dirty="0" smtClean="0"/>
              <a:t>Οδηγίες στον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σύντομα τους δύο γενικούς στόχους του προγράμματος.</a:t>
            </a: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Ζητείστε από τους εκπαιδευόμενους να ερμηνεύσουν τους στόχους σύμφωνα με τις απόψεις τους και την κοινωνική τους εμπειρία.</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l-GR"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l-GR" baseline="0" dirty="0" smtClean="0"/>
          </a:p>
          <a:p>
            <a:pPr marL="228600" indent="-228600">
              <a:buFont typeface="+mj-lt"/>
              <a:buAutoNum type="arabicPeriod"/>
            </a:pPr>
            <a:endParaRPr lang="el-GR"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5</a:t>
            </a:fld>
            <a:endParaRPr lang="el-GR" dirty="0"/>
          </a:p>
        </p:txBody>
      </p:sp>
    </p:spTree>
    <p:extLst>
      <p:ext uri="{BB962C8B-B14F-4D97-AF65-F5344CB8AC3E}">
        <p14:creationId xmlns:p14="http://schemas.microsoft.com/office/powerpoint/2010/main" val="2951568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dirty="0" smtClean="0"/>
              <a:t>Παρουσιάστε</a:t>
            </a:r>
            <a:r>
              <a:rPr lang="el-GR" baseline="0" dirty="0" smtClean="0"/>
              <a:t> τα χαρακτηριστικά του προγράμματος, εμμένοντας ιδιαίτερα στο «μεικτό σύστημα μάθησης»: καταστήστε σαφές στους εκπαιδευόμενος, ότι για κάθε μια ώρα εκπαίδευσης δια ζώσης, αναμένεται από αυτός να αφιερώνουν μια ώρα μελέτης στην πλατφόρμα εξ αποστάσεως.</a:t>
            </a:r>
          </a:p>
          <a:p>
            <a:pPr marL="228600" indent="-228600">
              <a:buFont typeface="+mj-lt"/>
              <a:buAutoNum type="arabicPeriod"/>
            </a:pPr>
            <a:endParaRPr lang="el-GR" baseline="0" dirty="0" smtClean="0"/>
          </a:p>
          <a:p>
            <a:pPr marL="228600" indent="-228600">
              <a:buFont typeface="+mj-lt"/>
              <a:buAutoNum type="arabicPeriod"/>
            </a:pPr>
            <a:r>
              <a:rPr lang="el-GR" baseline="0" dirty="0" smtClean="0"/>
              <a:t>Ενθαρρύνεται τους εκπαιδευόμενους να ενημερωθούν και για τα άλλα θεματικά αντικείμενα του προγράμματος, που πιθανόν θα τους ενδιέφεραν.</a:t>
            </a:r>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6</a:t>
            </a:fld>
            <a:endParaRPr lang="el-GR"/>
          </a:p>
        </p:txBody>
      </p:sp>
    </p:spTree>
    <p:extLst>
      <p:ext uri="{BB962C8B-B14F-4D97-AF65-F5344CB8AC3E}">
        <p14:creationId xmlns:p14="http://schemas.microsoft.com/office/powerpoint/2010/main" val="2699992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endParaRPr lang="el-GR" dirty="0" smtClean="0"/>
          </a:p>
          <a:p>
            <a:pPr marL="228600" indent="-228600">
              <a:buFont typeface="+mj-lt"/>
              <a:buAutoNum type="arabicPeriod"/>
            </a:pPr>
            <a:r>
              <a:rPr lang="el-GR" baseline="0" dirty="0" smtClean="0"/>
              <a:t>Εξηγείστε ότι περνάτε στο δεύτερο μέρος της παρουσίασης, που είναι αφιερωμένο στο συγκεκριμένο θεματικό αντικείμενο.</a:t>
            </a:r>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7</a:t>
            </a:fld>
            <a:endParaRPr lang="el-GR"/>
          </a:p>
        </p:txBody>
      </p:sp>
    </p:spTree>
    <p:extLst>
      <p:ext uri="{BB962C8B-B14F-4D97-AF65-F5344CB8AC3E}">
        <p14:creationId xmlns:p14="http://schemas.microsoft.com/office/powerpoint/2010/main" val="1663904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0" dirty="0" smtClean="0"/>
              <a:t>Αναφερθείτε</a:t>
            </a:r>
            <a:r>
              <a:rPr lang="el-GR" b="0" baseline="0" dirty="0" smtClean="0"/>
              <a:t> στον τίτλο του θεματικού αντικειμένου.</a:t>
            </a:r>
          </a:p>
          <a:p>
            <a:pPr marL="228600" indent="-228600">
              <a:buFont typeface="+mj-lt"/>
              <a:buAutoNum type="arabicPeriod"/>
            </a:pPr>
            <a:endParaRPr lang="el-GR" b="0" baseline="0" dirty="0" smtClean="0"/>
          </a:p>
          <a:p>
            <a:pPr marL="228600" indent="-228600">
              <a:buFont typeface="+mj-lt"/>
              <a:buAutoNum type="arabicPeriod"/>
            </a:pPr>
            <a:r>
              <a:rPr lang="el-GR" b="0" baseline="0" dirty="0" smtClean="0"/>
              <a:t>Ζητείστε από τους εκπαιδευόμενους να διατυπώσουν υποθέσεις για το περιεχόμενο σύμφωνα με τις προσδοκίες και την προηγούμενη κοινωνική τους εμπειρία.</a:t>
            </a:r>
            <a:endParaRPr lang="el-GR" b="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l-GR" b="1" dirty="0" smtClean="0"/>
          </a:p>
          <a:p>
            <a:pPr marL="228600" indent="-228600">
              <a:buFont typeface="+mj-lt"/>
              <a:buAutoNum type="arabicPeriod"/>
            </a:pPr>
            <a:endParaRPr lang="el-GR" b="1" dirty="0" smtClean="0"/>
          </a:p>
          <a:p>
            <a:pPr marL="228600" indent="-228600">
              <a:buFont typeface="Arial" panose="020B0604020202020204" pitchFamily="34" charset="0"/>
              <a:buChar char="•"/>
            </a:pPr>
            <a:endParaRPr lang="el-GR" b="1" baseline="0"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8</a:t>
            </a:fld>
            <a:endParaRPr lang="el-GR"/>
          </a:p>
        </p:txBody>
      </p:sp>
    </p:spTree>
    <p:extLst>
      <p:ext uri="{BB962C8B-B14F-4D97-AF65-F5344CB8AC3E}">
        <p14:creationId xmlns:p14="http://schemas.microsoft.com/office/powerpoint/2010/main" val="2699992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Arial" panose="020B0604020202020204" pitchFamily="34" charset="0"/>
              <a:buNone/>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Παρουσιάστε τους γενικούς στόχους του θεματικού αντικειμένου.</a:t>
            </a:r>
          </a:p>
          <a:p>
            <a:pPr marL="228600" indent="-228600">
              <a:buFont typeface="+mj-lt"/>
              <a:buAutoNum type="arabicPeriod"/>
            </a:pPr>
            <a:endParaRPr lang="el-GR" baseline="0" dirty="0" smtClean="0"/>
          </a:p>
          <a:p>
            <a:pPr marL="228600" indent="-228600">
              <a:buFont typeface="+mj-lt"/>
              <a:buAutoNum type="arabicPeriod"/>
            </a:pPr>
            <a:r>
              <a:rPr lang="el-GR" baseline="0" dirty="0" smtClean="0"/>
              <a:t>Προσπαθήστε να είστε σύντομοι και περιεκτικοί.</a:t>
            </a:r>
          </a:p>
          <a:p>
            <a:pPr marL="228600" indent="-228600">
              <a:buFont typeface="+mj-lt"/>
              <a:buAutoNum type="arabicPeriod"/>
            </a:pPr>
            <a:endParaRPr lang="el-GR" baseline="0" dirty="0" smtClean="0"/>
          </a:p>
          <a:p>
            <a:pPr marL="228600" indent="-228600">
              <a:buFont typeface="+mj-lt"/>
              <a:buAutoNum type="arabicPeriod"/>
            </a:pPr>
            <a:r>
              <a:rPr lang="el-GR" baseline="0" dirty="0" smtClean="0"/>
              <a:t>Εξηγήστε ότι κάθε ενότητα από τις 10 συνολικά, θα έχει τους ειδικούς στόχους της και αυτοί θα παρουσιάζονται κάθε φορά αναλυτικά.</a:t>
            </a:r>
          </a:p>
          <a:p>
            <a:pPr marL="228600" indent="-228600">
              <a:buFont typeface="+mj-lt"/>
              <a:buAutoNum type="arabicPeriod"/>
            </a:pPr>
            <a:endParaRPr lang="el-GR" baseline="0" dirty="0" smtClean="0"/>
          </a:p>
          <a:p>
            <a:pPr marL="228600" indent="-228600">
              <a:buFont typeface="Arial" panose="020B0604020202020204" pitchFamily="34" charset="0"/>
              <a:buChar char="•"/>
            </a:pPr>
            <a:endParaRPr lang="el-GR" dirty="0" smtClean="0"/>
          </a:p>
          <a:p>
            <a:pPr marL="228600" indent="-228600">
              <a:buFont typeface="Arial" panose="020B0604020202020204" pitchFamily="34" charset="0"/>
              <a:buChar char="•"/>
            </a:pPr>
            <a:endParaRPr lang="el-GR" b="1" baseline="0"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9</a:t>
            </a:fld>
            <a:endParaRPr lang="el-GR"/>
          </a:p>
        </p:txBody>
      </p:sp>
    </p:spTree>
    <p:extLst>
      <p:ext uri="{BB962C8B-B14F-4D97-AF65-F5344CB8AC3E}">
        <p14:creationId xmlns:p14="http://schemas.microsoft.com/office/powerpoint/2010/main" val="2699992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23/3/2015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val="277385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23/3/2015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val="1522879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23/3/2015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val="2459880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23/3/2015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val="206253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23/3/2015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val="232694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EA3C8716-0867-45A8-895F-2D1163448586}" type="datetimeFigureOut">
              <a:rPr lang="el-GR" smtClean="0"/>
              <a:pPr/>
              <a:t>23/3/2015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val="167313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EA3C8716-0867-45A8-895F-2D1163448586}" type="datetimeFigureOut">
              <a:rPr lang="el-GR" smtClean="0"/>
              <a:pPr/>
              <a:t>23/3/2015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val="2177161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EA3C8716-0867-45A8-895F-2D1163448586}" type="datetimeFigureOut">
              <a:rPr lang="el-GR" smtClean="0"/>
              <a:pPr/>
              <a:t>23/3/2015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val="2463634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A3C8716-0867-45A8-895F-2D1163448586}" type="datetimeFigureOut">
              <a:rPr lang="el-GR" smtClean="0"/>
              <a:pPr/>
              <a:t>23/3/2015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val="4236773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A3C8716-0867-45A8-895F-2D1163448586}" type="datetimeFigureOut">
              <a:rPr lang="el-GR" smtClean="0"/>
              <a:pPr/>
              <a:t>23/3/2015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val="11410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A3C8716-0867-45A8-895F-2D1163448586}" type="datetimeFigureOut">
              <a:rPr lang="el-GR" smtClean="0"/>
              <a:pPr/>
              <a:t>23/3/2015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val="2957583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6000"/>
            <a:lum/>
            <a:extLst>
              <a:ext uri="{BEBA8EAE-BF5A-486C-A8C5-ECC9F3942E4B}">
                <a14:imgProps xmlns:a14="http://schemas.microsoft.com/office/drawing/2010/main">
                  <a14:imgLayer r:embed="rId1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3C8716-0867-45A8-895F-2D1163448586}" type="datetimeFigureOut">
              <a:rPr lang="el-GR" smtClean="0"/>
              <a:pPr/>
              <a:t>23/3/2015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B26F6-FE1D-4856-9A40-92C23B37A3A1}" type="slidenum">
              <a:rPr lang="el-GR" smtClean="0"/>
              <a:pPr/>
              <a:t>‹#›</a:t>
            </a:fld>
            <a:endParaRPr lang="el-GR"/>
          </a:p>
        </p:txBody>
      </p:sp>
    </p:spTree>
    <p:extLst>
      <p:ext uri="{BB962C8B-B14F-4D97-AF65-F5344CB8AC3E}">
        <p14:creationId xmlns:p14="http://schemas.microsoft.com/office/powerpoint/2010/main" val="3299260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5.jpe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emf"/><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7504" y="116632"/>
            <a:ext cx="4464496" cy="3240360"/>
          </a:xfrm>
          <a:solidFill>
            <a:srgbClr val="FF0000"/>
          </a:solidFill>
          <a:ln w="57150">
            <a:solidFill>
              <a:schemeClr val="tx1"/>
            </a:solidFill>
          </a:ln>
        </p:spPr>
        <p:txBody>
          <a:bodyPr>
            <a:normAutofit/>
          </a:bodyPr>
          <a:lstStyle/>
          <a:p>
            <a:r>
              <a:rPr lang="el-GR" sz="3200" b="1" dirty="0" smtClean="0">
                <a:solidFill>
                  <a:schemeClr val="bg1"/>
                </a:solidFill>
              </a:rPr>
              <a:t>Μεταταγνωστικές Ικανότητες</a:t>
            </a:r>
            <a:endParaRPr lang="el-GR" sz="3200" b="1" dirty="0">
              <a:solidFill>
                <a:schemeClr val="bg1"/>
              </a:solidFill>
            </a:endParaRPr>
          </a:p>
        </p:txBody>
      </p:sp>
      <p:sp>
        <p:nvSpPr>
          <p:cNvPr id="3" name="Υπότιτλος 2"/>
          <p:cNvSpPr>
            <a:spLocks noGrp="1"/>
          </p:cNvSpPr>
          <p:nvPr>
            <p:ph type="subTitle" idx="1"/>
          </p:nvPr>
        </p:nvSpPr>
        <p:spPr>
          <a:xfrm>
            <a:off x="5148064" y="3356992"/>
            <a:ext cx="3888432" cy="3240360"/>
          </a:xfrm>
          <a:solidFill>
            <a:srgbClr val="27498D"/>
          </a:solidFill>
          <a:ln w="57150">
            <a:solidFill>
              <a:schemeClr val="tx1"/>
            </a:solidFill>
          </a:ln>
        </p:spPr>
        <p:txBody>
          <a:bodyPr>
            <a:normAutofit/>
          </a:bodyPr>
          <a:lstStyle/>
          <a:p>
            <a:r>
              <a:rPr lang="en-US" sz="2800" dirty="0" smtClean="0">
                <a:solidFill>
                  <a:schemeClr val="bg1">
                    <a:lumMod val="85000"/>
                  </a:schemeClr>
                </a:solidFill>
              </a:rPr>
              <a:t>]</a:t>
            </a:r>
            <a:endParaRPr lang="el-GR" sz="2800" dirty="0">
              <a:solidFill>
                <a:schemeClr val="bg1">
                  <a:lumMod val="85000"/>
                </a:schemeClr>
              </a:solidFill>
            </a:endParaRPr>
          </a:p>
        </p:txBody>
      </p:sp>
      <p:sp>
        <p:nvSpPr>
          <p:cNvPr id="7" name="Ορθογώνιο 6"/>
          <p:cNvSpPr/>
          <p:nvPr/>
        </p:nvSpPr>
        <p:spPr>
          <a:xfrm>
            <a:off x="0" y="4005064"/>
            <a:ext cx="4464496" cy="2592288"/>
          </a:xfrm>
          <a:prstGeom prst="rect">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solidFill>
                  <a:schemeClr val="tx1"/>
                </a:solidFill>
              </a:rPr>
              <a:t>Εκπαιδευτής/</a:t>
            </a:r>
            <a:r>
              <a:rPr lang="el-GR" b="1" dirty="0" err="1" smtClean="0">
                <a:solidFill>
                  <a:schemeClr val="tx1"/>
                </a:solidFill>
              </a:rPr>
              <a:t>τρια</a:t>
            </a:r>
            <a:r>
              <a:rPr lang="el-GR" b="1" dirty="0" smtClean="0">
                <a:solidFill>
                  <a:schemeClr val="tx1"/>
                </a:solidFill>
              </a:rPr>
              <a:t>:</a:t>
            </a:r>
          </a:p>
          <a:p>
            <a:endParaRPr lang="el-GR" b="1" dirty="0" smtClean="0">
              <a:solidFill>
                <a:schemeClr val="tx1"/>
              </a:solidFill>
            </a:endParaRPr>
          </a:p>
          <a:p>
            <a:endParaRPr lang="el-GR" b="1" dirty="0" smtClean="0">
              <a:solidFill>
                <a:schemeClr val="tx1"/>
              </a:solidFill>
            </a:endParaRPr>
          </a:p>
          <a:p>
            <a:r>
              <a:rPr lang="el-GR" b="1" dirty="0" smtClean="0">
                <a:solidFill>
                  <a:schemeClr val="tx1"/>
                </a:solidFill>
              </a:rPr>
              <a:t>Συγγραφή</a:t>
            </a:r>
            <a:r>
              <a:rPr lang="en-US" b="1" dirty="0" smtClean="0">
                <a:solidFill>
                  <a:schemeClr val="tx1"/>
                </a:solidFill>
              </a:rPr>
              <a:t> </a:t>
            </a:r>
            <a:r>
              <a:rPr lang="el-GR" b="1" dirty="0" smtClean="0">
                <a:solidFill>
                  <a:schemeClr val="tx1"/>
                </a:solidFill>
              </a:rPr>
              <a:t>:</a:t>
            </a:r>
            <a:r>
              <a:rPr lang="el-GR" dirty="0" smtClean="0">
                <a:solidFill>
                  <a:schemeClr val="tx1"/>
                </a:solidFill>
              </a:rPr>
              <a:t> </a:t>
            </a:r>
            <a:r>
              <a:rPr lang="el-GR" b="1" dirty="0" smtClean="0">
                <a:solidFill>
                  <a:schemeClr val="tx1"/>
                </a:solidFill>
              </a:rPr>
              <a:t>Πόπη Κασσωτάκη-Ψαρουδάκη</a:t>
            </a:r>
            <a:endParaRPr lang="el-GR" dirty="0" smtClean="0">
              <a:solidFill>
                <a:schemeClr val="tx1"/>
              </a:solidFill>
            </a:endParaRPr>
          </a:p>
          <a:p>
            <a:r>
              <a:rPr lang="el-GR" b="1" dirty="0" smtClean="0">
                <a:solidFill>
                  <a:schemeClr val="tx1"/>
                </a:solidFill>
              </a:rPr>
              <a:t>         </a:t>
            </a:r>
            <a:r>
              <a:rPr lang="en-US" b="1" dirty="0" smtClean="0">
                <a:solidFill>
                  <a:schemeClr val="tx1"/>
                </a:solidFill>
              </a:rPr>
              <a:t>	    </a:t>
            </a:r>
            <a:r>
              <a:rPr lang="el-GR" b="1" dirty="0" smtClean="0">
                <a:solidFill>
                  <a:schemeClr val="tx1"/>
                </a:solidFill>
              </a:rPr>
              <a:t> </a:t>
            </a:r>
            <a:r>
              <a:rPr lang="el-GR" b="1" dirty="0" err="1" smtClean="0">
                <a:solidFill>
                  <a:schemeClr val="tx1"/>
                </a:solidFill>
              </a:rPr>
              <a:t>Σαββατού</a:t>
            </a:r>
            <a:r>
              <a:rPr lang="el-GR" b="1" dirty="0" smtClean="0">
                <a:solidFill>
                  <a:schemeClr val="tx1"/>
                </a:solidFill>
              </a:rPr>
              <a:t> </a:t>
            </a:r>
            <a:r>
              <a:rPr lang="el-GR" b="1" dirty="0" err="1" smtClean="0">
                <a:solidFill>
                  <a:schemeClr val="tx1"/>
                </a:solidFill>
              </a:rPr>
              <a:t>Τσολακίδου</a:t>
            </a:r>
            <a:endParaRPr lang="el-GR" dirty="0" smtClean="0">
              <a:solidFill>
                <a:schemeClr val="tx1"/>
              </a:solidFill>
            </a:endParaRPr>
          </a:p>
          <a:p>
            <a:endParaRPr lang="el-GR" dirty="0" smtClean="0">
              <a:solidFill>
                <a:schemeClr val="tx1"/>
              </a:solidFill>
            </a:endParaRPr>
          </a:p>
        </p:txBody>
      </p:sp>
      <p:grpSp>
        <p:nvGrpSpPr>
          <p:cNvPr id="6" name="Ομάδα 5"/>
          <p:cNvGrpSpPr/>
          <p:nvPr/>
        </p:nvGrpSpPr>
        <p:grpSpPr>
          <a:xfrm>
            <a:off x="4860032" y="116632"/>
            <a:ext cx="4176464" cy="2592288"/>
            <a:chOff x="6687255" y="404664"/>
            <a:chExt cx="2736304" cy="1850215"/>
          </a:xfrm>
        </p:grpSpPr>
        <p:sp>
          <p:nvSpPr>
            <p:cNvPr id="8" name="Ορθογώνιο 7"/>
            <p:cNvSpPr/>
            <p:nvPr/>
          </p:nvSpPr>
          <p:spPr>
            <a:xfrm>
              <a:off x="6687255" y="404664"/>
              <a:ext cx="2736304" cy="185021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4" name="Group 2"/>
            <p:cNvGrpSpPr>
              <a:grpSpLocks/>
            </p:cNvGrpSpPr>
            <p:nvPr/>
          </p:nvGrpSpPr>
          <p:grpSpPr bwMode="auto">
            <a:xfrm>
              <a:off x="6896299" y="620688"/>
              <a:ext cx="2478350" cy="1063381"/>
              <a:chOff x="1881" y="1418"/>
              <a:chExt cx="9643" cy="3795"/>
            </a:xfrm>
          </p:grpSpPr>
          <p:pic>
            <p:nvPicPr>
              <p:cNvPr id="1027" name="Picture 3" descr="Kanep Logo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1" y="1598"/>
                <a:ext cx="3975" cy="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1" y="1418"/>
                <a:ext cx="3883" cy="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ESE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21" y="3218"/>
                <a:ext cx="2451" cy="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IME-GSEVEE_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1" y="3398"/>
                <a:ext cx="3123" cy="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1" name="Picture 7" descr="Logo ΕΠΕΕΔΒΜ-20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45610" y="1653969"/>
              <a:ext cx="2109564" cy="52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55856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bg1"/>
          </a:solidFill>
          <a:ln w="57150">
            <a:solidFill>
              <a:schemeClr val="tx1"/>
            </a:solidFill>
          </a:ln>
        </p:spPr>
        <p:txBody>
          <a:bodyPr>
            <a:noAutofit/>
          </a:bodyPr>
          <a:lstStyle/>
          <a:p>
            <a:r>
              <a:rPr lang="el-GR" sz="3200" b="1" dirty="0" smtClean="0"/>
              <a:t>Οργάνωση του θεματικού αντικειμένου</a:t>
            </a:r>
            <a:endParaRPr lang="el-GR" sz="3200" b="1" dirty="0"/>
          </a:p>
        </p:txBody>
      </p:sp>
      <p:pic>
        <p:nvPicPr>
          <p:cNvPr id="6" name="Θέση περιεχομένου 5"/>
          <p:cNvPicPr>
            <a:picLocks noGrp="1" noChangeAspect="1"/>
          </p:cNvPicPr>
          <p:nvPr>
            <p:ph idx="1"/>
          </p:nvPr>
        </p:nvPicPr>
        <p:blipFill>
          <a:blip r:embed="rId3" cstate="print">
            <a:duotone>
              <a:prstClr val="black"/>
              <a:schemeClr val="accent3">
                <a:tint val="45000"/>
                <a:satMod val="400000"/>
              </a:scheme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99592" y="1823491"/>
            <a:ext cx="2736304" cy="3693493"/>
          </a:xfrm>
          <a:solidFill>
            <a:srgbClr val="F9739C"/>
          </a:solidFill>
          <a:ln w="57150"/>
        </p:spPr>
        <p:style>
          <a:lnRef idx="2">
            <a:schemeClr val="dk1"/>
          </a:lnRef>
          <a:fillRef idx="1">
            <a:schemeClr val="lt1"/>
          </a:fillRef>
          <a:effectRef idx="0">
            <a:schemeClr val="dk1"/>
          </a:effectRef>
          <a:fontRef idx="minor">
            <a:schemeClr val="dk1"/>
          </a:fontRef>
        </p:style>
      </p:pic>
      <p:pic>
        <p:nvPicPr>
          <p:cNvPr id="8" name="Εικόνα 7"/>
          <p:cNvPicPr>
            <a:picLocks noChangeAspect="1"/>
          </p:cNvPicPr>
          <p:nvPr/>
        </p:nvPicPr>
        <p:blipFill>
          <a:blip r:embed="rId5" cstate="print">
            <a:duotone>
              <a:prstClr val="black"/>
              <a:schemeClr val="accent2">
                <a:tint val="45000"/>
                <a:satMod val="400000"/>
              </a:schemeClr>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5436096" y="1825063"/>
            <a:ext cx="2779370" cy="3712899"/>
          </a:xfrm>
          <a:prstGeom prst="rect">
            <a:avLst/>
          </a:prstGeom>
          <a:ln w="57150">
            <a:solidFill>
              <a:schemeClr val="tx1"/>
            </a:solidFill>
          </a:ln>
        </p:spPr>
      </p:pic>
      <p:sp>
        <p:nvSpPr>
          <p:cNvPr id="9" name="Δεξιό βέλος 8"/>
          <p:cNvSpPr/>
          <p:nvPr/>
        </p:nvSpPr>
        <p:spPr>
          <a:xfrm>
            <a:off x="3851920" y="2996952"/>
            <a:ext cx="1440160" cy="1152128"/>
          </a:xfrm>
          <a:prstGeom prst="rightArrow">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727952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457200" y="274638"/>
            <a:ext cx="8229600" cy="778098"/>
          </a:xfrm>
          <a:solidFill>
            <a:srgbClr val="FBFBE9"/>
          </a:solidFill>
          <a:ln w="57150">
            <a:solidFill>
              <a:schemeClr val="tx1"/>
            </a:solidFill>
          </a:ln>
        </p:spPr>
        <p:txBody>
          <a:bodyPr anchor="t">
            <a:normAutofit/>
          </a:bodyPr>
          <a:lstStyle/>
          <a:p>
            <a:pPr algn="ctr"/>
            <a:r>
              <a:rPr lang="el-GR" sz="3600" b="1" dirty="0" smtClean="0"/>
              <a:t>Περιεχόμενα ενοτήτων 1-2</a:t>
            </a:r>
            <a:endParaRPr lang="el-GR" sz="3600" b="1" dirty="0"/>
          </a:p>
        </p:txBody>
      </p:sp>
      <p:sp>
        <p:nvSpPr>
          <p:cNvPr id="2" name="TextBox 1"/>
          <p:cNvSpPr txBox="1"/>
          <p:nvPr/>
        </p:nvSpPr>
        <p:spPr>
          <a:xfrm>
            <a:off x="611560" y="1412776"/>
            <a:ext cx="1224136" cy="923330"/>
          </a:xfrm>
          <a:prstGeom prst="rect">
            <a:avLst/>
          </a:prstGeom>
          <a:solidFill>
            <a:srgbClr val="92D050"/>
          </a:solidFill>
          <a:ln w="38100">
            <a:solidFill>
              <a:schemeClr val="tx1"/>
            </a:solidFill>
          </a:ln>
        </p:spPr>
        <p:txBody>
          <a:bodyPr wrap="square" rtlCol="0">
            <a:spAutoFit/>
          </a:bodyPr>
          <a:lstStyle/>
          <a:p>
            <a:endParaRPr lang="el-GR" b="1" dirty="0" smtClean="0"/>
          </a:p>
          <a:p>
            <a:r>
              <a:rPr lang="el-GR" b="1" dirty="0" smtClean="0"/>
              <a:t>Ενότητα 1</a:t>
            </a:r>
          </a:p>
          <a:p>
            <a:endParaRPr lang="el-GR" b="1" dirty="0"/>
          </a:p>
        </p:txBody>
      </p:sp>
      <p:sp>
        <p:nvSpPr>
          <p:cNvPr id="6" name="TextBox 5"/>
          <p:cNvSpPr txBox="1"/>
          <p:nvPr/>
        </p:nvSpPr>
        <p:spPr>
          <a:xfrm>
            <a:off x="2555776" y="1196752"/>
            <a:ext cx="6120680" cy="707886"/>
          </a:xfrm>
          <a:prstGeom prst="rect">
            <a:avLst/>
          </a:prstGeom>
          <a:solidFill>
            <a:srgbClr val="00B050"/>
          </a:solidFill>
          <a:ln w="38100">
            <a:solidFill>
              <a:schemeClr val="tx1"/>
            </a:solidFill>
          </a:ln>
        </p:spPr>
        <p:txBody>
          <a:bodyPr wrap="square" rtlCol="0">
            <a:spAutoFit/>
          </a:bodyPr>
          <a:lstStyle/>
          <a:p>
            <a:r>
              <a:rPr lang="el-GR" sz="2000" b="1" dirty="0" smtClean="0">
                <a:solidFill>
                  <a:schemeClr val="bg1"/>
                </a:solidFill>
              </a:rPr>
              <a:t>Μεταταγνωστικές Ικανότητες: Εννοιολογική    αποσαφήνιση</a:t>
            </a:r>
          </a:p>
        </p:txBody>
      </p:sp>
      <p:sp>
        <p:nvSpPr>
          <p:cNvPr id="7" name="TextBox 6"/>
          <p:cNvSpPr txBox="1"/>
          <p:nvPr/>
        </p:nvSpPr>
        <p:spPr>
          <a:xfrm>
            <a:off x="2555776" y="2132856"/>
            <a:ext cx="6120680" cy="1477328"/>
          </a:xfrm>
          <a:prstGeom prst="rect">
            <a:avLst/>
          </a:prstGeom>
          <a:solidFill>
            <a:schemeClr val="accent3">
              <a:lumMod val="60000"/>
              <a:lumOff val="40000"/>
            </a:schemeClr>
          </a:solidFill>
          <a:ln w="38100">
            <a:solidFill>
              <a:schemeClr val="tx1"/>
            </a:solidFill>
          </a:ln>
        </p:spPr>
        <p:txBody>
          <a:bodyPr wrap="square" rtlCol="0">
            <a:spAutoFit/>
          </a:bodyPr>
          <a:lstStyle/>
          <a:p>
            <a:pPr marL="342900" indent="-342900">
              <a:lnSpc>
                <a:spcPct val="150000"/>
              </a:lnSpc>
              <a:buFont typeface="+mj-lt"/>
              <a:buAutoNum type="arabicPeriod"/>
            </a:pPr>
            <a:r>
              <a:rPr lang="el-GR" sz="2000" b="1" dirty="0" smtClean="0"/>
              <a:t>Μεταγνώση</a:t>
            </a:r>
          </a:p>
          <a:p>
            <a:pPr marL="342900" indent="-342900">
              <a:lnSpc>
                <a:spcPct val="150000"/>
              </a:lnSpc>
              <a:buFont typeface="+mj-lt"/>
              <a:buAutoNum type="arabicPeriod"/>
            </a:pPr>
            <a:r>
              <a:rPr lang="el-GR" sz="2000" b="1" dirty="0" smtClean="0"/>
              <a:t>Μεταγνωστικές ικανότητες</a:t>
            </a:r>
          </a:p>
          <a:p>
            <a:pPr marL="342900" indent="-342900">
              <a:lnSpc>
                <a:spcPct val="150000"/>
              </a:lnSpc>
              <a:buFont typeface="+mj-lt"/>
              <a:buAutoNum type="arabicPeriod"/>
            </a:pPr>
            <a:r>
              <a:rPr lang="el-GR" sz="2000" b="1" dirty="0" smtClean="0"/>
              <a:t>Γνώση (γιγνώσκειν) </a:t>
            </a:r>
            <a:endParaRPr lang="el-GR" sz="2000" b="1" dirty="0"/>
          </a:p>
        </p:txBody>
      </p:sp>
      <p:sp>
        <p:nvSpPr>
          <p:cNvPr id="8" name="TextBox 7"/>
          <p:cNvSpPr txBox="1"/>
          <p:nvPr/>
        </p:nvSpPr>
        <p:spPr>
          <a:xfrm>
            <a:off x="623412" y="4293096"/>
            <a:ext cx="1224136" cy="923330"/>
          </a:xfrm>
          <a:prstGeom prst="rect">
            <a:avLst/>
          </a:prstGeom>
          <a:solidFill>
            <a:schemeClr val="accent2">
              <a:lumMod val="40000"/>
              <a:lumOff val="60000"/>
            </a:schemeClr>
          </a:solidFill>
          <a:ln w="38100">
            <a:solidFill>
              <a:schemeClr val="tx1"/>
            </a:solidFill>
          </a:ln>
        </p:spPr>
        <p:txBody>
          <a:bodyPr wrap="square" rtlCol="0">
            <a:spAutoFit/>
          </a:bodyPr>
          <a:lstStyle/>
          <a:p>
            <a:endParaRPr lang="el-GR" b="1" dirty="0" smtClean="0"/>
          </a:p>
          <a:p>
            <a:r>
              <a:rPr lang="el-GR" b="1" dirty="0" smtClean="0"/>
              <a:t>Ενότητα 2</a:t>
            </a:r>
          </a:p>
          <a:p>
            <a:endParaRPr lang="el-GR" b="1" dirty="0"/>
          </a:p>
        </p:txBody>
      </p:sp>
      <p:sp>
        <p:nvSpPr>
          <p:cNvPr id="9" name="TextBox 8"/>
          <p:cNvSpPr txBox="1"/>
          <p:nvPr/>
        </p:nvSpPr>
        <p:spPr>
          <a:xfrm>
            <a:off x="2555776" y="4018384"/>
            <a:ext cx="6120680" cy="400110"/>
          </a:xfrm>
          <a:prstGeom prst="rect">
            <a:avLst/>
          </a:prstGeom>
          <a:solidFill>
            <a:srgbClr val="FF0000"/>
          </a:solidFill>
          <a:ln w="38100">
            <a:solidFill>
              <a:schemeClr val="tx1"/>
            </a:solidFill>
          </a:ln>
        </p:spPr>
        <p:txBody>
          <a:bodyPr wrap="square" rtlCol="0">
            <a:spAutoFit/>
          </a:bodyPr>
          <a:lstStyle/>
          <a:p>
            <a:r>
              <a:rPr lang="el-GR" sz="2000" b="1" dirty="0" smtClean="0">
                <a:solidFill>
                  <a:schemeClr val="bg1"/>
                </a:solidFill>
              </a:rPr>
              <a:t>Μορφές Μεταγνωστικών Ικανοτήτων</a:t>
            </a:r>
          </a:p>
        </p:txBody>
      </p:sp>
      <p:sp>
        <p:nvSpPr>
          <p:cNvPr id="10" name="TextBox 9"/>
          <p:cNvSpPr txBox="1"/>
          <p:nvPr/>
        </p:nvSpPr>
        <p:spPr>
          <a:xfrm>
            <a:off x="2555776" y="4753749"/>
            <a:ext cx="6120680" cy="1477328"/>
          </a:xfrm>
          <a:prstGeom prst="rect">
            <a:avLst/>
          </a:prstGeom>
          <a:solidFill>
            <a:schemeClr val="accent2">
              <a:lumMod val="40000"/>
              <a:lumOff val="60000"/>
            </a:schemeClr>
          </a:solidFill>
          <a:ln w="38100">
            <a:solidFill>
              <a:schemeClr val="tx1"/>
            </a:solidFill>
          </a:ln>
        </p:spPr>
        <p:txBody>
          <a:bodyPr wrap="square" rtlCol="0">
            <a:spAutoFit/>
          </a:bodyPr>
          <a:lstStyle/>
          <a:p>
            <a:pPr marL="457200" indent="-457200">
              <a:lnSpc>
                <a:spcPct val="150000"/>
              </a:lnSpc>
              <a:buFont typeface="+mj-lt"/>
              <a:buAutoNum type="arabicPeriod"/>
            </a:pPr>
            <a:r>
              <a:rPr lang="el-GR" sz="2000" b="1" dirty="0" smtClean="0"/>
              <a:t>Μεταγνωστικές</a:t>
            </a:r>
            <a:r>
              <a:rPr lang="en-US" sz="2000" b="1" dirty="0" smtClean="0"/>
              <a:t> </a:t>
            </a:r>
            <a:r>
              <a:rPr lang="el-GR" sz="2000" b="1" dirty="0" smtClean="0"/>
              <a:t>εμπειρίες</a:t>
            </a:r>
            <a:endParaRPr lang="el-GR" sz="2000" dirty="0" smtClean="0"/>
          </a:p>
          <a:p>
            <a:pPr marL="457200" indent="-457200">
              <a:lnSpc>
                <a:spcPct val="150000"/>
              </a:lnSpc>
              <a:buFont typeface="+mj-lt"/>
              <a:buAutoNum type="arabicPeriod"/>
            </a:pPr>
            <a:r>
              <a:rPr lang="el-GR" sz="2000" b="1" dirty="0" smtClean="0"/>
              <a:t>Μεταγνωστική γνώση </a:t>
            </a:r>
            <a:endParaRPr lang="en-US" sz="2000" b="1" dirty="0" smtClean="0"/>
          </a:p>
          <a:p>
            <a:pPr marL="457200" indent="-457200">
              <a:lnSpc>
                <a:spcPct val="150000"/>
              </a:lnSpc>
              <a:buFont typeface="+mj-lt"/>
              <a:buAutoNum type="arabicPeriod"/>
            </a:pPr>
            <a:r>
              <a:rPr lang="el-GR" sz="2000" b="1" dirty="0" smtClean="0"/>
              <a:t>Μεταγνωστικές δεξιότητες ή στρατηγικές</a:t>
            </a:r>
            <a:endParaRPr lang="el-GR" dirty="0"/>
          </a:p>
        </p:txBody>
      </p:sp>
    </p:spTree>
    <p:extLst>
      <p:ext uri="{BB962C8B-B14F-4D97-AF65-F5344CB8AC3E}">
        <p14:creationId xmlns:p14="http://schemas.microsoft.com/office/powerpoint/2010/main" val="1830276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457200" y="274638"/>
            <a:ext cx="8229600" cy="778098"/>
          </a:xfrm>
          <a:solidFill>
            <a:srgbClr val="FBFBE9"/>
          </a:solidFill>
          <a:ln w="57150">
            <a:solidFill>
              <a:schemeClr val="tx1"/>
            </a:solidFill>
          </a:ln>
        </p:spPr>
        <p:txBody>
          <a:bodyPr anchor="t">
            <a:normAutofit/>
          </a:bodyPr>
          <a:lstStyle/>
          <a:p>
            <a:pPr algn="ctr"/>
            <a:r>
              <a:rPr lang="el-GR" sz="3600" b="1" dirty="0" smtClean="0"/>
              <a:t>Περιεχόμενα ενοτήτων 3-4</a:t>
            </a:r>
            <a:endParaRPr lang="el-GR" sz="3600" b="1" dirty="0"/>
          </a:p>
        </p:txBody>
      </p:sp>
      <p:sp>
        <p:nvSpPr>
          <p:cNvPr id="2" name="TextBox 1"/>
          <p:cNvSpPr txBox="1"/>
          <p:nvPr/>
        </p:nvSpPr>
        <p:spPr>
          <a:xfrm>
            <a:off x="611560" y="1412776"/>
            <a:ext cx="1224136" cy="923330"/>
          </a:xfrm>
          <a:prstGeom prst="rect">
            <a:avLst/>
          </a:prstGeom>
          <a:solidFill>
            <a:srgbClr val="00B0F0"/>
          </a:solidFill>
          <a:ln w="38100">
            <a:solidFill>
              <a:schemeClr val="tx1"/>
            </a:solidFill>
          </a:ln>
        </p:spPr>
        <p:txBody>
          <a:bodyPr wrap="square" rtlCol="0">
            <a:spAutoFit/>
          </a:bodyPr>
          <a:lstStyle/>
          <a:p>
            <a:endParaRPr lang="el-GR" b="1" dirty="0" smtClean="0"/>
          </a:p>
          <a:p>
            <a:r>
              <a:rPr lang="el-GR" b="1" dirty="0" smtClean="0"/>
              <a:t>Ενότητα 3</a:t>
            </a:r>
          </a:p>
          <a:p>
            <a:endParaRPr lang="el-GR" b="1" dirty="0"/>
          </a:p>
        </p:txBody>
      </p:sp>
      <p:sp>
        <p:nvSpPr>
          <p:cNvPr id="6" name="TextBox 5"/>
          <p:cNvSpPr txBox="1"/>
          <p:nvPr/>
        </p:nvSpPr>
        <p:spPr>
          <a:xfrm>
            <a:off x="2555776" y="1196752"/>
            <a:ext cx="6120680" cy="400110"/>
          </a:xfrm>
          <a:prstGeom prst="rect">
            <a:avLst/>
          </a:prstGeom>
          <a:solidFill>
            <a:srgbClr val="0070C0"/>
          </a:solidFill>
          <a:ln w="38100">
            <a:solidFill>
              <a:schemeClr val="tx1"/>
            </a:solidFill>
          </a:ln>
        </p:spPr>
        <p:txBody>
          <a:bodyPr wrap="square" rtlCol="0">
            <a:spAutoFit/>
          </a:bodyPr>
          <a:lstStyle/>
          <a:p>
            <a:r>
              <a:rPr lang="el-GR" sz="2000" b="1" dirty="0" smtClean="0">
                <a:solidFill>
                  <a:schemeClr val="bg1"/>
                </a:solidFill>
              </a:rPr>
              <a:t>Μεταταγνωστικές Ικανότητες και στρατηγικές μάθησης</a:t>
            </a:r>
          </a:p>
        </p:txBody>
      </p:sp>
      <p:sp>
        <p:nvSpPr>
          <p:cNvPr id="7" name="TextBox 6"/>
          <p:cNvSpPr txBox="1"/>
          <p:nvPr/>
        </p:nvSpPr>
        <p:spPr>
          <a:xfrm>
            <a:off x="2555776" y="1844824"/>
            <a:ext cx="6120680" cy="1429622"/>
          </a:xfrm>
          <a:prstGeom prst="rect">
            <a:avLst/>
          </a:prstGeom>
          <a:solidFill>
            <a:schemeClr val="accent1">
              <a:lumMod val="40000"/>
              <a:lumOff val="60000"/>
            </a:schemeClr>
          </a:solidFill>
          <a:ln w="38100">
            <a:solidFill>
              <a:schemeClr val="tx1"/>
            </a:solidFill>
          </a:ln>
        </p:spPr>
        <p:txBody>
          <a:bodyPr wrap="square" rtlCol="0">
            <a:spAutoFit/>
          </a:bodyPr>
          <a:lstStyle/>
          <a:p>
            <a:pPr marL="342900" indent="-342900">
              <a:lnSpc>
                <a:spcPct val="150000"/>
              </a:lnSpc>
              <a:buFont typeface="+mj-lt"/>
              <a:buAutoNum type="arabicPeriod"/>
            </a:pPr>
            <a:r>
              <a:rPr lang="el-GR" sz="2000" b="1" dirty="0" smtClean="0"/>
              <a:t>Στρατηγικές μάθησης</a:t>
            </a:r>
            <a:endParaRPr lang="el-GR" sz="2000" dirty="0" smtClean="0"/>
          </a:p>
          <a:p>
            <a:pPr marL="342900" indent="-342900">
              <a:lnSpc>
                <a:spcPct val="150000"/>
              </a:lnSpc>
              <a:buFont typeface="+mj-lt"/>
              <a:buAutoNum type="arabicPeriod"/>
            </a:pPr>
            <a:r>
              <a:rPr lang="el-GR" sz="2000" b="1" dirty="0" smtClean="0"/>
              <a:t>Τεχνικές στρατηγικές</a:t>
            </a:r>
            <a:endParaRPr lang="el-GR" sz="2000" dirty="0" smtClean="0"/>
          </a:p>
          <a:p>
            <a:pPr marL="342900" indent="-342900">
              <a:lnSpc>
                <a:spcPct val="150000"/>
              </a:lnSpc>
              <a:buFont typeface="+mj-lt"/>
              <a:buAutoNum type="arabicPeriod"/>
            </a:pPr>
            <a:r>
              <a:rPr lang="el-GR" sz="2000" b="1" dirty="0" smtClean="0"/>
              <a:t>Γνωστικές στρατηγικές</a:t>
            </a:r>
            <a:endParaRPr lang="el-GR" sz="2000" dirty="0"/>
          </a:p>
        </p:txBody>
      </p:sp>
      <p:sp>
        <p:nvSpPr>
          <p:cNvPr id="8" name="TextBox 7"/>
          <p:cNvSpPr txBox="1"/>
          <p:nvPr/>
        </p:nvSpPr>
        <p:spPr>
          <a:xfrm>
            <a:off x="623412" y="4293096"/>
            <a:ext cx="1224136" cy="923330"/>
          </a:xfrm>
          <a:prstGeom prst="rect">
            <a:avLst/>
          </a:prstGeom>
          <a:solidFill>
            <a:srgbClr val="FFFF00"/>
          </a:solidFill>
          <a:ln w="38100">
            <a:solidFill>
              <a:schemeClr val="tx1"/>
            </a:solidFill>
          </a:ln>
        </p:spPr>
        <p:txBody>
          <a:bodyPr wrap="square" rtlCol="0">
            <a:spAutoFit/>
          </a:bodyPr>
          <a:lstStyle/>
          <a:p>
            <a:endParaRPr lang="el-GR" b="1" dirty="0" smtClean="0"/>
          </a:p>
          <a:p>
            <a:r>
              <a:rPr lang="el-GR" b="1" dirty="0" smtClean="0"/>
              <a:t>Ενότητα 4</a:t>
            </a:r>
          </a:p>
          <a:p>
            <a:endParaRPr lang="el-GR" b="1" dirty="0"/>
          </a:p>
        </p:txBody>
      </p:sp>
      <p:sp>
        <p:nvSpPr>
          <p:cNvPr id="9" name="TextBox 8"/>
          <p:cNvSpPr txBox="1"/>
          <p:nvPr/>
        </p:nvSpPr>
        <p:spPr>
          <a:xfrm>
            <a:off x="2555776" y="4018384"/>
            <a:ext cx="6120680" cy="707886"/>
          </a:xfrm>
          <a:prstGeom prst="rect">
            <a:avLst/>
          </a:prstGeom>
          <a:solidFill>
            <a:schemeClr val="accent6">
              <a:lumMod val="75000"/>
            </a:schemeClr>
          </a:solidFill>
          <a:ln w="38100">
            <a:solidFill>
              <a:schemeClr val="tx1"/>
            </a:solidFill>
          </a:ln>
        </p:spPr>
        <p:txBody>
          <a:bodyPr wrap="square" rtlCol="0">
            <a:spAutoFit/>
          </a:bodyPr>
          <a:lstStyle/>
          <a:p>
            <a:r>
              <a:rPr lang="x-none" sz="2000" b="1" dirty="0" smtClean="0">
                <a:solidFill>
                  <a:schemeClr val="bg1"/>
                </a:solidFill>
              </a:rPr>
              <a:t>Μεταγνωστικές ικανότητες και Αυτορρυθμιζόμενη μάθηση</a:t>
            </a:r>
            <a:endParaRPr lang="el-GR" sz="2000" b="1" dirty="0" smtClean="0">
              <a:solidFill>
                <a:schemeClr val="bg1"/>
              </a:solidFill>
            </a:endParaRPr>
          </a:p>
        </p:txBody>
      </p:sp>
      <p:sp>
        <p:nvSpPr>
          <p:cNvPr id="10" name="TextBox 9"/>
          <p:cNvSpPr txBox="1"/>
          <p:nvPr/>
        </p:nvSpPr>
        <p:spPr>
          <a:xfrm>
            <a:off x="2483768" y="4869160"/>
            <a:ext cx="6120680" cy="1477328"/>
          </a:xfrm>
          <a:prstGeom prst="rect">
            <a:avLst/>
          </a:prstGeom>
          <a:solidFill>
            <a:srgbClr val="FAF4A4"/>
          </a:solidFill>
          <a:ln w="38100">
            <a:solidFill>
              <a:schemeClr val="tx1"/>
            </a:solidFill>
          </a:ln>
        </p:spPr>
        <p:txBody>
          <a:bodyPr wrap="square" rtlCol="0">
            <a:spAutoFit/>
          </a:bodyPr>
          <a:lstStyle/>
          <a:p>
            <a:pPr marL="342900" indent="-342900">
              <a:lnSpc>
                <a:spcPct val="150000"/>
              </a:lnSpc>
              <a:buFont typeface="+mj-lt"/>
              <a:buAutoNum type="arabicPeriod"/>
            </a:pPr>
            <a:r>
              <a:rPr lang="el-GR" sz="2000" b="1" dirty="0" smtClean="0"/>
              <a:t>Αυτορρύθμιση</a:t>
            </a:r>
            <a:r>
              <a:rPr lang="en-US" sz="2000" b="1" dirty="0" smtClean="0"/>
              <a:t> </a:t>
            </a:r>
            <a:r>
              <a:rPr lang="el-GR" sz="2000" b="1" dirty="0" smtClean="0"/>
              <a:t>(</a:t>
            </a:r>
            <a:r>
              <a:rPr lang="en-US" sz="2000" b="1" dirty="0" smtClean="0"/>
              <a:t>self regulation</a:t>
            </a:r>
            <a:r>
              <a:rPr lang="el-GR" sz="2000" b="1" dirty="0" smtClean="0"/>
              <a:t>) </a:t>
            </a:r>
          </a:p>
          <a:p>
            <a:pPr marL="342900" indent="-342900">
              <a:lnSpc>
                <a:spcPct val="150000"/>
              </a:lnSpc>
              <a:buFont typeface="+mj-lt"/>
              <a:buAutoNum type="arabicPeriod"/>
            </a:pPr>
            <a:r>
              <a:rPr lang="el-GR" sz="2000" b="1" dirty="0" err="1" smtClean="0"/>
              <a:t>Αυτοαποτελεσματικότητα</a:t>
            </a:r>
            <a:endParaRPr lang="en-US" sz="2000" b="1" dirty="0" smtClean="0"/>
          </a:p>
          <a:p>
            <a:pPr marL="342900" indent="-342900">
              <a:lnSpc>
                <a:spcPct val="150000"/>
              </a:lnSpc>
              <a:buFont typeface="+mj-lt"/>
              <a:buAutoNum type="arabicPeriod"/>
            </a:pPr>
            <a:r>
              <a:rPr lang="el-GR" sz="2000" b="1" dirty="0" smtClean="0"/>
              <a:t>Αναστοχασμός</a:t>
            </a:r>
            <a:endParaRPr lang="el-GR" dirty="0"/>
          </a:p>
        </p:txBody>
      </p:sp>
      <p:sp>
        <p:nvSpPr>
          <p:cNvPr id="11" name="TextBox 6"/>
          <p:cNvSpPr txBox="1"/>
          <p:nvPr/>
        </p:nvSpPr>
        <p:spPr>
          <a:xfrm>
            <a:off x="2555776" y="1772816"/>
            <a:ext cx="6120680" cy="1429622"/>
          </a:xfrm>
          <a:prstGeom prst="rect">
            <a:avLst/>
          </a:prstGeom>
          <a:solidFill>
            <a:schemeClr val="accent1">
              <a:lumMod val="40000"/>
              <a:lumOff val="60000"/>
            </a:schemeClr>
          </a:solidFill>
          <a:ln w="38100">
            <a:solidFill>
              <a:schemeClr val="tx1"/>
            </a:solidFill>
          </a:ln>
        </p:spPr>
        <p:txBody>
          <a:bodyPr wrap="square" rtlCol="0">
            <a:spAutoFit/>
          </a:bodyPr>
          <a:lstStyle/>
          <a:p>
            <a:pPr marL="342900" indent="-342900">
              <a:lnSpc>
                <a:spcPct val="150000"/>
              </a:lnSpc>
              <a:buFont typeface="+mj-lt"/>
              <a:buAutoNum type="arabicPeriod"/>
            </a:pPr>
            <a:r>
              <a:rPr lang="el-GR" sz="2000" b="1" dirty="0" smtClean="0"/>
              <a:t>Στρατηγικές μάθησης</a:t>
            </a:r>
            <a:endParaRPr lang="el-GR" sz="2000" dirty="0" smtClean="0"/>
          </a:p>
          <a:p>
            <a:pPr marL="342900" indent="-342900">
              <a:lnSpc>
                <a:spcPct val="150000"/>
              </a:lnSpc>
              <a:buFont typeface="+mj-lt"/>
              <a:buAutoNum type="arabicPeriod"/>
            </a:pPr>
            <a:r>
              <a:rPr lang="el-GR" sz="2000" b="1" dirty="0" smtClean="0"/>
              <a:t>Τεχνικές στρατηγικές</a:t>
            </a:r>
            <a:endParaRPr lang="el-GR" sz="2000" dirty="0" smtClean="0"/>
          </a:p>
          <a:p>
            <a:pPr marL="342900" indent="-342900">
              <a:lnSpc>
                <a:spcPct val="150000"/>
              </a:lnSpc>
              <a:buFont typeface="+mj-lt"/>
              <a:buAutoNum type="arabicPeriod"/>
            </a:pPr>
            <a:r>
              <a:rPr lang="el-GR" sz="2000" b="1" dirty="0" smtClean="0"/>
              <a:t>Γνωστικές στρατηγικές</a:t>
            </a:r>
            <a:endParaRPr lang="el-GR" sz="2000" dirty="0"/>
          </a:p>
        </p:txBody>
      </p:sp>
    </p:spTree>
    <p:extLst>
      <p:ext uri="{BB962C8B-B14F-4D97-AF65-F5344CB8AC3E}">
        <p14:creationId xmlns:p14="http://schemas.microsoft.com/office/powerpoint/2010/main" val="1721687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457200" y="274638"/>
            <a:ext cx="8229600" cy="778098"/>
          </a:xfrm>
          <a:solidFill>
            <a:srgbClr val="FBFBE9"/>
          </a:solidFill>
          <a:ln w="57150">
            <a:solidFill>
              <a:schemeClr val="tx1"/>
            </a:solidFill>
          </a:ln>
        </p:spPr>
        <p:txBody>
          <a:bodyPr anchor="t">
            <a:normAutofit/>
          </a:bodyPr>
          <a:lstStyle/>
          <a:p>
            <a:pPr algn="ctr"/>
            <a:r>
              <a:rPr lang="el-GR" sz="3600" b="1" dirty="0" smtClean="0"/>
              <a:t>Περιεχόμενα ενοτήτων </a:t>
            </a:r>
            <a:r>
              <a:rPr lang="el-GR" sz="3600" b="1" dirty="0" smtClean="0"/>
              <a:t>5</a:t>
            </a:r>
            <a:r>
              <a:rPr lang="el-GR" sz="3600" b="1" dirty="0" smtClean="0"/>
              <a:t>-6</a:t>
            </a:r>
            <a:endParaRPr lang="el-GR" sz="3600" b="1" dirty="0"/>
          </a:p>
        </p:txBody>
      </p:sp>
      <p:sp>
        <p:nvSpPr>
          <p:cNvPr id="8" name="TextBox 7"/>
          <p:cNvSpPr txBox="1"/>
          <p:nvPr/>
        </p:nvSpPr>
        <p:spPr>
          <a:xfrm>
            <a:off x="467544" y="1342944"/>
            <a:ext cx="1224136" cy="923330"/>
          </a:xfrm>
          <a:prstGeom prst="rect">
            <a:avLst/>
          </a:prstGeom>
          <a:solidFill>
            <a:schemeClr val="accent2">
              <a:lumMod val="40000"/>
              <a:lumOff val="60000"/>
            </a:schemeClr>
          </a:solidFill>
          <a:ln w="38100">
            <a:solidFill>
              <a:schemeClr val="tx1"/>
            </a:solidFill>
          </a:ln>
        </p:spPr>
        <p:txBody>
          <a:bodyPr wrap="square" rtlCol="0">
            <a:spAutoFit/>
          </a:bodyPr>
          <a:lstStyle/>
          <a:p>
            <a:endParaRPr lang="el-GR" b="1" dirty="0" smtClean="0"/>
          </a:p>
          <a:p>
            <a:r>
              <a:rPr lang="el-GR" b="1" dirty="0" smtClean="0"/>
              <a:t>Ενότητα </a:t>
            </a:r>
            <a:r>
              <a:rPr lang="el-GR" b="1" dirty="0" smtClean="0"/>
              <a:t>5</a:t>
            </a:r>
            <a:endParaRPr lang="el-GR" b="1" dirty="0" smtClean="0"/>
          </a:p>
          <a:p>
            <a:endParaRPr lang="el-GR" b="1" dirty="0"/>
          </a:p>
        </p:txBody>
      </p:sp>
      <p:sp>
        <p:nvSpPr>
          <p:cNvPr id="9" name="TextBox 8"/>
          <p:cNvSpPr txBox="1"/>
          <p:nvPr/>
        </p:nvSpPr>
        <p:spPr>
          <a:xfrm>
            <a:off x="2488697" y="1450666"/>
            <a:ext cx="6120680" cy="707886"/>
          </a:xfrm>
          <a:prstGeom prst="rect">
            <a:avLst/>
          </a:prstGeom>
          <a:solidFill>
            <a:srgbClr val="FF0000"/>
          </a:solidFill>
          <a:ln w="38100">
            <a:solidFill>
              <a:schemeClr val="tx1"/>
            </a:solidFill>
          </a:ln>
        </p:spPr>
        <p:txBody>
          <a:bodyPr wrap="square" rtlCol="0">
            <a:spAutoFit/>
          </a:bodyPr>
          <a:lstStyle/>
          <a:p>
            <a:r>
              <a:rPr lang="el-GR" sz="2000" b="1" dirty="0" smtClean="0">
                <a:solidFill>
                  <a:schemeClr val="bg1"/>
                </a:solidFill>
              </a:rPr>
              <a:t>Μεταταγνωστικές Ικανότητες και γραμματισμός στο πλαίσιο της δια βίου μάθησης</a:t>
            </a:r>
          </a:p>
        </p:txBody>
      </p:sp>
      <p:sp>
        <p:nvSpPr>
          <p:cNvPr id="10" name="TextBox 9"/>
          <p:cNvSpPr txBox="1"/>
          <p:nvPr/>
        </p:nvSpPr>
        <p:spPr>
          <a:xfrm>
            <a:off x="2483760" y="2420888"/>
            <a:ext cx="6120680" cy="1338828"/>
          </a:xfrm>
          <a:prstGeom prst="rect">
            <a:avLst/>
          </a:prstGeom>
          <a:solidFill>
            <a:schemeClr val="accent2">
              <a:lumMod val="40000"/>
              <a:lumOff val="60000"/>
            </a:schemeClr>
          </a:solidFill>
          <a:ln w="38100">
            <a:solidFill>
              <a:schemeClr val="tx1"/>
            </a:solidFill>
          </a:ln>
        </p:spPr>
        <p:txBody>
          <a:bodyPr wrap="square" rtlCol="0">
            <a:spAutoFit/>
          </a:bodyPr>
          <a:lstStyle/>
          <a:p>
            <a:pPr marL="342900" indent="-342900">
              <a:lnSpc>
                <a:spcPct val="150000"/>
              </a:lnSpc>
              <a:buFont typeface="+mj-lt"/>
              <a:buAutoNum type="arabicPeriod"/>
            </a:pPr>
            <a:r>
              <a:rPr lang="el-GR" b="1" dirty="0" smtClean="0"/>
              <a:t>Γραμματισμός</a:t>
            </a:r>
          </a:p>
          <a:p>
            <a:pPr marL="342900" indent="-342900">
              <a:lnSpc>
                <a:spcPct val="150000"/>
              </a:lnSpc>
              <a:buFont typeface="+mj-lt"/>
              <a:buAutoNum type="arabicPeriod"/>
            </a:pPr>
            <a:r>
              <a:rPr lang="el-GR" b="1" dirty="0" smtClean="0"/>
              <a:t>Κατανόηση</a:t>
            </a:r>
            <a:endParaRPr lang="en-US" b="1" dirty="0" smtClean="0"/>
          </a:p>
          <a:p>
            <a:pPr marL="342900" indent="-342900">
              <a:lnSpc>
                <a:spcPct val="150000"/>
              </a:lnSpc>
              <a:buFont typeface="+mj-lt"/>
              <a:buAutoNum type="arabicPeriod"/>
            </a:pPr>
            <a:r>
              <a:rPr lang="el-GR" b="1" dirty="0" smtClean="0"/>
              <a:t>Μετακατανόηση</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3665" y="4149080"/>
            <a:ext cx="620077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483760" y="5085184"/>
            <a:ext cx="6120680" cy="1477328"/>
          </a:xfrm>
          <a:prstGeom prst="rect">
            <a:avLst/>
          </a:prstGeom>
          <a:solidFill>
            <a:schemeClr val="accent1">
              <a:lumMod val="40000"/>
              <a:lumOff val="60000"/>
            </a:schemeClr>
          </a:solidFill>
          <a:ln w="38100">
            <a:solidFill>
              <a:schemeClr val="tx1"/>
            </a:solidFill>
          </a:ln>
        </p:spPr>
        <p:txBody>
          <a:bodyPr wrap="square" rtlCol="0">
            <a:spAutoFit/>
          </a:bodyPr>
          <a:lstStyle/>
          <a:p>
            <a:pPr marL="342900" indent="-342900">
              <a:lnSpc>
                <a:spcPct val="150000"/>
              </a:lnSpc>
              <a:buFont typeface="+mj-lt"/>
              <a:buAutoNum type="arabicPeriod"/>
            </a:pPr>
            <a:r>
              <a:rPr lang="el-GR" sz="2000" b="1" dirty="0" smtClean="0"/>
              <a:t>Εσωγενή κίνητρα</a:t>
            </a:r>
            <a:endParaRPr lang="el-GR" sz="2000" dirty="0" smtClean="0"/>
          </a:p>
          <a:p>
            <a:pPr marL="342900" indent="-342900">
              <a:lnSpc>
                <a:spcPct val="150000"/>
              </a:lnSpc>
              <a:buFont typeface="+mj-lt"/>
              <a:buAutoNum type="arabicPeriod"/>
            </a:pPr>
            <a:r>
              <a:rPr lang="el-GR" sz="2000" b="1" dirty="0" smtClean="0"/>
              <a:t>Συναίσθημα</a:t>
            </a:r>
            <a:endParaRPr lang="el-GR" sz="2000" dirty="0" smtClean="0"/>
          </a:p>
          <a:p>
            <a:pPr marL="342900" indent="-342900">
              <a:lnSpc>
                <a:spcPct val="150000"/>
              </a:lnSpc>
              <a:buFont typeface="+mj-lt"/>
              <a:buAutoNum type="arabicPeriod"/>
            </a:pPr>
            <a:r>
              <a:rPr lang="el-GR" sz="2000" b="1" dirty="0" smtClean="0"/>
              <a:t>Νοημοσύνη</a:t>
            </a:r>
            <a:endParaRPr lang="el-GR" sz="2000" dirty="0"/>
          </a:p>
        </p:txBody>
      </p:sp>
      <p:sp>
        <p:nvSpPr>
          <p:cNvPr id="12" name="TextBox 11"/>
          <p:cNvSpPr txBox="1"/>
          <p:nvPr/>
        </p:nvSpPr>
        <p:spPr>
          <a:xfrm>
            <a:off x="519320" y="4108102"/>
            <a:ext cx="1224136" cy="923330"/>
          </a:xfrm>
          <a:prstGeom prst="rect">
            <a:avLst/>
          </a:prstGeom>
          <a:solidFill>
            <a:srgbClr val="00B0F0"/>
          </a:solidFill>
          <a:ln w="38100">
            <a:solidFill>
              <a:schemeClr val="tx1"/>
            </a:solidFill>
          </a:ln>
        </p:spPr>
        <p:txBody>
          <a:bodyPr wrap="square" rtlCol="0">
            <a:spAutoFit/>
          </a:bodyPr>
          <a:lstStyle/>
          <a:p>
            <a:endParaRPr lang="el-GR" b="1" dirty="0" smtClean="0"/>
          </a:p>
          <a:p>
            <a:r>
              <a:rPr lang="el-GR" b="1" dirty="0" smtClean="0"/>
              <a:t>Ενότητα </a:t>
            </a:r>
            <a:r>
              <a:rPr lang="el-GR" b="1" dirty="0" smtClean="0"/>
              <a:t>6</a:t>
            </a:r>
            <a:endParaRPr lang="el-GR" b="1" dirty="0" smtClean="0"/>
          </a:p>
          <a:p>
            <a:endParaRPr lang="el-GR" b="1" dirty="0"/>
          </a:p>
        </p:txBody>
      </p:sp>
    </p:spTree>
    <p:extLst>
      <p:ext uri="{BB962C8B-B14F-4D97-AF65-F5344CB8AC3E}">
        <p14:creationId xmlns:p14="http://schemas.microsoft.com/office/powerpoint/2010/main" val="4282341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457200" y="274638"/>
            <a:ext cx="8229600" cy="778098"/>
          </a:xfrm>
          <a:solidFill>
            <a:srgbClr val="FBFBE9"/>
          </a:solidFill>
          <a:ln w="57150">
            <a:solidFill>
              <a:schemeClr val="tx1"/>
            </a:solidFill>
          </a:ln>
        </p:spPr>
        <p:txBody>
          <a:bodyPr anchor="t">
            <a:normAutofit/>
          </a:bodyPr>
          <a:lstStyle/>
          <a:p>
            <a:pPr algn="ctr"/>
            <a:r>
              <a:rPr lang="el-GR" sz="3600" b="1" dirty="0" smtClean="0"/>
              <a:t>Περιεχόμενα ενοτήτων 7-8</a:t>
            </a:r>
            <a:endParaRPr lang="el-GR" sz="3600" b="1" dirty="0"/>
          </a:p>
        </p:txBody>
      </p:sp>
      <p:sp>
        <p:nvSpPr>
          <p:cNvPr id="2" name="TextBox 1"/>
          <p:cNvSpPr txBox="1"/>
          <p:nvPr/>
        </p:nvSpPr>
        <p:spPr>
          <a:xfrm>
            <a:off x="611560" y="1412776"/>
            <a:ext cx="1224136" cy="923330"/>
          </a:xfrm>
          <a:prstGeom prst="rect">
            <a:avLst/>
          </a:prstGeom>
          <a:solidFill>
            <a:srgbClr val="00B0F0"/>
          </a:solidFill>
          <a:ln w="38100">
            <a:solidFill>
              <a:schemeClr val="tx1"/>
            </a:solidFill>
          </a:ln>
        </p:spPr>
        <p:txBody>
          <a:bodyPr wrap="square" rtlCol="0">
            <a:spAutoFit/>
          </a:bodyPr>
          <a:lstStyle/>
          <a:p>
            <a:endParaRPr lang="el-GR" b="1" dirty="0" smtClean="0"/>
          </a:p>
          <a:p>
            <a:r>
              <a:rPr lang="el-GR" b="1" dirty="0" smtClean="0"/>
              <a:t>Ενότητα 7</a:t>
            </a:r>
          </a:p>
          <a:p>
            <a:endParaRPr lang="el-GR" b="1" dirty="0"/>
          </a:p>
        </p:txBody>
      </p:sp>
      <p:sp>
        <p:nvSpPr>
          <p:cNvPr id="6" name="TextBox 5"/>
          <p:cNvSpPr txBox="1"/>
          <p:nvPr/>
        </p:nvSpPr>
        <p:spPr>
          <a:xfrm>
            <a:off x="2555776" y="1196752"/>
            <a:ext cx="6120680" cy="400110"/>
          </a:xfrm>
          <a:prstGeom prst="rect">
            <a:avLst/>
          </a:prstGeom>
          <a:solidFill>
            <a:srgbClr val="0070C0"/>
          </a:solidFill>
          <a:ln w="38100">
            <a:solidFill>
              <a:schemeClr val="tx1"/>
            </a:solidFill>
          </a:ln>
        </p:spPr>
        <p:txBody>
          <a:bodyPr wrap="square" rtlCol="0">
            <a:spAutoFit/>
          </a:bodyPr>
          <a:lstStyle/>
          <a:p>
            <a:r>
              <a:rPr lang="el-GR" sz="2000" b="1" dirty="0">
                <a:solidFill>
                  <a:schemeClr val="bg1"/>
                </a:solidFill>
              </a:rPr>
              <a:t>Εξωγενείς παράγοντες και </a:t>
            </a:r>
            <a:r>
              <a:rPr lang="el-GR" sz="2000" b="1" dirty="0" err="1">
                <a:solidFill>
                  <a:schemeClr val="bg1"/>
                </a:solidFill>
              </a:rPr>
              <a:t>μεταγνωστικές</a:t>
            </a:r>
            <a:r>
              <a:rPr lang="el-GR" sz="2000" b="1" dirty="0">
                <a:solidFill>
                  <a:schemeClr val="bg1"/>
                </a:solidFill>
              </a:rPr>
              <a:t> </a:t>
            </a:r>
            <a:r>
              <a:rPr lang="el-GR" sz="2000" b="1" dirty="0" smtClean="0">
                <a:solidFill>
                  <a:schemeClr val="bg1"/>
                </a:solidFill>
              </a:rPr>
              <a:t>ικανότητες</a:t>
            </a:r>
            <a:endParaRPr lang="el-GR" sz="2000" b="1" dirty="0">
              <a:ln w="18415" cmpd="sng">
                <a:solidFill>
                  <a:srgbClr val="FFFFFF"/>
                </a:solidFill>
                <a:prstDash val="solid"/>
              </a:ln>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2555776" y="2204864"/>
            <a:ext cx="6120680" cy="1477328"/>
          </a:xfrm>
          <a:prstGeom prst="rect">
            <a:avLst/>
          </a:prstGeom>
          <a:solidFill>
            <a:schemeClr val="accent1">
              <a:lumMod val="40000"/>
              <a:lumOff val="60000"/>
            </a:schemeClr>
          </a:solidFill>
          <a:ln w="38100">
            <a:solidFill>
              <a:schemeClr val="tx1"/>
            </a:solidFill>
          </a:ln>
        </p:spPr>
        <p:txBody>
          <a:bodyPr wrap="square" rtlCol="0">
            <a:spAutoFit/>
          </a:bodyPr>
          <a:lstStyle/>
          <a:p>
            <a:pPr marL="342900" indent="-342900">
              <a:lnSpc>
                <a:spcPct val="150000"/>
              </a:lnSpc>
              <a:buFont typeface="+mj-lt"/>
              <a:buAutoNum type="arabicPeriod"/>
            </a:pPr>
            <a:r>
              <a:rPr lang="el-GR" sz="2000" b="1" dirty="0"/>
              <a:t>Εξωγενή κίνητρα</a:t>
            </a:r>
          </a:p>
          <a:p>
            <a:pPr marL="342900" indent="-342900">
              <a:lnSpc>
                <a:spcPct val="150000"/>
              </a:lnSpc>
              <a:buFont typeface="+mj-lt"/>
              <a:buAutoNum type="arabicPeriod"/>
            </a:pPr>
            <a:r>
              <a:rPr lang="el-GR" sz="2000" b="1" dirty="0" err="1"/>
              <a:t>Επανατροφοδότηση</a:t>
            </a:r>
            <a:endParaRPr lang="el-GR" sz="2000" b="1" dirty="0"/>
          </a:p>
          <a:p>
            <a:pPr marL="342900" indent="-342900">
              <a:lnSpc>
                <a:spcPct val="150000"/>
              </a:lnSpc>
              <a:buFont typeface="+mj-lt"/>
              <a:buAutoNum type="arabicPeriod"/>
            </a:pPr>
            <a:r>
              <a:rPr lang="el-GR" sz="2000" b="1" dirty="0" err="1"/>
              <a:t>Πορτφόλιο</a:t>
            </a:r>
            <a:r>
              <a:rPr lang="el-GR" sz="2000" b="1" dirty="0"/>
              <a:t> δεξιοτήτων ή Ε-</a:t>
            </a:r>
            <a:r>
              <a:rPr lang="el-GR" sz="2000" b="1" dirty="0" err="1"/>
              <a:t>Πορτφόλιο</a:t>
            </a:r>
            <a:endParaRPr lang="el-GR" sz="2000" b="1" dirty="0"/>
          </a:p>
        </p:txBody>
      </p:sp>
      <p:sp>
        <p:nvSpPr>
          <p:cNvPr id="8" name="TextBox 7"/>
          <p:cNvSpPr txBox="1"/>
          <p:nvPr/>
        </p:nvSpPr>
        <p:spPr>
          <a:xfrm>
            <a:off x="623412" y="4293096"/>
            <a:ext cx="1224136" cy="923330"/>
          </a:xfrm>
          <a:prstGeom prst="rect">
            <a:avLst/>
          </a:prstGeom>
          <a:solidFill>
            <a:srgbClr val="FFFF00"/>
          </a:solidFill>
          <a:ln w="38100">
            <a:solidFill>
              <a:schemeClr val="tx1"/>
            </a:solidFill>
          </a:ln>
        </p:spPr>
        <p:txBody>
          <a:bodyPr wrap="square" rtlCol="0">
            <a:spAutoFit/>
          </a:bodyPr>
          <a:lstStyle/>
          <a:p>
            <a:endParaRPr lang="el-GR" b="1" dirty="0" smtClean="0"/>
          </a:p>
          <a:p>
            <a:r>
              <a:rPr lang="el-GR" b="1" dirty="0" smtClean="0"/>
              <a:t>Ενότητα 8</a:t>
            </a:r>
          </a:p>
          <a:p>
            <a:endParaRPr lang="el-GR" b="1" dirty="0"/>
          </a:p>
        </p:txBody>
      </p:sp>
      <p:sp>
        <p:nvSpPr>
          <p:cNvPr id="9" name="TextBox 8"/>
          <p:cNvSpPr txBox="1"/>
          <p:nvPr/>
        </p:nvSpPr>
        <p:spPr>
          <a:xfrm>
            <a:off x="2526196" y="4028807"/>
            <a:ext cx="6120680" cy="400110"/>
          </a:xfrm>
          <a:prstGeom prst="rect">
            <a:avLst/>
          </a:prstGeom>
          <a:solidFill>
            <a:schemeClr val="accent6">
              <a:lumMod val="75000"/>
            </a:schemeClr>
          </a:solidFill>
          <a:ln w="38100">
            <a:solidFill>
              <a:schemeClr val="tx1"/>
            </a:solidFill>
          </a:ln>
        </p:spPr>
        <p:txBody>
          <a:bodyPr wrap="square" rtlCol="0">
            <a:spAutoFit/>
          </a:bodyPr>
          <a:lstStyle/>
          <a:p>
            <a:r>
              <a:rPr lang="el-GR" sz="2000" b="1" dirty="0">
                <a:solidFill>
                  <a:schemeClr val="bg1"/>
                </a:solidFill>
              </a:rPr>
              <a:t>Η καλλιέργεια των </a:t>
            </a:r>
            <a:r>
              <a:rPr lang="el-GR" sz="2000" b="1" dirty="0" err="1">
                <a:solidFill>
                  <a:schemeClr val="bg1"/>
                </a:solidFill>
              </a:rPr>
              <a:t>μεταγνωστικών</a:t>
            </a:r>
            <a:r>
              <a:rPr lang="el-GR" sz="2000" b="1" dirty="0">
                <a:solidFill>
                  <a:schemeClr val="bg1"/>
                </a:solidFill>
              </a:rPr>
              <a:t> ικανοτήτων</a:t>
            </a:r>
          </a:p>
        </p:txBody>
      </p:sp>
      <p:sp>
        <p:nvSpPr>
          <p:cNvPr id="10" name="TextBox 9"/>
          <p:cNvSpPr txBox="1"/>
          <p:nvPr/>
        </p:nvSpPr>
        <p:spPr>
          <a:xfrm>
            <a:off x="2555776" y="4662428"/>
            <a:ext cx="6120680" cy="1477328"/>
          </a:xfrm>
          <a:prstGeom prst="rect">
            <a:avLst/>
          </a:prstGeom>
          <a:solidFill>
            <a:srgbClr val="FAF4A4"/>
          </a:solidFill>
          <a:ln w="38100">
            <a:solidFill>
              <a:schemeClr val="tx1"/>
            </a:solidFill>
          </a:ln>
        </p:spPr>
        <p:txBody>
          <a:bodyPr wrap="square" rtlCol="0">
            <a:spAutoFit/>
          </a:bodyPr>
          <a:lstStyle/>
          <a:p>
            <a:pPr marL="457200" indent="-457200">
              <a:lnSpc>
                <a:spcPct val="150000"/>
              </a:lnSpc>
              <a:buFont typeface="+mj-lt"/>
              <a:buAutoNum type="arabicPeriod"/>
            </a:pPr>
            <a:r>
              <a:rPr lang="el-GR" sz="2000" b="1" dirty="0"/>
              <a:t>Εκπαίδευση ενηλίκων</a:t>
            </a:r>
          </a:p>
          <a:p>
            <a:pPr marL="457200" indent="-457200">
              <a:lnSpc>
                <a:spcPct val="150000"/>
              </a:lnSpc>
              <a:buFont typeface="+mj-lt"/>
              <a:buAutoNum type="arabicPeriod"/>
            </a:pPr>
            <a:r>
              <a:rPr lang="el-GR" sz="2000" b="1" dirty="0"/>
              <a:t>Ενεργητικές εκπαιδευτικές τεχνικές</a:t>
            </a:r>
          </a:p>
          <a:p>
            <a:pPr marL="457200" indent="-457200">
              <a:lnSpc>
                <a:spcPct val="150000"/>
              </a:lnSpc>
              <a:buFont typeface="+mj-lt"/>
              <a:buAutoNum type="arabicPeriod"/>
            </a:pPr>
            <a:r>
              <a:rPr lang="el-GR" sz="2000" b="1" dirty="0"/>
              <a:t>Εξ αποστάσεως εκπαίδευση</a:t>
            </a:r>
          </a:p>
        </p:txBody>
      </p:sp>
    </p:spTree>
    <p:extLst>
      <p:ext uri="{BB962C8B-B14F-4D97-AF65-F5344CB8AC3E}">
        <p14:creationId xmlns:p14="http://schemas.microsoft.com/office/powerpoint/2010/main" val="3598872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3000"/>
            <a:lum/>
            <a:extLst>
              <a:ext uri="{BEBA8EAE-BF5A-486C-A8C5-ECC9F3942E4B}">
                <a14:imgProps xmlns:a14="http://schemas.microsoft.com/office/drawing/2010/main">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FF0000"/>
          </a:solidFill>
          <a:ln w="57150">
            <a:solidFill>
              <a:schemeClr val="tx1"/>
            </a:solidFill>
          </a:ln>
        </p:spPr>
        <p:txBody>
          <a:bodyPr>
            <a:normAutofit/>
          </a:bodyPr>
          <a:lstStyle/>
          <a:p>
            <a:r>
              <a:rPr lang="el-GR" sz="3200" b="1" dirty="0" smtClean="0">
                <a:solidFill>
                  <a:schemeClr val="bg1"/>
                </a:solidFill>
              </a:rPr>
              <a:t>ΤΕΛΟΣ </a:t>
            </a:r>
            <a:endParaRPr lang="el-GR" sz="3200" b="1" dirty="0">
              <a:solidFill>
                <a:schemeClr val="bg1"/>
              </a:solidFill>
            </a:endParaRPr>
          </a:p>
        </p:txBody>
      </p:sp>
      <p:sp>
        <p:nvSpPr>
          <p:cNvPr id="4" name="Υπότιτλος 3"/>
          <p:cNvSpPr>
            <a:spLocks noGrp="1"/>
          </p:cNvSpPr>
          <p:nvPr>
            <p:ph type="subTitle" idx="1"/>
          </p:nvPr>
        </p:nvSpPr>
        <p:spPr>
          <a:xfrm>
            <a:off x="4283968" y="3356992"/>
            <a:ext cx="4752528" cy="3024336"/>
          </a:xfrm>
          <a:solidFill>
            <a:schemeClr val="bg1"/>
          </a:solidFill>
          <a:ln w="57150">
            <a:solidFill>
              <a:schemeClr val="tx1"/>
            </a:solidFill>
          </a:ln>
        </p:spPr>
        <p:txBody>
          <a:bodyPr>
            <a:normAutofit/>
          </a:bodyPr>
          <a:lstStyle/>
          <a:p>
            <a:r>
              <a:rPr lang="el-GR" b="1" dirty="0" smtClean="0">
                <a:solidFill>
                  <a:schemeClr val="tx1"/>
                </a:solidFill>
              </a:rPr>
              <a:t>Ευχαριστούμε για την προσοχή σας!</a:t>
            </a:r>
          </a:p>
        </p:txBody>
      </p:sp>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7" y="476672"/>
            <a:ext cx="2792413"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082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5000"/>
            <a:lum/>
            <a:extLst>
              <a:ext uri="{BEBA8EAE-BF5A-486C-A8C5-ECC9F3942E4B}">
                <a14:imgProps xmlns:a14="http://schemas.microsoft.com/office/drawing/2010/main">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00B050"/>
          </a:solidFill>
          <a:ln w="57150">
            <a:solidFill>
              <a:schemeClr val="tx1"/>
            </a:solidFill>
          </a:ln>
        </p:spPr>
        <p:txBody>
          <a:bodyPr>
            <a:normAutofit/>
          </a:bodyPr>
          <a:lstStyle/>
          <a:p>
            <a:r>
              <a:rPr lang="el-GR" sz="4000" b="1" dirty="0" smtClean="0">
                <a:solidFill>
                  <a:schemeClr val="bg1"/>
                </a:solidFill>
              </a:rPr>
              <a:t>Α. Γενική παρουσίαση του προγράμματος</a:t>
            </a:r>
            <a:endParaRPr lang="el-GR" sz="4000" b="1" dirty="0">
              <a:solidFill>
                <a:schemeClr val="bg1"/>
              </a:solidFill>
            </a:endParaRP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5847" y="499319"/>
            <a:ext cx="2792413"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Εικόνα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5292" y="2996952"/>
            <a:ext cx="3867150" cy="3143250"/>
          </a:xfrm>
          <a:prstGeom prst="rect">
            <a:avLst/>
          </a:prstGeom>
          <a:ln w="571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993816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ln w="57150"/>
        </p:spPr>
        <p:style>
          <a:lnRef idx="2">
            <a:schemeClr val="dk1"/>
          </a:lnRef>
          <a:fillRef idx="1">
            <a:schemeClr val="lt1"/>
          </a:fillRef>
          <a:effectRef idx="0">
            <a:schemeClr val="dk1"/>
          </a:effectRef>
          <a:fontRef idx="minor">
            <a:schemeClr val="dk1"/>
          </a:fontRef>
        </p:style>
        <p:txBody>
          <a:bodyPr/>
          <a:lstStyle/>
          <a:p>
            <a:r>
              <a:rPr lang="el-GR" b="1" dirty="0" smtClean="0"/>
              <a:t>Τίτλος του Προγράμματος</a:t>
            </a:r>
            <a:endParaRPr lang="el-GR" b="1" dirty="0"/>
          </a:p>
        </p:txBody>
      </p:sp>
      <p:pic>
        <p:nvPicPr>
          <p:cNvPr id="4" name="Θέση περιεχομένου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2168" y="1556792"/>
            <a:ext cx="8158286" cy="3105944"/>
          </a:xfrm>
          <a:solidFill>
            <a:schemeClr val="tx2">
              <a:lumMod val="20000"/>
              <a:lumOff val="80000"/>
            </a:schemeClr>
          </a:solidFill>
          <a:ln w="57150">
            <a:solidFill>
              <a:schemeClr val="tx1"/>
            </a:solidFill>
          </a:ln>
        </p:spPr>
      </p:pic>
      <p:sp>
        <p:nvSpPr>
          <p:cNvPr id="5" name="TextBox 4"/>
          <p:cNvSpPr txBox="1"/>
          <p:nvPr/>
        </p:nvSpPr>
        <p:spPr>
          <a:xfrm>
            <a:off x="467544" y="4797152"/>
            <a:ext cx="8208912" cy="1323439"/>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600" b="1" dirty="0" smtClean="0"/>
              <a:t>«Προγράμματα δια βίου </a:t>
            </a:r>
            <a:r>
              <a:rPr lang="el-GR" sz="1600" b="1" dirty="0"/>
              <a:t>Εκπαίδευσης από τους Κοινωνικούς Εταίρους για την Ανάπτυξη Οριζόντιων και Κοινωνικών Δεξιοτήτων» στους άξονες 07 και 08 για τις 8 Περιφέρειες σύγκλισης και για τις 3 Περιφέρειες Σταδιακής Εξόδου αντίστοιχα, του Επιχειρησιακού Προγράμματος «Εκπαίδευση και </a:t>
            </a:r>
            <a:r>
              <a:rPr lang="el-GR" sz="1600" b="1" dirty="0" smtClean="0"/>
              <a:t>δια βίου </a:t>
            </a:r>
            <a:r>
              <a:rPr lang="el-GR" sz="1600" b="1" dirty="0"/>
              <a:t>Μάθηση» με συγχρηματοδότηση από την Ευρωπαϊκή Ένωση [Ευρωπαϊκό Κοινωνικό Ταμείο – Ε.Κ.Τ.] και από εθνικούς </a:t>
            </a:r>
            <a:r>
              <a:rPr lang="el-GR" sz="1600" b="1" dirty="0" smtClean="0"/>
              <a:t>πόρους.»</a:t>
            </a:r>
            <a:endParaRPr lang="el-GR" sz="1600" b="1" dirty="0"/>
          </a:p>
        </p:txBody>
      </p:sp>
    </p:spTree>
    <p:extLst>
      <p:ext uri="{BB962C8B-B14F-4D97-AF65-F5344CB8AC3E}">
        <p14:creationId xmlns:p14="http://schemas.microsoft.com/office/powerpoint/2010/main" val="929249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lstStyle/>
          <a:p>
            <a:r>
              <a:rPr lang="el-GR" b="1" dirty="0" smtClean="0"/>
              <a:t>Φορείς υλοποίησης </a:t>
            </a:r>
            <a:endParaRPr lang="el-GR"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556792"/>
            <a:ext cx="981396" cy="981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885" y="2892337"/>
            <a:ext cx="981397" cy="809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511" y="4149348"/>
            <a:ext cx="981396" cy="594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 name="Εικόνα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552" y="5185459"/>
            <a:ext cx="981396" cy="981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835696" y="1556792"/>
            <a:ext cx="684076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b="1" dirty="0"/>
              <a:t>ΚΕΝΤΡΟ ΑΝΑΠΤΥΞΗΣ ΕΚΠΑΙΔΕΥΤΙΚΗΣ ΠΟΛΙΤΙΚΗΣ  ΤΗΣ   </a:t>
            </a:r>
            <a:r>
              <a:rPr lang="el-GR" b="1" dirty="0" smtClean="0"/>
              <a:t>ΓΣΕΕ (ΚΑΝΕΠ</a:t>
            </a:r>
            <a:r>
              <a:rPr lang="el-GR" dirty="0" smtClean="0"/>
              <a:t>)</a:t>
            </a:r>
            <a:endParaRPr lang="el-GR" dirty="0"/>
          </a:p>
        </p:txBody>
      </p:sp>
      <p:sp>
        <p:nvSpPr>
          <p:cNvPr id="8" name="Ορθογώνιο 7"/>
          <p:cNvSpPr/>
          <p:nvPr/>
        </p:nvSpPr>
        <p:spPr>
          <a:xfrm>
            <a:off x="1822376" y="2892337"/>
            <a:ext cx="684076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l-GR" b="1" dirty="0"/>
              <a:t>EΘΝΙΚΗ ΣΥΝΟΜΟΣΠΟΝΔΙΑ ΕΛΛΗΝΙΚΟΥ ΕΜΠΟΡΙΟΥ (ΕΣΕΕ) </a:t>
            </a:r>
          </a:p>
        </p:txBody>
      </p:sp>
      <p:sp>
        <p:nvSpPr>
          <p:cNvPr id="9" name="Ορθογώνιο 8"/>
          <p:cNvSpPr/>
          <p:nvPr/>
        </p:nvSpPr>
        <p:spPr>
          <a:xfrm>
            <a:off x="1820068" y="4077072"/>
            <a:ext cx="684076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l-GR" b="1" dirty="0"/>
              <a:t>ΙΝΣΤΙΤΟΥΤΟ ΜΙΚΡΩΝ ΕΠΙΧΕΙΡΗΣΕΩΝ ΤΗΣ </a:t>
            </a:r>
            <a:r>
              <a:rPr lang="el-GR" b="1" dirty="0" smtClean="0"/>
              <a:t>ΓΣΕΒΕΕ (ΙΜΕ) </a:t>
            </a:r>
            <a:endParaRPr lang="el-GR" b="1" dirty="0"/>
          </a:p>
        </p:txBody>
      </p:sp>
      <p:sp>
        <p:nvSpPr>
          <p:cNvPr id="10" name="Ορθογώνιο 9"/>
          <p:cNvSpPr/>
          <p:nvPr/>
        </p:nvSpPr>
        <p:spPr>
          <a:xfrm>
            <a:off x="1822375" y="5177254"/>
            <a:ext cx="684076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l-GR" b="1" dirty="0"/>
              <a:t>ΚΟΙΝΩΝΙΚΟ ΠΟΛΥΚΕΝΤΡΟ </a:t>
            </a:r>
            <a:r>
              <a:rPr lang="el-GR" b="1" dirty="0" smtClean="0"/>
              <a:t> (ΑΔΕΔΥ)</a:t>
            </a:r>
            <a:endParaRPr lang="el-GR" b="1" dirty="0"/>
          </a:p>
        </p:txBody>
      </p:sp>
      <p:sp>
        <p:nvSpPr>
          <p:cNvPr id="11" name="Ορθογώνιο 10"/>
          <p:cNvSpPr/>
          <p:nvPr/>
        </p:nvSpPr>
        <p:spPr>
          <a:xfrm>
            <a:off x="4919066" y="2047490"/>
            <a:ext cx="3744069" cy="369332"/>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a:spAutoFit/>
          </a:bodyPr>
          <a:lstStyle/>
          <a:p>
            <a:r>
              <a:rPr lang="el-GR" dirty="0" smtClean="0"/>
              <a:t>Εργαζόμενοι στον </a:t>
            </a:r>
            <a:r>
              <a:rPr lang="el-GR" dirty="0"/>
              <a:t>ιδιωτικό τομέα</a:t>
            </a:r>
          </a:p>
        </p:txBody>
      </p:sp>
      <p:sp>
        <p:nvSpPr>
          <p:cNvPr id="12" name="Ορθογώνιο 11"/>
          <p:cNvSpPr/>
          <p:nvPr/>
        </p:nvSpPr>
        <p:spPr>
          <a:xfrm>
            <a:off x="1822376" y="3332018"/>
            <a:ext cx="7070104" cy="369332"/>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a:spAutoFit/>
          </a:bodyPr>
          <a:lstStyle/>
          <a:p>
            <a:r>
              <a:rPr lang="el-GR" dirty="0" smtClean="0"/>
              <a:t>Αυτοαπασχολούμενοι &amp; </a:t>
            </a:r>
            <a:r>
              <a:rPr lang="el-GR" dirty="0"/>
              <a:t>εργοδότες μικρών &amp;</a:t>
            </a:r>
            <a:r>
              <a:rPr lang="el-GR" dirty="0" smtClean="0"/>
              <a:t> </a:t>
            </a:r>
            <a:r>
              <a:rPr lang="el-GR" dirty="0"/>
              <a:t>πολύ μικρών επιχειρήσεων</a:t>
            </a:r>
          </a:p>
        </p:txBody>
      </p:sp>
      <p:sp>
        <p:nvSpPr>
          <p:cNvPr id="18" name="Ορθογώνιο 17"/>
          <p:cNvSpPr/>
          <p:nvPr/>
        </p:nvSpPr>
        <p:spPr>
          <a:xfrm>
            <a:off x="3490714" y="4558794"/>
            <a:ext cx="5336976" cy="36933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r>
              <a:rPr lang="el-GR" dirty="0" smtClean="0"/>
              <a:t>Απασχολούμενοι σε μικρές </a:t>
            </a:r>
            <a:r>
              <a:rPr lang="el-GR" dirty="0"/>
              <a:t>&amp;</a:t>
            </a:r>
            <a:r>
              <a:rPr lang="el-GR" dirty="0" smtClean="0"/>
              <a:t> </a:t>
            </a:r>
            <a:r>
              <a:rPr lang="el-GR" dirty="0"/>
              <a:t>πολύ </a:t>
            </a:r>
            <a:r>
              <a:rPr lang="el-GR" dirty="0" smtClean="0"/>
              <a:t>μικρές επιχειρήσεις</a:t>
            </a:r>
            <a:endParaRPr lang="el-GR" dirty="0"/>
          </a:p>
        </p:txBody>
      </p:sp>
      <p:sp>
        <p:nvSpPr>
          <p:cNvPr id="13" name="Ορθογώνιο 12"/>
          <p:cNvSpPr/>
          <p:nvPr/>
        </p:nvSpPr>
        <p:spPr>
          <a:xfrm>
            <a:off x="5453319" y="5637314"/>
            <a:ext cx="3237040" cy="369332"/>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none">
            <a:spAutoFit/>
          </a:bodyPr>
          <a:lstStyle/>
          <a:p>
            <a:r>
              <a:rPr lang="el-GR" dirty="0" smtClean="0"/>
              <a:t>Εργαζόμενοι </a:t>
            </a:r>
            <a:r>
              <a:rPr lang="el-GR" dirty="0"/>
              <a:t>στο δημόσιο τομέα</a:t>
            </a:r>
          </a:p>
        </p:txBody>
      </p:sp>
    </p:spTree>
    <p:extLst>
      <p:ext uri="{BB962C8B-B14F-4D97-AF65-F5344CB8AC3E}">
        <p14:creationId xmlns:p14="http://schemas.microsoft.com/office/powerpoint/2010/main" val="529078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bg1"/>
          </a:solidFill>
          <a:ln w="57150">
            <a:solidFill>
              <a:schemeClr val="tx1"/>
            </a:solidFill>
          </a:ln>
        </p:spPr>
        <p:txBody>
          <a:bodyPr/>
          <a:lstStyle/>
          <a:p>
            <a:r>
              <a:rPr lang="el-GR" b="1" dirty="0" smtClean="0"/>
              <a:t>Γενικοί στόχοι του προγράμματος</a:t>
            </a:r>
            <a:endParaRPr lang="el-GR" b="1" dirty="0"/>
          </a:p>
        </p:txBody>
      </p:sp>
      <p:sp>
        <p:nvSpPr>
          <p:cNvPr id="4" name="Θέση περιεχομένου 3"/>
          <p:cNvSpPr>
            <a:spLocks noGrp="1"/>
          </p:cNvSpPr>
          <p:nvPr>
            <p:ph idx="1"/>
          </p:nvPr>
        </p:nvSpPr>
        <p:spPr>
          <a:xfrm>
            <a:off x="457200" y="1600201"/>
            <a:ext cx="8229600" cy="1612775"/>
          </a:xfrm>
          <a:solidFill>
            <a:srgbClr val="FFFF00"/>
          </a:solidFill>
          <a:ln w="57150"/>
        </p:spPr>
        <p:style>
          <a:lnRef idx="2">
            <a:schemeClr val="dk1"/>
          </a:lnRef>
          <a:fillRef idx="1">
            <a:schemeClr val="lt1"/>
          </a:fillRef>
          <a:effectRef idx="0">
            <a:schemeClr val="dk1"/>
          </a:effectRef>
          <a:fontRef idx="minor">
            <a:schemeClr val="dk1"/>
          </a:fontRef>
        </p:style>
        <p:txBody>
          <a:bodyPr/>
          <a:lstStyle/>
          <a:p>
            <a:pPr marL="0" indent="0">
              <a:buNone/>
            </a:pPr>
            <a:r>
              <a:rPr lang="el-GR" b="1" dirty="0" smtClean="0"/>
              <a:t>1. Συστηματική </a:t>
            </a:r>
            <a:r>
              <a:rPr lang="el-GR" b="1" dirty="0"/>
              <a:t>παροχή γνώσεων </a:t>
            </a:r>
            <a:r>
              <a:rPr lang="el-GR" b="1" dirty="0" smtClean="0"/>
              <a:t>σε κρίσιμα </a:t>
            </a:r>
            <a:r>
              <a:rPr lang="el-GR" b="1" dirty="0"/>
              <a:t>θέματα που άπτονται </a:t>
            </a:r>
            <a:r>
              <a:rPr lang="el-GR" b="1" dirty="0" smtClean="0"/>
              <a:t>εργασιακού, οικονομικού και κοινωνικού </a:t>
            </a:r>
            <a:r>
              <a:rPr lang="el-GR" b="1" dirty="0"/>
              <a:t>ενδιαφέροντος.</a:t>
            </a:r>
          </a:p>
        </p:txBody>
      </p:sp>
      <p:sp>
        <p:nvSpPr>
          <p:cNvPr id="5" name="Θέση περιεχομένου 3"/>
          <p:cNvSpPr txBox="1">
            <a:spLocks/>
          </p:cNvSpPr>
          <p:nvPr/>
        </p:nvSpPr>
        <p:spPr>
          <a:xfrm>
            <a:off x="467544" y="3717032"/>
            <a:ext cx="8229600" cy="1584176"/>
          </a:xfrm>
          <a:prstGeom prst="rect">
            <a:avLst/>
          </a:prstGeom>
          <a:solidFill>
            <a:srgbClr val="00B0F0"/>
          </a:solidFill>
          <a:ln w="57150"/>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smtClean="0"/>
              <a:t>2. Ανάπτυξη   θεμελιωδών,   οριζόντιων,   επαγγελματικών και κοινωνικών δεξιοτήτων.</a:t>
            </a:r>
            <a:endParaRPr lang="el-GR" b="1" dirty="0"/>
          </a:p>
        </p:txBody>
      </p:sp>
    </p:spTree>
    <p:extLst>
      <p:ext uri="{BB962C8B-B14F-4D97-AF65-F5344CB8AC3E}">
        <p14:creationId xmlns:p14="http://schemas.microsoft.com/office/powerpoint/2010/main" val="898155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bg1"/>
          </a:solidFill>
          <a:ln w="57150">
            <a:solidFill>
              <a:schemeClr val="tx1"/>
            </a:solidFill>
          </a:ln>
        </p:spPr>
        <p:txBody>
          <a:bodyPr>
            <a:noAutofit/>
          </a:bodyPr>
          <a:lstStyle/>
          <a:p>
            <a:r>
              <a:rPr lang="el-GR" sz="3600" b="1" dirty="0" smtClean="0"/>
              <a:t>Χαρακτηριστικά του προγράμματος</a:t>
            </a:r>
            <a:endParaRPr lang="el-GR" sz="3600" b="1" dirty="0"/>
          </a:p>
        </p:txBody>
      </p:sp>
      <p:sp>
        <p:nvSpPr>
          <p:cNvPr id="3" name="Θέση περιεχομένου 2"/>
          <p:cNvSpPr>
            <a:spLocks noGrp="1"/>
          </p:cNvSpPr>
          <p:nvPr>
            <p:ph idx="1"/>
          </p:nvPr>
        </p:nvSpPr>
        <p:spPr>
          <a:xfrm>
            <a:off x="457200" y="1600200"/>
            <a:ext cx="8229600" cy="4205064"/>
          </a:xfrm>
          <a:solidFill>
            <a:schemeClr val="accent5">
              <a:lumMod val="40000"/>
              <a:lumOff val="60000"/>
            </a:schemeClr>
          </a:solidFill>
          <a:ln w="57150">
            <a:solidFill>
              <a:schemeClr val="tx1"/>
            </a:solidFill>
          </a:ln>
        </p:spPr>
        <p:txBody>
          <a:bodyPr>
            <a:normAutofit fontScale="92500" lnSpcReduction="20000"/>
          </a:bodyPr>
          <a:lstStyle/>
          <a:p>
            <a:r>
              <a:rPr lang="el-GR" dirty="0"/>
              <a:t>Τα εκπαιδευτικά προγράμματα παρέχονται </a:t>
            </a:r>
            <a:r>
              <a:rPr lang="el-GR" b="1" dirty="0" smtClean="0"/>
              <a:t>δωρεάν</a:t>
            </a:r>
            <a:r>
              <a:rPr lang="el-GR" dirty="0" smtClean="0"/>
              <a:t>.</a:t>
            </a:r>
            <a:endParaRPr lang="en-US" dirty="0" smtClean="0"/>
          </a:p>
          <a:p>
            <a:r>
              <a:rPr lang="el-GR" dirty="0" smtClean="0"/>
              <a:t>Περιλαμβάνουν </a:t>
            </a:r>
            <a:r>
              <a:rPr lang="el-GR" b="1" dirty="0" smtClean="0"/>
              <a:t>21 θεματικά αντικείμενα</a:t>
            </a:r>
          </a:p>
          <a:p>
            <a:r>
              <a:rPr lang="el-GR" dirty="0" smtClean="0"/>
              <a:t>Κάθε θεματικό αντικείμενο έχει </a:t>
            </a:r>
            <a:r>
              <a:rPr lang="el-GR" b="1" dirty="0" smtClean="0"/>
              <a:t>διάρκεια </a:t>
            </a:r>
            <a:r>
              <a:rPr lang="el-GR" b="1" dirty="0"/>
              <a:t>70 </a:t>
            </a:r>
            <a:r>
              <a:rPr lang="el-GR" b="1" dirty="0" smtClean="0"/>
              <a:t>ωρών.</a:t>
            </a:r>
          </a:p>
          <a:p>
            <a:r>
              <a:rPr lang="el-GR" dirty="0" smtClean="0"/>
              <a:t>Οργανώνονται με βάση το </a:t>
            </a:r>
            <a:r>
              <a:rPr lang="el-GR" b="1" dirty="0" smtClean="0"/>
              <a:t>μεικτό σύστημα μάθησης</a:t>
            </a:r>
            <a:r>
              <a:rPr lang="el-GR" dirty="0" smtClean="0"/>
              <a:t>: </a:t>
            </a:r>
          </a:p>
          <a:p>
            <a:pPr marL="2962275" lvl="2" indent="-266700"/>
            <a:r>
              <a:rPr lang="el-GR" dirty="0" smtClean="0"/>
              <a:t>35 </a:t>
            </a:r>
            <a:r>
              <a:rPr lang="el-GR" dirty="0"/>
              <a:t>ώρες </a:t>
            </a:r>
            <a:r>
              <a:rPr lang="el-GR" b="1" dirty="0" smtClean="0"/>
              <a:t>διδασκαλία </a:t>
            </a:r>
            <a:r>
              <a:rPr lang="el-GR" b="1" dirty="0"/>
              <a:t>διά ζώσης </a:t>
            </a:r>
          </a:p>
          <a:p>
            <a:pPr marL="2962275" lvl="2" indent="-266700"/>
            <a:r>
              <a:rPr lang="el-GR" dirty="0" smtClean="0"/>
              <a:t>35 </a:t>
            </a:r>
            <a:r>
              <a:rPr lang="el-GR" dirty="0"/>
              <a:t>ώρες </a:t>
            </a:r>
            <a:r>
              <a:rPr lang="el-GR" b="1" dirty="0" smtClean="0"/>
              <a:t>εξ </a:t>
            </a:r>
            <a:r>
              <a:rPr lang="el-GR" b="1" dirty="0"/>
              <a:t>αποστάσεως </a:t>
            </a:r>
            <a:r>
              <a:rPr lang="el-GR" b="1" dirty="0" smtClean="0"/>
              <a:t>εκπαίδευση </a:t>
            </a:r>
            <a:r>
              <a:rPr lang="el-GR" dirty="0" smtClean="0"/>
              <a:t>μέσω </a:t>
            </a:r>
            <a:r>
              <a:rPr lang="el-GR" dirty="0"/>
              <a:t>ηλεκτρονικής </a:t>
            </a:r>
            <a:r>
              <a:rPr lang="el-GR" dirty="0" smtClean="0"/>
              <a:t>πλατφόρμας</a:t>
            </a:r>
            <a:endParaRPr lang="el-GR" dirty="0"/>
          </a:p>
        </p:txBody>
      </p:sp>
      <p:sp>
        <p:nvSpPr>
          <p:cNvPr id="4" name="Αριστερό άγκιστρο 3"/>
          <p:cNvSpPr/>
          <p:nvPr/>
        </p:nvSpPr>
        <p:spPr>
          <a:xfrm>
            <a:off x="3059832" y="4437112"/>
            <a:ext cx="72008" cy="108012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val="3976906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7000"/>
            <a:lum/>
            <a:extLst>
              <a:ext uri="{BEBA8EAE-BF5A-486C-A8C5-ECC9F3942E4B}">
                <a14:imgProps xmlns:a14="http://schemas.microsoft.com/office/drawing/2010/main">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FF0000"/>
          </a:solidFill>
          <a:ln w="57150">
            <a:solidFill>
              <a:schemeClr val="tx1"/>
            </a:solidFill>
          </a:ln>
        </p:spPr>
        <p:txBody>
          <a:bodyPr>
            <a:normAutofit/>
          </a:bodyPr>
          <a:lstStyle/>
          <a:p>
            <a:r>
              <a:rPr lang="el-GR" sz="4000" b="1" dirty="0" smtClean="0">
                <a:solidFill>
                  <a:schemeClr val="bg1"/>
                </a:solidFill>
              </a:rPr>
              <a:t>Β. Παρουσίαση του θεματικού αντικειμένου</a:t>
            </a:r>
            <a:endParaRPr lang="el-GR" sz="4000" b="1" dirty="0">
              <a:solidFill>
                <a:schemeClr val="bg1"/>
              </a:solidFill>
            </a:endParaRP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5847" y="499319"/>
            <a:ext cx="2792413"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Εικόνα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5292" y="2996952"/>
            <a:ext cx="3867150" cy="3143250"/>
          </a:xfrm>
          <a:prstGeom prst="rect">
            <a:avLst/>
          </a:prstGeom>
          <a:ln w="571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014583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bg1"/>
          </a:solidFill>
          <a:ln w="57150">
            <a:solidFill>
              <a:schemeClr val="tx1"/>
            </a:solidFill>
          </a:ln>
        </p:spPr>
        <p:txBody>
          <a:bodyPr>
            <a:noAutofit/>
          </a:bodyPr>
          <a:lstStyle/>
          <a:p>
            <a:r>
              <a:rPr lang="el-GR" sz="3600" b="1" dirty="0" smtClean="0"/>
              <a:t>Τίτλος του θεματικού αντικειμένου</a:t>
            </a:r>
            <a:endParaRPr lang="el-GR" sz="3600" b="1" dirty="0"/>
          </a:p>
        </p:txBody>
      </p:sp>
      <p:sp>
        <p:nvSpPr>
          <p:cNvPr id="3" name="Θέση περιεχομένου 2"/>
          <p:cNvSpPr>
            <a:spLocks noGrp="1"/>
          </p:cNvSpPr>
          <p:nvPr>
            <p:ph idx="1"/>
          </p:nvPr>
        </p:nvSpPr>
        <p:spPr>
          <a:xfrm>
            <a:off x="457200" y="1600200"/>
            <a:ext cx="8229600" cy="4205064"/>
          </a:xfrm>
          <a:solidFill>
            <a:schemeClr val="accent3">
              <a:lumMod val="40000"/>
              <a:lumOff val="60000"/>
            </a:schemeClr>
          </a:solidFill>
          <a:ln w="57150">
            <a:solidFill>
              <a:schemeClr val="tx1"/>
            </a:solidFill>
          </a:ln>
        </p:spPr>
        <p:txBody>
          <a:bodyPr anchor="ctr">
            <a:normAutofit/>
          </a:bodyPr>
          <a:lstStyle/>
          <a:p>
            <a:pPr marL="0" indent="0" algn="ctr">
              <a:buNone/>
            </a:pPr>
            <a:r>
              <a:rPr lang="el-GR" b="1" dirty="0" smtClean="0"/>
              <a:t>Μεταταγνωστικές Ικανότητες</a:t>
            </a:r>
            <a:endParaRPr lang="el-GR" b="1" dirty="0"/>
          </a:p>
        </p:txBody>
      </p:sp>
    </p:spTree>
    <p:extLst>
      <p:ext uri="{BB962C8B-B14F-4D97-AF65-F5344CB8AC3E}">
        <p14:creationId xmlns:p14="http://schemas.microsoft.com/office/powerpoint/2010/main" val="1000970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74638"/>
            <a:ext cx="8496944" cy="1143000"/>
          </a:xfrm>
          <a:solidFill>
            <a:schemeClr val="bg1"/>
          </a:solidFill>
          <a:ln w="57150">
            <a:solidFill>
              <a:schemeClr val="tx1"/>
            </a:solidFill>
          </a:ln>
        </p:spPr>
        <p:txBody>
          <a:bodyPr>
            <a:noAutofit/>
          </a:bodyPr>
          <a:lstStyle/>
          <a:p>
            <a:r>
              <a:rPr lang="el-GR" sz="3600" b="1" dirty="0" smtClean="0"/>
              <a:t>Βασικοί στόχοι του θεματικού αντικειμένου</a:t>
            </a:r>
            <a:endParaRPr lang="el-GR" sz="3600" b="1" dirty="0"/>
          </a:p>
        </p:txBody>
      </p:sp>
      <p:sp>
        <p:nvSpPr>
          <p:cNvPr id="4" name="Θέση περιεχομένου 3"/>
          <p:cNvSpPr>
            <a:spLocks noGrp="1"/>
          </p:cNvSpPr>
          <p:nvPr>
            <p:ph idx="1"/>
          </p:nvPr>
        </p:nvSpPr>
        <p:spPr>
          <a:xfrm>
            <a:off x="457200" y="1556793"/>
            <a:ext cx="8229600" cy="4752527"/>
          </a:xfrm>
          <a:solidFill>
            <a:srgbClr val="FFC000"/>
          </a:solidFill>
          <a:ln w="57150"/>
        </p:spPr>
        <p:style>
          <a:lnRef idx="2">
            <a:schemeClr val="dk1"/>
          </a:lnRef>
          <a:fillRef idx="1">
            <a:schemeClr val="lt1"/>
          </a:fillRef>
          <a:effectRef idx="0">
            <a:schemeClr val="dk1"/>
          </a:effectRef>
          <a:fontRef idx="minor">
            <a:schemeClr val="dk1"/>
          </a:fontRef>
        </p:style>
        <p:txBody>
          <a:bodyPr>
            <a:noAutofit/>
          </a:bodyPr>
          <a:lstStyle/>
          <a:p>
            <a:pPr lvl="0"/>
            <a:r>
              <a:rPr lang="el-GR" sz="2400" b="1" dirty="0" smtClean="0"/>
              <a:t>Να  ορίζετε τη μεταγνώση και τις μορφές της. </a:t>
            </a:r>
          </a:p>
          <a:p>
            <a:r>
              <a:rPr lang="el-GR" sz="2400" b="1" dirty="0" smtClean="0"/>
              <a:t>Να  αναγνωρίζετε και να διακρίνετε τις μεταγνωστικές από τις γνωστικές και τις τεχνικές στρατηγικές. </a:t>
            </a:r>
          </a:p>
          <a:p>
            <a:r>
              <a:rPr lang="el-GR" sz="2400" b="1" dirty="0" smtClean="0"/>
              <a:t>Να  κατανοήσετε την αναγκαιότητα της αυτορυθμιζόμενης μάθησης και της δια-βίου εκπαίδευσης στο σύγχρονο κοινωνικοοικονομικό περιβάλλον.</a:t>
            </a:r>
          </a:p>
          <a:p>
            <a:r>
              <a:rPr lang="el-GR" sz="2400" b="1" dirty="0" smtClean="0"/>
              <a:t>Να  αναφέρετε και να συγκρίνετε μεταξύ τους, τους βασικούς παράγοντες που επηρεάζουν τις μεταγνωστικές δεξιότητες/στρατηγικών.</a:t>
            </a:r>
          </a:p>
          <a:p>
            <a:r>
              <a:rPr lang="el-GR" sz="2400" b="1" dirty="0" smtClean="0"/>
              <a:t>Να  γνωρίσετε και να παρουσιάζετε τις βασικές μεθόδους καλλιέργειας και  αξιολόγησης των μεταγνωστικών ικανοτήτων (ΜΙ). </a:t>
            </a:r>
            <a:endParaRPr lang="el-GR" sz="2400" b="1" dirty="0"/>
          </a:p>
        </p:txBody>
      </p:sp>
      <p:sp>
        <p:nvSpPr>
          <p:cNvPr id="5" name="Θέση περιεχομένου 3"/>
          <p:cNvSpPr txBox="1">
            <a:spLocks/>
          </p:cNvSpPr>
          <p:nvPr/>
        </p:nvSpPr>
        <p:spPr>
          <a:xfrm>
            <a:off x="467544" y="1556792"/>
            <a:ext cx="8229600" cy="4752527"/>
          </a:xfrm>
          <a:prstGeom prst="rect">
            <a:avLst/>
          </a:prstGeom>
          <a:solidFill>
            <a:srgbClr val="FFC000"/>
          </a:solidFill>
          <a:ln w="57150" cap="flat" cmpd="sng" algn="ctr">
            <a:solidFill>
              <a:schemeClr val="dk1"/>
            </a:solid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400" i="0" u="none" strike="noStrike" kern="1200" cap="none" spc="0" normalizeH="0" baseline="0" noProof="0" dirty="0" smtClean="0">
                <a:ln>
                  <a:noFill/>
                </a:ln>
                <a:solidFill>
                  <a:schemeClr val="dk1"/>
                </a:solidFill>
                <a:effectLst/>
                <a:uLnTx/>
                <a:uFillTx/>
                <a:latin typeface="+mn-lt"/>
                <a:ea typeface="+mn-ea"/>
                <a:cs typeface="+mn-cs"/>
              </a:rPr>
              <a:t>Να  ορίζετε τη μεταγνώση και τις μορφές της.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400" i="0" u="none" strike="noStrike" kern="1200" cap="none" spc="0" normalizeH="0" baseline="0" noProof="0" dirty="0" smtClean="0">
                <a:ln>
                  <a:noFill/>
                </a:ln>
                <a:solidFill>
                  <a:schemeClr val="dk1"/>
                </a:solidFill>
                <a:effectLst/>
                <a:uLnTx/>
                <a:uFillTx/>
                <a:latin typeface="+mn-lt"/>
                <a:ea typeface="+mn-ea"/>
                <a:cs typeface="+mn-cs"/>
              </a:rPr>
              <a:t>Να  αναγνωρίζετε και να διακρίνετε τις μεταγνωστικές από τις γνωστικές και τις τεχνικές στρατηγικές.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400" i="0" u="none" strike="noStrike" kern="1200" cap="none" spc="0" normalizeH="0" baseline="0" noProof="0" dirty="0" smtClean="0">
                <a:ln>
                  <a:noFill/>
                </a:ln>
                <a:solidFill>
                  <a:schemeClr val="dk1"/>
                </a:solidFill>
                <a:effectLst/>
                <a:uLnTx/>
                <a:uFillTx/>
                <a:latin typeface="+mn-lt"/>
                <a:ea typeface="+mn-ea"/>
                <a:cs typeface="+mn-cs"/>
              </a:rPr>
              <a:t>Να  κατανοήσετε την αναγκαιότητα της αυτορυθμιζόμενης μάθησης και της δια-βίου εκπαίδευσης στο σύγχρονο κοινωνικοοικονομικό περιβάλλον.</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400" i="0" u="none" strike="noStrike" kern="1200" cap="none" spc="0" normalizeH="0" baseline="0" noProof="0" dirty="0" smtClean="0">
                <a:ln>
                  <a:noFill/>
                </a:ln>
                <a:solidFill>
                  <a:schemeClr val="dk1"/>
                </a:solidFill>
                <a:effectLst/>
                <a:uLnTx/>
                <a:uFillTx/>
                <a:latin typeface="+mn-lt"/>
                <a:ea typeface="+mn-ea"/>
                <a:cs typeface="+mn-cs"/>
              </a:rPr>
              <a:t>Να  αναφέρετε και να συγκρίνετε μεταξύ τους, τους βασικούς παράγοντες που επηρεάζουν τις μεταγνωστικές δεξιότητες/στρατηγικών.</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2400" i="0" u="none" strike="noStrike" kern="1200" cap="none" spc="0" normalizeH="0" baseline="0" noProof="0" dirty="0" smtClean="0">
                <a:ln>
                  <a:noFill/>
                </a:ln>
                <a:solidFill>
                  <a:schemeClr val="dk1"/>
                </a:solidFill>
                <a:effectLst/>
                <a:uLnTx/>
                <a:uFillTx/>
                <a:latin typeface="+mn-lt"/>
                <a:ea typeface="+mn-ea"/>
                <a:cs typeface="+mn-cs"/>
              </a:rPr>
              <a:t>Να  γνωρίσετε και να παρουσιάζετε τις βασικές μεθόδους καλλιέργειας και  αξιολόγησης των μεταγνωστικών ικανοτήτων (ΜΙ). </a:t>
            </a:r>
            <a:endParaRPr kumimoji="0" lang="el-GR" sz="2400" i="0" u="none" strike="noStrike" kern="1200" cap="none" spc="0" normalizeH="0" baseline="0" noProof="0" dirty="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2812150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2909</TotalTime>
  <Words>1369</Words>
  <Application>Microsoft Office PowerPoint</Application>
  <PresentationFormat>Προβολή στην οθόνη (4:3)</PresentationFormat>
  <Paragraphs>231</Paragraphs>
  <Slides>15</Slides>
  <Notes>15</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Θέμα του Office</vt:lpstr>
      <vt:lpstr>Μεταταγνωστικές Ικανότητες</vt:lpstr>
      <vt:lpstr>Α. Γενική παρουσίαση του προγράμματος</vt:lpstr>
      <vt:lpstr>Τίτλος του Προγράμματος</vt:lpstr>
      <vt:lpstr>Φορείς υλοποίησης </vt:lpstr>
      <vt:lpstr>Γενικοί στόχοι του προγράμματος</vt:lpstr>
      <vt:lpstr>Χαρακτηριστικά του προγράμματος</vt:lpstr>
      <vt:lpstr>Β. Παρουσίαση του θεματικού αντικειμένου</vt:lpstr>
      <vt:lpstr>Τίτλος του θεματικού αντικειμένου</vt:lpstr>
      <vt:lpstr>Βασικοί στόχοι του θεματικού αντικειμένου</vt:lpstr>
      <vt:lpstr>Οργάνωση του θεματικού αντικειμένου</vt:lpstr>
      <vt:lpstr>Περιεχόμενα ενοτήτων 1-2</vt:lpstr>
      <vt:lpstr>Περιεχόμενα ενοτήτων 3-4</vt:lpstr>
      <vt:lpstr>Περιεχόμενα ενοτήτων 5-6</vt:lpstr>
      <vt:lpstr>Περιεχόμενα ενοτήτων 7-8</vt:lpstr>
      <vt:lpstr>ΤΕΛΟΣ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kmarkidis@gmail.com</dc:creator>
  <cp:lastModifiedBy>user</cp:lastModifiedBy>
  <cp:revision>121</cp:revision>
  <dcterms:created xsi:type="dcterms:W3CDTF">2013-12-11T08:27:37Z</dcterms:created>
  <dcterms:modified xsi:type="dcterms:W3CDTF">2015-03-23T02:03:42Z</dcterms:modified>
</cp:coreProperties>
</file>