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72" r:id="rId3"/>
    <p:sldId id="259" r:id="rId4"/>
    <p:sldId id="262" r:id="rId5"/>
    <p:sldId id="260" r:id="rId6"/>
    <p:sldId id="270" r:id="rId7"/>
    <p:sldId id="316" r:id="rId8"/>
    <p:sldId id="319" r:id="rId9"/>
    <p:sldId id="324" r:id="rId10"/>
    <p:sldId id="330" r:id="rId11"/>
    <p:sldId id="323" r:id="rId12"/>
    <p:sldId id="325" r:id="rId13"/>
    <p:sldId id="322" r:id="rId14"/>
    <p:sldId id="326" r:id="rId15"/>
    <p:sldId id="327" r:id="rId16"/>
    <p:sldId id="320" r:id="rId17"/>
    <p:sldId id="328" r:id="rId18"/>
    <p:sldId id="329" r:id="rId19"/>
    <p:sldId id="287" r:id="rId20"/>
    <p:sldId id="283" r:id="rId21"/>
    <p:sldId id="331" r:id="rId22"/>
    <p:sldId id="332" r:id="rId23"/>
    <p:sldId id="269" r:id="rId24"/>
    <p:sldId id="271" r:id="rId25"/>
  </p:sldIdLst>
  <p:sldSz cx="9144000" cy="6858000" type="screen4x3"/>
  <p:notesSz cx="6858000" cy="9144000"/>
  <p:custDataLst>
    <p:tags r:id="rId27"/>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498D"/>
    <a:srgbClr val="FFFFCC"/>
    <a:srgbClr val="FBFBE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Μεσαίο στυλ 4 - Έμφαση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Μεσαίο στυλ 4 - Έμφαση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6486" autoAdjust="0"/>
  </p:normalViewPr>
  <p:slideViewPr>
    <p:cSldViewPr>
      <p:cViewPr>
        <p:scale>
          <a:sx n="100" d="100"/>
          <a:sy n="100" d="100"/>
        </p:scale>
        <p:origin x="-294" y="17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36DF26-986A-4DCA-8DB7-C15930BA5FE0}"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l-GR"/>
        </a:p>
      </dgm:t>
    </dgm:pt>
    <dgm:pt modelId="{A976F649-3E60-4C05-B15C-2D446B6C69B7}">
      <dgm:prSet phldrT="[Κείμενο]"/>
      <dgm:spPr/>
      <dgm:t>
        <a:bodyPr/>
        <a:lstStyle/>
        <a:p>
          <a:r>
            <a:rPr lang="el-GR" b="1" dirty="0" smtClean="0"/>
            <a:t>Ενδογενείς</a:t>
          </a:r>
        </a:p>
        <a:p>
          <a:r>
            <a:rPr lang="el-GR" dirty="0" smtClean="0"/>
            <a:t>παράγοντες που ανάγονται:</a:t>
          </a:r>
          <a:endParaRPr lang="el-GR" dirty="0"/>
        </a:p>
      </dgm:t>
    </dgm:pt>
    <dgm:pt modelId="{69CCEFEB-D259-4DA4-A394-92025F518600}" type="parTrans" cxnId="{41F09C0D-A9B7-4E98-8966-AD0AB1CD331B}">
      <dgm:prSet/>
      <dgm:spPr/>
      <dgm:t>
        <a:bodyPr/>
        <a:lstStyle/>
        <a:p>
          <a:endParaRPr lang="el-GR"/>
        </a:p>
      </dgm:t>
    </dgm:pt>
    <dgm:pt modelId="{91B149E6-2929-46AF-9227-E217B93FEC65}" type="sibTrans" cxnId="{41F09C0D-A9B7-4E98-8966-AD0AB1CD331B}">
      <dgm:prSet/>
      <dgm:spPr/>
      <dgm:t>
        <a:bodyPr/>
        <a:lstStyle/>
        <a:p>
          <a:endParaRPr lang="el-GR"/>
        </a:p>
      </dgm:t>
    </dgm:pt>
    <dgm:pt modelId="{436FE8C8-3778-4F7B-968F-B4F70E7A0967}">
      <dgm:prSet phldrT="[Κείμενο]" custT="1"/>
      <dgm:spPr/>
      <dgm:t>
        <a:bodyPr/>
        <a:lstStyle/>
        <a:p>
          <a:r>
            <a:rPr lang="el-GR" sz="1400" b="1" dirty="0" smtClean="0"/>
            <a:t>Στο άτομο</a:t>
          </a:r>
        </a:p>
        <a:p>
          <a:r>
            <a:rPr lang="el-GR" sz="1200" b="1" dirty="0" smtClean="0">
              <a:solidFill>
                <a:srgbClr val="C00000"/>
              </a:solidFill>
            </a:rPr>
            <a:t>Νοημοσύνη-συναισθήματα-κίνητρα</a:t>
          </a:r>
          <a:endParaRPr lang="el-GR" sz="1200" b="1" dirty="0">
            <a:solidFill>
              <a:srgbClr val="C00000"/>
            </a:solidFill>
          </a:endParaRPr>
        </a:p>
      </dgm:t>
    </dgm:pt>
    <dgm:pt modelId="{F75FB599-CDBE-4EAF-9858-3CED4B79758B}" type="parTrans" cxnId="{7CAA22A7-0F40-4708-BDC3-A7FC2780D0CC}">
      <dgm:prSet/>
      <dgm:spPr/>
      <dgm:t>
        <a:bodyPr/>
        <a:lstStyle/>
        <a:p>
          <a:endParaRPr lang="el-GR"/>
        </a:p>
      </dgm:t>
    </dgm:pt>
    <dgm:pt modelId="{225D19DB-486B-417D-9CC7-9A53B18DF983}" type="sibTrans" cxnId="{7CAA22A7-0F40-4708-BDC3-A7FC2780D0CC}">
      <dgm:prSet/>
      <dgm:spPr/>
      <dgm:t>
        <a:bodyPr/>
        <a:lstStyle/>
        <a:p>
          <a:endParaRPr lang="el-GR"/>
        </a:p>
      </dgm:t>
    </dgm:pt>
    <dgm:pt modelId="{C78B0604-72E3-4DA4-B6AA-EC8C85CC9A61}">
      <dgm:prSet phldrT="[Κείμενο]" custT="1"/>
      <dgm:spPr/>
      <dgm:t>
        <a:bodyPr/>
        <a:lstStyle/>
        <a:p>
          <a:r>
            <a:rPr lang="el-GR" sz="1400" b="1" dirty="0" smtClean="0"/>
            <a:t>Στο έργο</a:t>
          </a:r>
        </a:p>
        <a:p>
          <a:r>
            <a:rPr lang="el-GR" sz="1200" b="1" dirty="0" smtClean="0">
              <a:solidFill>
                <a:srgbClr val="C00000"/>
              </a:solidFill>
            </a:rPr>
            <a:t>Σχετικές προηγούμενες γνώσεις και εμπειρίες</a:t>
          </a:r>
          <a:endParaRPr lang="el-GR" sz="1200" b="1" dirty="0">
            <a:solidFill>
              <a:srgbClr val="C00000"/>
            </a:solidFill>
          </a:endParaRPr>
        </a:p>
      </dgm:t>
    </dgm:pt>
    <dgm:pt modelId="{14EABC4F-59C2-46FF-AAF8-96D1485AD3F3}" type="parTrans" cxnId="{7C899476-0D71-40A8-A88A-CE7A34A259FB}">
      <dgm:prSet/>
      <dgm:spPr/>
      <dgm:t>
        <a:bodyPr/>
        <a:lstStyle/>
        <a:p>
          <a:endParaRPr lang="el-GR"/>
        </a:p>
      </dgm:t>
    </dgm:pt>
    <dgm:pt modelId="{1D904DDD-F6FB-431D-9D7A-531820167003}" type="sibTrans" cxnId="{7C899476-0D71-40A8-A88A-CE7A34A259FB}">
      <dgm:prSet/>
      <dgm:spPr/>
      <dgm:t>
        <a:bodyPr/>
        <a:lstStyle/>
        <a:p>
          <a:endParaRPr lang="el-GR"/>
        </a:p>
      </dgm:t>
    </dgm:pt>
    <dgm:pt modelId="{79E13459-A779-4A62-B8C0-4335A7FDD87D}">
      <dgm:prSet phldrT="[Κείμενο]"/>
      <dgm:spPr/>
      <dgm:t>
        <a:bodyPr/>
        <a:lstStyle/>
        <a:p>
          <a:r>
            <a:rPr lang="el-GR" b="1" dirty="0" smtClean="0"/>
            <a:t>Εξωγενείς</a:t>
          </a:r>
        </a:p>
        <a:p>
          <a:r>
            <a:rPr lang="el-GR" dirty="0" smtClean="0"/>
            <a:t>Παράγοντες που ανάγονται:</a:t>
          </a:r>
          <a:endParaRPr lang="el-GR" dirty="0"/>
        </a:p>
      </dgm:t>
    </dgm:pt>
    <dgm:pt modelId="{AE4518F6-6A97-4525-9189-11B6DDF193E7}" type="parTrans" cxnId="{D888788C-E6AB-4403-9A34-63030E159627}">
      <dgm:prSet/>
      <dgm:spPr/>
      <dgm:t>
        <a:bodyPr/>
        <a:lstStyle/>
        <a:p>
          <a:endParaRPr lang="el-GR"/>
        </a:p>
      </dgm:t>
    </dgm:pt>
    <dgm:pt modelId="{A6E21E7B-58E3-4457-B91F-76F0CD837DE5}" type="sibTrans" cxnId="{D888788C-E6AB-4403-9A34-63030E159627}">
      <dgm:prSet/>
      <dgm:spPr/>
      <dgm:t>
        <a:bodyPr/>
        <a:lstStyle/>
        <a:p>
          <a:endParaRPr lang="el-GR"/>
        </a:p>
      </dgm:t>
    </dgm:pt>
    <dgm:pt modelId="{6C1A72BF-1494-4BF0-B24E-2420D56006D6}">
      <dgm:prSet phldrT="[Κείμενο]" custT="1"/>
      <dgm:spPr/>
      <dgm:t>
        <a:bodyPr/>
        <a:lstStyle/>
        <a:p>
          <a:r>
            <a:rPr lang="el-GR" sz="1600" b="1" dirty="0" smtClean="0"/>
            <a:t>Στο έργο</a:t>
          </a:r>
        </a:p>
      </dgm:t>
    </dgm:pt>
    <dgm:pt modelId="{EE8BF58A-2E9E-4163-893D-B57F2C0122F2}" type="parTrans" cxnId="{40056536-AE45-4486-9A4E-7392E013C793}">
      <dgm:prSet/>
      <dgm:spPr/>
      <dgm:t>
        <a:bodyPr/>
        <a:lstStyle/>
        <a:p>
          <a:endParaRPr lang="el-GR"/>
        </a:p>
      </dgm:t>
    </dgm:pt>
    <dgm:pt modelId="{028FA435-7427-4162-9D48-369414432BA4}" type="sibTrans" cxnId="{40056536-AE45-4486-9A4E-7392E013C793}">
      <dgm:prSet/>
      <dgm:spPr/>
      <dgm:t>
        <a:bodyPr/>
        <a:lstStyle/>
        <a:p>
          <a:endParaRPr lang="el-GR"/>
        </a:p>
      </dgm:t>
    </dgm:pt>
    <dgm:pt modelId="{FAF9C981-DD35-44D6-B083-BE001B83C8B2}">
      <dgm:prSet phldrT="[Κείμενο]" custT="1"/>
      <dgm:spPr/>
      <dgm:t>
        <a:bodyPr/>
        <a:lstStyle/>
        <a:p>
          <a:r>
            <a:rPr lang="el-GR" sz="1400" b="1" dirty="0" smtClean="0"/>
            <a:t>Στο περιβάλλον και την κοινωνική αλληλεπίδραση</a:t>
          </a:r>
        </a:p>
      </dgm:t>
    </dgm:pt>
    <dgm:pt modelId="{08EE2AA2-9F60-4B40-8083-AC962067B693}" type="parTrans" cxnId="{B0A7CD87-555F-4C4F-B909-56971E3BDCD2}">
      <dgm:prSet/>
      <dgm:spPr/>
      <dgm:t>
        <a:bodyPr/>
        <a:lstStyle/>
        <a:p>
          <a:endParaRPr lang="el-GR"/>
        </a:p>
      </dgm:t>
    </dgm:pt>
    <dgm:pt modelId="{EAE3D9ED-D687-4C7E-8D64-ED9C09CD0787}" type="sibTrans" cxnId="{B0A7CD87-555F-4C4F-B909-56971E3BDCD2}">
      <dgm:prSet/>
      <dgm:spPr/>
      <dgm:t>
        <a:bodyPr/>
        <a:lstStyle/>
        <a:p>
          <a:endParaRPr lang="el-GR"/>
        </a:p>
      </dgm:t>
    </dgm:pt>
    <dgm:pt modelId="{40C99F28-198A-4043-ABB0-A15455EF4C85}">
      <dgm:prSet custT="1"/>
      <dgm:spPr/>
      <dgm:t>
        <a:bodyPr/>
        <a:lstStyle/>
        <a:p>
          <a:r>
            <a:rPr lang="el-GR" sz="1400" b="1" dirty="0" smtClean="0"/>
            <a:t>Στη στρατηγική</a:t>
          </a:r>
        </a:p>
        <a:p>
          <a:r>
            <a:rPr lang="el-GR" sz="1200" b="1" dirty="0" smtClean="0">
              <a:solidFill>
                <a:srgbClr val="C00000"/>
              </a:solidFill>
            </a:rPr>
            <a:t> Σχετικές μεταγνωστικές εμπειρίες επιτυχούς εφαρμογής και μεταγνωστικές γνώσεις</a:t>
          </a:r>
          <a:endParaRPr lang="el-GR" sz="1200" b="1" dirty="0">
            <a:solidFill>
              <a:srgbClr val="C00000"/>
            </a:solidFill>
          </a:endParaRPr>
        </a:p>
      </dgm:t>
    </dgm:pt>
    <dgm:pt modelId="{072309A5-221A-46EE-A14F-4F1651DD0EB0}" type="parTrans" cxnId="{303B1F15-658E-44EA-AA81-B6ADAA4EB5DE}">
      <dgm:prSet/>
      <dgm:spPr/>
      <dgm:t>
        <a:bodyPr/>
        <a:lstStyle/>
        <a:p>
          <a:endParaRPr lang="el-GR"/>
        </a:p>
      </dgm:t>
    </dgm:pt>
    <dgm:pt modelId="{E3A16E79-868C-4290-8A3D-878C0A690A80}" type="sibTrans" cxnId="{303B1F15-658E-44EA-AA81-B6ADAA4EB5DE}">
      <dgm:prSet/>
      <dgm:spPr/>
      <dgm:t>
        <a:bodyPr/>
        <a:lstStyle/>
        <a:p>
          <a:endParaRPr lang="el-GR"/>
        </a:p>
      </dgm:t>
    </dgm:pt>
    <dgm:pt modelId="{5633690A-3A3C-422D-BFFD-E2F47031FF42}" type="pres">
      <dgm:prSet presAssocID="{1A36DF26-986A-4DCA-8DB7-C15930BA5FE0}" presName="diagram" presStyleCnt="0">
        <dgm:presLayoutVars>
          <dgm:chPref val="1"/>
          <dgm:dir/>
          <dgm:animOne val="branch"/>
          <dgm:animLvl val="lvl"/>
          <dgm:resizeHandles/>
        </dgm:presLayoutVars>
      </dgm:prSet>
      <dgm:spPr/>
      <dgm:t>
        <a:bodyPr/>
        <a:lstStyle/>
        <a:p>
          <a:endParaRPr lang="el-GR"/>
        </a:p>
      </dgm:t>
    </dgm:pt>
    <dgm:pt modelId="{6FC42EE5-80FA-4015-AD91-1741ADE43378}" type="pres">
      <dgm:prSet presAssocID="{A976F649-3E60-4C05-B15C-2D446B6C69B7}" presName="root" presStyleCnt="0"/>
      <dgm:spPr/>
    </dgm:pt>
    <dgm:pt modelId="{01497D23-3C99-4E2F-A8FB-F93C33305C4D}" type="pres">
      <dgm:prSet presAssocID="{A976F649-3E60-4C05-B15C-2D446B6C69B7}" presName="rootComposite" presStyleCnt="0"/>
      <dgm:spPr/>
    </dgm:pt>
    <dgm:pt modelId="{D37E151D-9459-4ADD-A03B-3EB1C01D6C87}" type="pres">
      <dgm:prSet presAssocID="{A976F649-3E60-4C05-B15C-2D446B6C69B7}" presName="rootText" presStyleLbl="node1" presStyleIdx="0" presStyleCnt="2" custScaleX="123935" custLinFactX="-12777" custLinFactNeighborX="-100000" custLinFactNeighborY="19624"/>
      <dgm:spPr/>
      <dgm:t>
        <a:bodyPr/>
        <a:lstStyle/>
        <a:p>
          <a:endParaRPr lang="el-GR"/>
        </a:p>
      </dgm:t>
    </dgm:pt>
    <dgm:pt modelId="{5C03599B-5658-4987-A6B2-DD4EBDA701AB}" type="pres">
      <dgm:prSet presAssocID="{A976F649-3E60-4C05-B15C-2D446B6C69B7}" presName="rootConnector" presStyleLbl="node1" presStyleIdx="0" presStyleCnt="2"/>
      <dgm:spPr/>
      <dgm:t>
        <a:bodyPr/>
        <a:lstStyle/>
        <a:p>
          <a:endParaRPr lang="el-GR"/>
        </a:p>
      </dgm:t>
    </dgm:pt>
    <dgm:pt modelId="{E2CF7FC0-C841-44BC-949E-F08EFC557387}" type="pres">
      <dgm:prSet presAssocID="{A976F649-3E60-4C05-B15C-2D446B6C69B7}" presName="childShape" presStyleCnt="0"/>
      <dgm:spPr/>
    </dgm:pt>
    <dgm:pt modelId="{AF1D4F7E-58B1-462C-B7C1-6A7D691A9232}" type="pres">
      <dgm:prSet presAssocID="{F75FB599-CDBE-4EAF-9858-3CED4B79758B}" presName="Name13" presStyleLbl="parChTrans1D2" presStyleIdx="0" presStyleCnt="5"/>
      <dgm:spPr/>
      <dgm:t>
        <a:bodyPr/>
        <a:lstStyle/>
        <a:p>
          <a:endParaRPr lang="el-GR"/>
        </a:p>
      </dgm:t>
    </dgm:pt>
    <dgm:pt modelId="{E70FDE5F-63EA-4E57-87B7-6A02F3587E1E}" type="pres">
      <dgm:prSet presAssocID="{436FE8C8-3778-4F7B-968F-B4F70E7A0967}" presName="childText" presStyleLbl="bgAcc1" presStyleIdx="0" presStyleCnt="5" custScaleY="118767" custLinFactX="-21596" custLinFactNeighborX="-100000" custLinFactNeighborY="19960">
        <dgm:presLayoutVars>
          <dgm:bulletEnabled val="1"/>
        </dgm:presLayoutVars>
      </dgm:prSet>
      <dgm:spPr/>
      <dgm:t>
        <a:bodyPr/>
        <a:lstStyle/>
        <a:p>
          <a:endParaRPr lang="el-GR"/>
        </a:p>
      </dgm:t>
    </dgm:pt>
    <dgm:pt modelId="{EFFD5A8A-876C-4FE4-839E-D038E007F573}" type="pres">
      <dgm:prSet presAssocID="{14EABC4F-59C2-46FF-AAF8-96D1485AD3F3}" presName="Name13" presStyleLbl="parChTrans1D2" presStyleIdx="1" presStyleCnt="5"/>
      <dgm:spPr/>
      <dgm:t>
        <a:bodyPr/>
        <a:lstStyle/>
        <a:p>
          <a:endParaRPr lang="el-GR"/>
        </a:p>
      </dgm:t>
    </dgm:pt>
    <dgm:pt modelId="{0A3DB383-FC85-4B84-8CFB-053D903574A4}" type="pres">
      <dgm:prSet presAssocID="{C78B0604-72E3-4DA4-B6AA-EC8C85CC9A61}" presName="childText" presStyleLbl="bgAcc1" presStyleIdx="1" presStyleCnt="5" custScaleY="111016" custLinFactNeighborX="-60047" custLinFactNeighborY="10482">
        <dgm:presLayoutVars>
          <dgm:bulletEnabled val="1"/>
        </dgm:presLayoutVars>
      </dgm:prSet>
      <dgm:spPr/>
      <dgm:t>
        <a:bodyPr/>
        <a:lstStyle/>
        <a:p>
          <a:endParaRPr lang="el-GR"/>
        </a:p>
      </dgm:t>
    </dgm:pt>
    <dgm:pt modelId="{906F491D-C31A-4548-A479-1CD12DA02629}" type="pres">
      <dgm:prSet presAssocID="{072309A5-221A-46EE-A14F-4F1651DD0EB0}" presName="Name13" presStyleLbl="parChTrans1D2" presStyleIdx="2" presStyleCnt="5"/>
      <dgm:spPr/>
      <dgm:t>
        <a:bodyPr/>
        <a:lstStyle/>
        <a:p>
          <a:endParaRPr lang="el-GR"/>
        </a:p>
      </dgm:t>
    </dgm:pt>
    <dgm:pt modelId="{A9230A62-B05B-40CC-B849-7371CE85264F}" type="pres">
      <dgm:prSet presAssocID="{40C99F28-198A-4043-ABB0-A15455EF4C85}" presName="childText" presStyleLbl="bgAcc1" presStyleIdx="2" presStyleCnt="5" custScaleX="179996">
        <dgm:presLayoutVars>
          <dgm:bulletEnabled val="1"/>
        </dgm:presLayoutVars>
      </dgm:prSet>
      <dgm:spPr/>
      <dgm:t>
        <a:bodyPr/>
        <a:lstStyle/>
        <a:p>
          <a:endParaRPr lang="el-GR"/>
        </a:p>
      </dgm:t>
    </dgm:pt>
    <dgm:pt modelId="{B8F644AC-A46C-446D-90D7-DDCD7B265F6C}" type="pres">
      <dgm:prSet presAssocID="{79E13459-A779-4A62-B8C0-4335A7FDD87D}" presName="root" presStyleCnt="0"/>
      <dgm:spPr/>
    </dgm:pt>
    <dgm:pt modelId="{B389F6D4-2B13-4F23-8B9D-97EBFEDCE226}" type="pres">
      <dgm:prSet presAssocID="{79E13459-A779-4A62-B8C0-4335A7FDD87D}" presName="rootComposite" presStyleCnt="0"/>
      <dgm:spPr/>
    </dgm:pt>
    <dgm:pt modelId="{98B92456-6114-41BE-A9B4-0666D05A7426}" type="pres">
      <dgm:prSet presAssocID="{79E13459-A779-4A62-B8C0-4335A7FDD87D}" presName="rootText" presStyleLbl="node1" presStyleIdx="1" presStyleCnt="2" custLinFactNeighborX="78488" custLinFactNeighborY="55434"/>
      <dgm:spPr/>
      <dgm:t>
        <a:bodyPr/>
        <a:lstStyle/>
        <a:p>
          <a:endParaRPr lang="el-GR"/>
        </a:p>
      </dgm:t>
    </dgm:pt>
    <dgm:pt modelId="{ED93D1BA-A4BF-4173-91DA-1E483C796C93}" type="pres">
      <dgm:prSet presAssocID="{79E13459-A779-4A62-B8C0-4335A7FDD87D}" presName="rootConnector" presStyleLbl="node1" presStyleIdx="1" presStyleCnt="2"/>
      <dgm:spPr/>
      <dgm:t>
        <a:bodyPr/>
        <a:lstStyle/>
        <a:p>
          <a:endParaRPr lang="el-GR"/>
        </a:p>
      </dgm:t>
    </dgm:pt>
    <dgm:pt modelId="{C183489E-FF50-4464-B5E1-9FF3550E168B}" type="pres">
      <dgm:prSet presAssocID="{79E13459-A779-4A62-B8C0-4335A7FDD87D}" presName="childShape" presStyleCnt="0"/>
      <dgm:spPr/>
    </dgm:pt>
    <dgm:pt modelId="{1237BB9E-B8DB-434A-A358-5D713EF960F4}" type="pres">
      <dgm:prSet presAssocID="{EE8BF58A-2E9E-4163-893D-B57F2C0122F2}" presName="Name13" presStyleLbl="parChTrans1D2" presStyleIdx="3" presStyleCnt="5"/>
      <dgm:spPr/>
      <dgm:t>
        <a:bodyPr/>
        <a:lstStyle/>
        <a:p>
          <a:endParaRPr lang="el-GR"/>
        </a:p>
      </dgm:t>
    </dgm:pt>
    <dgm:pt modelId="{8798E5F8-D1FD-4A09-8BD4-554EFF5B41CD}" type="pres">
      <dgm:prSet presAssocID="{6C1A72BF-1494-4BF0-B24E-2420D56006D6}" presName="childText" presStyleLbl="bgAcc1" presStyleIdx="3" presStyleCnt="5" custLinFactX="12277" custLinFactNeighborX="100000" custLinFactNeighborY="73676">
        <dgm:presLayoutVars>
          <dgm:bulletEnabled val="1"/>
        </dgm:presLayoutVars>
      </dgm:prSet>
      <dgm:spPr/>
      <dgm:t>
        <a:bodyPr/>
        <a:lstStyle/>
        <a:p>
          <a:endParaRPr lang="el-GR"/>
        </a:p>
      </dgm:t>
    </dgm:pt>
    <dgm:pt modelId="{57192D9C-6AA4-4C36-8789-4F4A40324893}" type="pres">
      <dgm:prSet presAssocID="{08EE2AA2-9F60-4B40-8083-AC962067B693}" presName="Name13" presStyleLbl="parChTrans1D2" presStyleIdx="4" presStyleCnt="5"/>
      <dgm:spPr/>
      <dgm:t>
        <a:bodyPr/>
        <a:lstStyle/>
        <a:p>
          <a:endParaRPr lang="el-GR"/>
        </a:p>
      </dgm:t>
    </dgm:pt>
    <dgm:pt modelId="{316675AD-90E6-44AF-8512-3CF04125A586}" type="pres">
      <dgm:prSet presAssocID="{FAF9C981-DD35-44D6-B083-BE001B83C8B2}" presName="childText" presStyleLbl="bgAcc1" presStyleIdx="4" presStyleCnt="5" custLinFactX="45849" custLinFactNeighborX="100000" custLinFactNeighborY="91918">
        <dgm:presLayoutVars>
          <dgm:bulletEnabled val="1"/>
        </dgm:presLayoutVars>
      </dgm:prSet>
      <dgm:spPr/>
      <dgm:t>
        <a:bodyPr/>
        <a:lstStyle/>
        <a:p>
          <a:endParaRPr lang="el-GR"/>
        </a:p>
      </dgm:t>
    </dgm:pt>
  </dgm:ptLst>
  <dgm:cxnLst>
    <dgm:cxn modelId="{40056536-AE45-4486-9A4E-7392E013C793}" srcId="{79E13459-A779-4A62-B8C0-4335A7FDD87D}" destId="{6C1A72BF-1494-4BF0-B24E-2420D56006D6}" srcOrd="0" destOrd="0" parTransId="{EE8BF58A-2E9E-4163-893D-B57F2C0122F2}" sibTransId="{028FA435-7427-4162-9D48-369414432BA4}"/>
    <dgm:cxn modelId="{109237F1-3F0E-4A41-AAEF-1787EF06232B}" type="presOf" srcId="{C78B0604-72E3-4DA4-B6AA-EC8C85CC9A61}" destId="{0A3DB383-FC85-4B84-8CFB-053D903574A4}" srcOrd="0" destOrd="0" presId="urn:microsoft.com/office/officeart/2005/8/layout/hierarchy3"/>
    <dgm:cxn modelId="{64CA53BB-D0D1-4D25-835F-3283521B064C}" type="presOf" srcId="{F75FB599-CDBE-4EAF-9858-3CED4B79758B}" destId="{AF1D4F7E-58B1-462C-B7C1-6A7D691A9232}" srcOrd="0" destOrd="0" presId="urn:microsoft.com/office/officeart/2005/8/layout/hierarchy3"/>
    <dgm:cxn modelId="{D888788C-E6AB-4403-9A34-63030E159627}" srcId="{1A36DF26-986A-4DCA-8DB7-C15930BA5FE0}" destId="{79E13459-A779-4A62-B8C0-4335A7FDD87D}" srcOrd="1" destOrd="0" parTransId="{AE4518F6-6A97-4525-9189-11B6DDF193E7}" sibTransId="{A6E21E7B-58E3-4457-B91F-76F0CD837DE5}"/>
    <dgm:cxn modelId="{FF45DC23-4DFF-4EA1-8318-9A649C82F558}" type="presOf" srcId="{14EABC4F-59C2-46FF-AAF8-96D1485AD3F3}" destId="{EFFD5A8A-876C-4FE4-839E-D038E007F573}" srcOrd="0" destOrd="0" presId="urn:microsoft.com/office/officeart/2005/8/layout/hierarchy3"/>
    <dgm:cxn modelId="{AE3E1473-2F31-4B6E-82B6-3F6C6BAF04BF}" type="presOf" srcId="{072309A5-221A-46EE-A14F-4F1651DD0EB0}" destId="{906F491D-C31A-4548-A479-1CD12DA02629}" srcOrd="0" destOrd="0" presId="urn:microsoft.com/office/officeart/2005/8/layout/hierarchy3"/>
    <dgm:cxn modelId="{303B1F15-658E-44EA-AA81-B6ADAA4EB5DE}" srcId="{A976F649-3E60-4C05-B15C-2D446B6C69B7}" destId="{40C99F28-198A-4043-ABB0-A15455EF4C85}" srcOrd="2" destOrd="0" parTransId="{072309A5-221A-46EE-A14F-4F1651DD0EB0}" sibTransId="{E3A16E79-868C-4290-8A3D-878C0A690A80}"/>
    <dgm:cxn modelId="{DAE658E7-770F-4494-B35A-B340F5252F90}" type="presOf" srcId="{1A36DF26-986A-4DCA-8DB7-C15930BA5FE0}" destId="{5633690A-3A3C-422D-BFFD-E2F47031FF42}" srcOrd="0" destOrd="0" presId="urn:microsoft.com/office/officeart/2005/8/layout/hierarchy3"/>
    <dgm:cxn modelId="{B0A7CD87-555F-4C4F-B909-56971E3BDCD2}" srcId="{79E13459-A779-4A62-B8C0-4335A7FDD87D}" destId="{FAF9C981-DD35-44D6-B083-BE001B83C8B2}" srcOrd="1" destOrd="0" parTransId="{08EE2AA2-9F60-4B40-8083-AC962067B693}" sibTransId="{EAE3D9ED-D687-4C7E-8D64-ED9C09CD0787}"/>
    <dgm:cxn modelId="{337EB29A-C114-424B-84DD-2FB2FEAD8BD6}" type="presOf" srcId="{EE8BF58A-2E9E-4163-893D-B57F2C0122F2}" destId="{1237BB9E-B8DB-434A-A358-5D713EF960F4}" srcOrd="0" destOrd="0" presId="urn:microsoft.com/office/officeart/2005/8/layout/hierarchy3"/>
    <dgm:cxn modelId="{7CAA22A7-0F40-4708-BDC3-A7FC2780D0CC}" srcId="{A976F649-3E60-4C05-B15C-2D446B6C69B7}" destId="{436FE8C8-3778-4F7B-968F-B4F70E7A0967}" srcOrd="0" destOrd="0" parTransId="{F75FB599-CDBE-4EAF-9858-3CED4B79758B}" sibTransId="{225D19DB-486B-417D-9CC7-9A53B18DF983}"/>
    <dgm:cxn modelId="{3B6FCBF7-F2EB-41B8-BFF1-AFBEB9CC5F71}" type="presOf" srcId="{79E13459-A779-4A62-B8C0-4335A7FDD87D}" destId="{ED93D1BA-A4BF-4173-91DA-1E483C796C93}" srcOrd="1" destOrd="0" presId="urn:microsoft.com/office/officeart/2005/8/layout/hierarchy3"/>
    <dgm:cxn modelId="{CE49ACB8-7D21-4E05-883C-824174336E21}" type="presOf" srcId="{6C1A72BF-1494-4BF0-B24E-2420D56006D6}" destId="{8798E5F8-D1FD-4A09-8BD4-554EFF5B41CD}" srcOrd="0" destOrd="0" presId="urn:microsoft.com/office/officeart/2005/8/layout/hierarchy3"/>
    <dgm:cxn modelId="{7C899476-0D71-40A8-A88A-CE7A34A259FB}" srcId="{A976F649-3E60-4C05-B15C-2D446B6C69B7}" destId="{C78B0604-72E3-4DA4-B6AA-EC8C85CC9A61}" srcOrd="1" destOrd="0" parTransId="{14EABC4F-59C2-46FF-AAF8-96D1485AD3F3}" sibTransId="{1D904DDD-F6FB-431D-9D7A-531820167003}"/>
    <dgm:cxn modelId="{63332F80-FCC6-48CA-9D8F-5798574048BC}" type="presOf" srcId="{A976F649-3E60-4C05-B15C-2D446B6C69B7}" destId="{D37E151D-9459-4ADD-A03B-3EB1C01D6C87}" srcOrd="0" destOrd="0" presId="urn:microsoft.com/office/officeart/2005/8/layout/hierarchy3"/>
    <dgm:cxn modelId="{41F09C0D-A9B7-4E98-8966-AD0AB1CD331B}" srcId="{1A36DF26-986A-4DCA-8DB7-C15930BA5FE0}" destId="{A976F649-3E60-4C05-B15C-2D446B6C69B7}" srcOrd="0" destOrd="0" parTransId="{69CCEFEB-D259-4DA4-A394-92025F518600}" sibTransId="{91B149E6-2929-46AF-9227-E217B93FEC65}"/>
    <dgm:cxn modelId="{25FE55B0-3859-4D55-A462-9717498D3A30}" type="presOf" srcId="{40C99F28-198A-4043-ABB0-A15455EF4C85}" destId="{A9230A62-B05B-40CC-B849-7371CE85264F}" srcOrd="0" destOrd="0" presId="urn:microsoft.com/office/officeart/2005/8/layout/hierarchy3"/>
    <dgm:cxn modelId="{8AEBAF16-FFF0-4CC7-9EEB-086EA644C888}" type="presOf" srcId="{FAF9C981-DD35-44D6-B083-BE001B83C8B2}" destId="{316675AD-90E6-44AF-8512-3CF04125A586}" srcOrd="0" destOrd="0" presId="urn:microsoft.com/office/officeart/2005/8/layout/hierarchy3"/>
    <dgm:cxn modelId="{A0F45780-5E07-4E2E-B78C-A392AF610C22}" type="presOf" srcId="{08EE2AA2-9F60-4B40-8083-AC962067B693}" destId="{57192D9C-6AA4-4C36-8789-4F4A40324893}" srcOrd="0" destOrd="0" presId="urn:microsoft.com/office/officeart/2005/8/layout/hierarchy3"/>
    <dgm:cxn modelId="{C07A655E-20FA-4D96-BC57-0CCD80086ED8}" type="presOf" srcId="{79E13459-A779-4A62-B8C0-4335A7FDD87D}" destId="{98B92456-6114-41BE-A9B4-0666D05A7426}" srcOrd="0" destOrd="0" presId="urn:microsoft.com/office/officeart/2005/8/layout/hierarchy3"/>
    <dgm:cxn modelId="{1396B28D-7F24-43B6-B8B5-0393D38AF417}" type="presOf" srcId="{A976F649-3E60-4C05-B15C-2D446B6C69B7}" destId="{5C03599B-5658-4987-A6B2-DD4EBDA701AB}" srcOrd="1" destOrd="0" presId="urn:microsoft.com/office/officeart/2005/8/layout/hierarchy3"/>
    <dgm:cxn modelId="{A9B0B9A4-B001-4FEB-A042-F3A002754942}" type="presOf" srcId="{436FE8C8-3778-4F7B-968F-B4F70E7A0967}" destId="{E70FDE5F-63EA-4E57-87B7-6A02F3587E1E}" srcOrd="0" destOrd="0" presId="urn:microsoft.com/office/officeart/2005/8/layout/hierarchy3"/>
    <dgm:cxn modelId="{082909C7-FC97-4F81-8FD5-3379602AC8FE}" type="presParOf" srcId="{5633690A-3A3C-422D-BFFD-E2F47031FF42}" destId="{6FC42EE5-80FA-4015-AD91-1741ADE43378}" srcOrd="0" destOrd="0" presId="urn:microsoft.com/office/officeart/2005/8/layout/hierarchy3"/>
    <dgm:cxn modelId="{04D4E8E2-D316-44C4-B78D-0A8BE9CF5915}" type="presParOf" srcId="{6FC42EE5-80FA-4015-AD91-1741ADE43378}" destId="{01497D23-3C99-4E2F-A8FB-F93C33305C4D}" srcOrd="0" destOrd="0" presId="urn:microsoft.com/office/officeart/2005/8/layout/hierarchy3"/>
    <dgm:cxn modelId="{F1EEA0C9-620C-4710-A521-624FA6191E41}" type="presParOf" srcId="{01497D23-3C99-4E2F-A8FB-F93C33305C4D}" destId="{D37E151D-9459-4ADD-A03B-3EB1C01D6C87}" srcOrd="0" destOrd="0" presId="urn:microsoft.com/office/officeart/2005/8/layout/hierarchy3"/>
    <dgm:cxn modelId="{38E7DCD6-4569-4CE9-838F-4F783B6295AC}" type="presParOf" srcId="{01497D23-3C99-4E2F-A8FB-F93C33305C4D}" destId="{5C03599B-5658-4987-A6B2-DD4EBDA701AB}" srcOrd="1" destOrd="0" presId="urn:microsoft.com/office/officeart/2005/8/layout/hierarchy3"/>
    <dgm:cxn modelId="{22EA6129-65F3-4D35-8BD9-20E4934FB23E}" type="presParOf" srcId="{6FC42EE5-80FA-4015-AD91-1741ADE43378}" destId="{E2CF7FC0-C841-44BC-949E-F08EFC557387}" srcOrd="1" destOrd="0" presId="urn:microsoft.com/office/officeart/2005/8/layout/hierarchy3"/>
    <dgm:cxn modelId="{96564590-C7C5-45B2-8F94-11CB9228EC77}" type="presParOf" srcId="{E2CF7FC0-C841-44BC-949E-F08EFC557387}" destId="{AF1D4F7E-58B1-462C-B7C1-6A7D691A9232}" srcOrd="0" destOrd="0" presId="urn:microsoft.com/office/officeart/2005/8/layout/hierarchy3"/>
    <dgm:cxn modelId="{C13AAA53-C6EC-40D8-B125-D4E93BABB665}" type="presParOf" srcId="{E2CF7FC0-C841-44BC-949E-F08EFC557387}" destId="{E70FDE5F-63EA-4E57-87B7-6A02F3587E1E}" srcOrd="1" destOrd="0" presId="urn:microsoft.com/office/officeart/2005/8/layout/hierarchy3"/>
    <dgm:cxn modelId="{8C75E86D-EF09-4586-8F0B-20F7603B7D50}" type="presParOf" srcId="{E2CF7FC0-C841-44BC-949E-F08EFC557387}" destId="{EFFD5A8A-876C-4FE4-839E-D038E007F573}" srcOrd="2" destOrd="0" presId="urn:microsoft.com/office/officeart/2005/8/layout/hierarchy3"/>
    <dgm:cxn modelId="{C5F1F3BF-E1ED-43DE-9ABD-BA1ABBD06C05}" type="presParOf" srcId="{E2CF7FC0-C841-44BC-949E-F08EFC557387}" destId="{0A3DB383-FC85-4B84-8CFB-053D903574A4}" srcOrd="3" destOrd="0" presId="urn:microsoft.com/office/officeart/2005/8/layout/hierarchy3"/>
    <dgm:cxn modelId="{6BA496E4-DB86-4B21-BCA4-826E141E8169}" type="presParOf" srcId="{E2CF7FC0-C841-44BC-949E-F08EFC557387}" destId="{906F491D-C31A-4548-A479-1CD12DA02629}" srcOrd="4" destOrd="0" presId="urn:microsoft.com/office/officeart/2005/8/layout/hierarchy3"/>
    <dgm:cxn modelId="{1ACA44B5-4DFB-41A5-A591-4D6E61B982F4}" type="presParOf" srcId="{E2CF7FC0-C841-44BC-949E-F08EFC557387}" destId="{A9230A62-B05B-40CC-B849-7371CE85264F}" srcOrd="5" destOrd="0" presId="urn:microsoft.com/office/officeart/2005/8/layout/hierarchy3"/>
    <dgm:cxn modelId="{83EB7EE5-7C03-4F9B-8FA3-03ADE0E3D985}" type="presParOf" srcId="{5633690A-3A3C-422D-BFFD-E2F47031FF42}" destId="{B8F644AC-A46C-446D-90D7-DDCD7B265F6C}" srcOrd="1" destOrd="0" presId="urn:microsoft.com/office/officeart/2005/8/layout/hierarchy3"/>
    <dgm:cxn modelId="{174C5F5E-D5D2-47E6-9985-9EE1CE56A9F9}" type="presParOf" srcId="{B8F644AC-A46C-446D-90D7-DDCD7B265F6C}" destId="{B389F6D4-2B13-4F23-8B9D-97EBFEDCE226}" srcOrd="0" destOrd="0" presId="urn:microsoft.com/office/officeart/2005/8/layout/hierarchy3"/>
    <dgm:cxn modelId="{B5684072-417C-4B4F-BDAC-7EA03B8E130B}" type="presParOf" srcId="{B389F6D4-2B13-4F23-8B9D-97EBFEDCE226}" destId="{98B92456-6114-41BE-A9B4-0666D05A7426}" srcOrd="0" destOrd="0" presId="urn:microsoft.com/office/officeart/2005/8/layout/hierarchy3"/>
    <dgm:cxn modelId="{0B0F5CB4-80D3-41FF-8D7C-6390A5DE35F0}" type="presParOf" srcId="{B389F6D4-2B13-4F23-8B9D-97EBFEDCE226}" destId="{ED93D1BA-A4BF-4173-91DA-1E483C796C93}" srcOrd="1" destOrd="0" presId="urn:microsoft.com/office/officeart/2005/8/layout/hierarchy3"/>
    <dgm:cxn modelId="{6888195E-62C1-4E3A-A11B-EEFB32E082CA}" type="presParOf" srcId="{B8F644AC-A46C-446D-90D7-DDCD7B265F6C}" destId="{C183489E-FF50-4464-B5E1-9FF3550E168B}" srcOrd="1" destOrd="0" presId="urn:microsoft.com/office/officeart/2005/8/layout/hierarchy3"/>
    <dgm:cxn modelId="{7775331A-4584-41F2-BB63-F53ECE78B6FC}" type="presParOf" srcId="{C183489E-FF50-4464-B5E1-9FF3550E168B}" destId="{1237BB9E-B8DB-434A-A358-5D713EF960F4}" srcOrd="0" destOrd="0" presId="urn:microsoft.com/office/officeart/2005/8/layout/hierarchy3"/>
    <dgm:cxn modelId="{669CE097-864F-4A24-8FB5-FFBF5F8DAF62}" type="presParOf" srcId="{C183489E-FF50-4464-B5E1-9FF3550E168B}" destId="{8798E5F8-D1FD-4A09-8BD4-554EFF5B41CD}" srcOrd="1" destOrd="0" presId="urn:microsoft.com/office/officeart/2005/8/layout/hierarchy3"/>
    <dgm:cxn modelId="{00A765FD-8A27-4DA9-BE06-B57DF5C55249}" type="presParOf" srcId="{C183489E-FF50-4464-B5E1-9FF3550E168B}" destId="{57192D9C-6AA4-4C36-8789-4F4A40324893}" srcOrd="2" destOrd="0" presId="urn:microsoft.com/office/officeart/2005/8/layout/hierarchy3"/>
    <dgm:cxn modelId="{5C458C7D-0C69-441B-901F-9F2A1D395D20}" type="presParOf" srcId="{C183489E-FF50-4464-B5E1-9FF3550E168B}" destId="{316675AD-90E6-44AF-8512-3CF04125A586}" srcOrd="3" destOrd="0" presId="urn:microsoft.com/office/officeart/2005/8/layout/hierarchy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37E151D-9459-4ADD-A03B-3EB1C01D6C87}">
      <dsp:nvSpPr>
        <dsp:cNvPr id="0" name=""/>
        <dsp:cNvSpPr/>
      </dsp:nvSpPr>
      <dsp:spPr>
        <a:xfrm>
          <a:off x="216020" y="159795"/>
          <a:ext cx="1993677" cy="80432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l-GR" sz="1500" b="1" kern="1200" dirty="0" smtClean="0"/>
            <a:t>Ενδογενείς</a:t>
          </a:r>
        </a:p>
        <a:p>
          <a:pPr lvl="0" algn="ctr" defTabSz="666750">
            <a:lnSpc>
              <a:spcPct val="90000"/>
            </a:lnSpc>
            <a:spcBef>
              <a:spcPct val="0"/>
            </a:spcBef>
            <a:spcAft>
              <a:spcPct val="35000"/>
            </a:spcAft>
          </a:pPr>
          <a:r>
            <a:rPr lang="el-GR" sz="1500" kern="1200" dirty="0" smtClean="0"/>
            <a:t>παράγοντες που ανάγονται:</a:t>
          </a:r>
          <a:endParaRPr lang="el-GR" sz="1500" kern="1200" dirty="0"/>
        </a:p>
      </dsp:txBody>
      <dsp:txXfrm>
        <a:off x="216020" y="159795"/>
        <a:ext cx="1993677" cy="804323"/>
      </dsp:txXfrm>
    </dsp:sp>
    <dsp:sp modelId="{AF1D4F7E-58B1-462C-B7C1-6A7D691A9232}">
      <dsp:nvSpPr>
        <dsp:cNvPr id="0" name=""/>
        <dsp:cNvSpPr/>
      </dsp:nvSpPr>
      <dsp:spPr>
        <a:xfrm>
          <a:off x="415388" y="964119"/>
          <a:ext cx="448711" cy="681419"/>
        </a:xfrm>
        <a:custGeom>
          <a:avLst/>
          <a:gdLst/>
          <a:ahLst/>
          <a:cxnLst/>
          <a:rect l="0" t="0" r="0" b="0"/>
          <a:pathLst>
            <a:path>
              <a:moveTo>
                <a:pt x="0" y="0"/>
              </a:moveTo>
              <a:lnTo>
                <a:pt x="0" y="681419"/>
              </a:lnTo>
              <a:lnTo>
                <a:pt x="448711" y="68141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0FDE5F-63EA-4E57-87B7-6A02F3587E1E}">
      <dsp:nvSpPr>
        <dsp:cNvPr id="0" name=""/>
        <dsp:cNvSpPr/>
      </dsp:nvSpPr>
      <dsp:spPr>
        <a:xfrm>
          <a:off x="864099" y="1167902"/>
          <a:ext cx="1286917" cy="95527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l-GR" sz="1400" b="1" kern="1200" dirty="0" smtClean="0"/>
            <a:t>Στο άτομο</a:t>
          </a:r>
        </a:p>
        <a:p>
          <a:pPr lvl="0" algn="ctr" defTabSz="622300">
            <a:lnSpc>
              <a:spcPct val="90000"/>
            </a:lnSpc>
            <a:spcBef>
              <a:spcPct val="0"/>
            </a:spcBef>
            <a:spcAft>
              <a:spcPct val="35000"/>
            </a:spcAft>
          </a:pPr>
          <a:r>
            <a:rPr lang="el-GR" sz="1200" b="1" kern="1200" dirty="0" smtClean="0">
              <a:solidFill>
                <a:srgbClr val="C00000"/>
              </a:solidFill>
            </a:rPr>
            <a:t>Νοημοσύνη-συναισθήματα-κίνητρα</a:t>
          </a:r>
          <a:endParaRPr lang="el-GR" sz="1200" b="1" kern="1200" dirty="0">
            <a:solidFill>
              <a:srgbClr val="C00000"/>
            </a:solidFill>
          </a:endParaRPr>
        </a:p>
      </dsp:txBody>
      <dsp:txXfrm>
        <a:off x="864099" y="1167902"/>
        <a:ext cx="1286917" cy="955271"/>
      </dsp:txXfrm>
    </dsp:sp>
    <dsp:sp modelId="{EFFD5A8A-876C-4FE4-839E-D038E007F573}">
      <dsp:nvSpPr>
        <dsp:cNvPr id="0" name=""/>
        <dsp:cNvSpPr/>
      </dsp:nvSpPr>
      <dsp:spPr>
        <a:xfrm>
          <a:off x="415388" y="964119"/>
          <a:ext cx="1240796" cy="1730365"/>
        </a:xfrm>
        <a:custGeom>
          <a:avLst/>
          <a:gdLst/>
          <a:ahLst/>
          <a:cxnLst/>
          <a:rect l="0" t="0" r="0" b="0"/>
          <a:pathLst>
            <a:path>
              <a:moveTo>
                <a:pt x="0" y="0"/>
              </a:moveTo>
              <a:lnTo>
                <a:pt x="0" y="1730365"/>
              </a:lnTo>
              <a:lnTo>
                <a:pt x="1240796" y="173036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3DB383-FC85-4B84-8CFB-053D903574A4}">
      <dsp:nvSpPr>
        <dsp:cNvPr id="0" name=""/>
        <dsp:cNvSpPr/>
      </dsp:nvSpPr>
      <dsp:spPr>
        <a:xfrm>
          <a:off x="1656184" y="2248021"/>
          <a:ext cx="1286917" cy="89292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l-GR" sz="1400" b="1" kern="1200" dirty="0" smtClean="0"/>
            <a:t>Στο έργο</a:t>
          </a:r>
        </a:p>
        <a:p>
          <a:pPr lvl="0" algn="ctr" defTabSz="622300">
            <a:lnSpc>
              <a:spcPct val="90000"/>
            </a:lnSpc>
            <a:spcBef>
              <a:spcPct val="0"/>
            </a:spcBef>
            <a:spcAft>
              <a:spcPct val="35000"/>
            </a:spcAft>
          </a:pPr>
          <a:r>
            <a:rPr lang="el-GR" sz="1200" b="1" kern="1200" dirty="0" smtClean="0">
              <a:solidFill>
                <a:srgbClr val="C00000"/>
              </a:solidFill>
            </a:rPr>
            <a:t>Σχετικές προηγούμενες γνώσεις και εμπειρίες</a:t>
          </a:r>
          <a:endParaRPr lang="el-GR" sz="1200" b="1" kern="1200" dirty="0">
            <a:solidFill>
              <a:srgbClr val="C00000"/>
            </a:solidFill>
          </a:endParaRPr>
        </a:p>
      </dsp:txBody>
      <dsp:txXfrm>
        <a:off x="1656184" y="2248021"/>
        <a:ext cx="1286917" cy="892928"/>
      </dsp:txXfrm>
    </dsp:sp>
    <dsp:sp modelId="{906F491D-C31A-4548-A479-1CD12DA02629}">
      <dsp:nvSpPr>
        <dsp:cNvPr id="0" name=""/>
        <dsp:cNvSpPr/>
      </dsp:nvSpPr>
      <dsp:spPr>
        <a:xfrm>
          <a:off x="415388" y="964119"/>
          <a:ext cx="2013552" cy="2695763"/>
        </a:xfrm>
        <a:custGeom>
          <a:avLst/>
          <a:gdLst/>
          <a:ahLst/>
          <a:cxnLst/>
          <a:rect l="0" t="0" r="0" b="0"/>
          <a:pathLst>
            <a:path>
              <a:moveTo>
                <a:pt x="0" y="0"/>
              </a:moveTo>
              <a:lnTo>
                <a:pt x="0" y="2695763"/>
              </a:lnTo>
              <a:lnTo>
                <a:pt x="2013552" y="269576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230A62-B05B-40CC-B849-7371CE85264F}">
      <dsp:nvSpPr>
        <dsp:cNvPr id="0" name=""/>
        <dsp:cNvSpPr/>
      </dsp:nvSpPr>
      <dsp:spPr>
        <a:xfrm>
          <a:off x="2428940" y="3257721"/>
          <a:ext cx="2316400" cy="80432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l-GR" sz="1400" b="1" kern="1200" dirty="0" smtClean="0"/>
            <a:t>Στη στρατηγική</a:t>
          </a:r>
        </a:p>
        <a:p>
          <a:pPr lvl="0" algn="ctr" defTabSz="622300">
            <a:lnSpc>
              <a:spcPct val="90000"/>
            </a:lnSpc>
            <a:spcBef>
              <a:spcPct val="0"/>
            </a:spcBef>
            <a:spcAft>
              <a:spcPct val="35000"/>
            </a:spcAft>
          </a:pPr>
          <a:r>
            <a:rPr lang="el-GR" sz="1200" b="1" kern="1200" dirty="0" smtClean="0">
              <a:solidFill>
                <a:srgbClr val="C00000"/>
              </a:solidFill>
            </a:rPr>
            <a:t> Σχετικές μεταγνωστικές εμπειρίες επιτυχούς εφαρμογής και μεταγνωστικές γνώσεις</a:t>
          </a:r>
          <a:endParaRPr lang="el-GR" sz="1200" b="1" kern="1200" dirty="0">
            <a:solidFill>
              <a:srgbClr val="C00000"/>
            </a:solidFill>
          </a:endParaRPr>
        </a:p>
      </dsp:txBody>
      <dsp:txXfrm>
        <a:off x="2428940" y="3257721"/>
        <a:ext cx="2316400" cy="804323"/>
      </dsp:txXfrm>
    </dsp:sp>
    <dsp:sp modelId="{98B92456-6114-41BE-A9B4-0666D05A7426}">
      <dsp:nvSpPr>
        <dsp:cNvPr id="0" name=""/>
        <dsp:cNvSpPr/>
      </dsp:nvSpPr>
      <dsp:spPr>
        <a:xfrm>
          <a:off x="5688639" y="447824"/>
          <a:ext cx="1608647" cy="80432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l-GR" sz="1500" b="1" kern="1200" dirty="0" smtClean="0"/>
            <a:t>Εξωγενείς</a:t>
          </a:r>
        </a:p>
        <a:p>
          <a:pPr lvl="0" algn="ctr" defTabSz="666750">
            <a:lnSpc>
              <a:spcPct val="90000"/>
            </a:lnSpc>
            <a:spcBef>
              <a:spcPct val="0"/>
            </a:spcBef>
            <a:spcAft>
              <a:spcPct val="35000"/>
            </a:spcAft>
          </a:pPr>
          <a:r>
            <a:rPr lang="el-GR" sz="1500" kern="1200" dirty="0" smtClean="0"/>
            <a:t>Παράγοντες που ανάγονται:</a:t>
          </a:r>
          <a:endParaRPr lang="el-GR" sz="1500" kern="1200" dirty="0"/>
        </a:p>
      </dsp:txBody>
      <dsp:txXfrm>
        <a:off x="5688639" y="447824"/>
        <a:ext cx="1608647" cy="804323"/>
      </dsp:txXfrm>
    </dsp:sp>
    <dsp:sp modelId="{1237BB9E-B8DB-434A-A358-5D713EF960F4}">
      <dsp:nvSpPr>
        <dsp:cNvPr id="0" name=""/>
        <dsp:cNvSpPr/>
      </dsp:nvSpPr>
      <dsp:spPr>
        <a:xfrm>
          <a:off x="5849503" y="1252147"/>
          <a:ext cx="343182" cy="749967"/>
        </a:xfrm>
        <a:custGeom>
          <a:avLst/>
          <a:gdLst/>
          <a:ahLst/>
          <a:cxnLst/>
          <a:rect l="0" t="0" r="0" b="0"/>
          <a:pathLst>
            <a:path>
              <a:moveTo>
                <a:pt x="0" y="0"/>
              </a:moveTo>
              <a:lnTo>
                <a:pt x="0" y="749967"/>
              </a:lnTo>
              <a:lnTo>
                <a:pt x="343182" y="74996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98E5F8-D1FD-4A09-8BD4-554EFF5B41CD}">
      <dsp:nvSpPr>
        <dsp:cNvPr id="0" name=""/>
        <dsp:cNvSpPr/>
      </dsp:nvSpPr>
      <dsp:spPr>
        <a:xfrm>
          <a:off x="6192686" y="1599953"/>
          <a:ext cx="1286917" cy="80432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l-GR" sz="1600" b="1" kern="1200" dirty="0" smtClean="0"/>
            <a:t>Στο έργο</a:t>
          </a:r>
        </a:p>
      </dsp:txBody>
      <dsp:txXfrm>
        <a:off x="6192686" y="1599953"/>
        <a:ext cx="1286917" cy="804323"/>
      </dsp:txXfrm>
    </dsp:sp>
    <dsp:sp modelId="{57192D9C-6AA4-4C36-8789-4F4A40324893}">
      <dsp:nvSpPr>
        <dsp:cNvPr id="0" name=""/>
        <dsp:cNvSpPr/>
      </dsp:nvSpPr>
      <dsp:spPr>
        <a:xfrm>
          <a:off x="5849503" y="1252147"/>
          <a:ext cx="775226" cy="1902096"/>
        </a:xfrm>
        <a:custGeom>
          <a:avLst/>
          <a:gdLst/>
          <a:ahLst/>
          <a:cxnLst/>
          <a:rect l="0" t="0" r="0" b="0"/>
          <a:pathLst>
            <a:path>
              <a:moveTo>
                <a:pt x="0" y="0"/>
              </a:moveTo>
              <a:lnTo>
                <a:pt x="0" y="1902096"/>
              </a:lnTo>
              <a:lnTo>
                <a:pt x="775226" y="190209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6675AD-90E6-44AF-8512-3CF04125A586}">
      <dsp:nvSpPr>
        <dsp:cNvPr id="0" name=""/>
        <dsp:cNvSpPr/>
      </dsp:nvSpPr>
      <dsp:spPr>
        <a:xfrm>
          <a:off x="6624730" y="2752082"/>
          <a:ext cx="1286917" cy="80432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l-GR" sz="1400" b="1" kern="1200" dirty="0" smtClean="0"/>
            <a:t>Στο περιβάλλον και την κοινωνική αλληλεπίδραση</a:t>
          </a:r>
        </a:p>
      </dsp:txBody>
      <dsp:txXfrm>
        <a:off x="6624730" y="2752082"/>
        <a:ext cx="1286917" cy="80432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E718B2-0E25-4CA8-9E3D-76A996EC2B50}" type="datetimeFigureOut">
              <a:rPr lang="el-GR" smtClean="0"/>
              <a:pPr/>
              <a:t>4/5/2014</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7209F7-313E-4621-AE9C-2A47108832A6}" type="slidenum">
              <a:rPr lang="el-GR" smtClean="0"/>
              <a:pPr/>
              <a:t>‹#›</a:t>
            </a:fld>
            <a:endParaRPr lang="el-GR"/>
          </a:p>
        </p:txBody>
      </p:sp>
    </p:spTree>
    <p:extLst>
      <p:ext uri="{BB962C8B-B14F-4D97-AF65-F5344CB8AC3E}">
        <p14:creationId xmlns="" xmlns:p14="http://schemas.microsoft.com/office/powerpoint/2010/main" val="3318999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b="1" dirty="0" smtClean="0"/>
              <a:t>Οδηγίες στον</a:t>
            </a:r>
            <a:r>
              <a:rPr lang="el-GR" b="1" baseline="0" dirty="0" smtClean="0"/>
              <a:t> Εκπαιδευτή:</a:t>
            </a:r>
          </a:p>
          <a:p>
            <a:endParaRPr lang="el-GR" b="1" baseline="0" dirty="0" smtClean="0"/>
          </a:p>
          <a:p>
            <a:pPr marL="228600" indent="-228600">
              <a:buFont typeface="+mj-lt"/>
              <a:buAutoNum type="arabicPeriod"/>
            </a:pPr>
            <a:r>
              <a:rPr lang="el-GR" b="0" baseline="0" dirty="0" smtClean="0"/>
              <a:t>Παρουσιάστε το αντικείμενο της Θεματικής Ενότητας, καθιστώντας σαφή τη σύνδεση της με το γενικότερο Θεματικό Αντικείμενο.</a:t>
            </a:r>
          </a:p>
          <a:p>
            <a:pPr marL="228600" indent="-228600">
              <a:buFont typeface="+mj-lt"/>
              <a:buAutoNum type="arabicPeriod"/>
            </a:pPr>
            <a:endParaRPr lang="el-GR" b="0" baseline="0" dirty="0" smtClean="0"/>
          </a:p>
          <a:p>
            <a:pPr marL="228600" indent="-228600">
              <a:buFont typeface="+mj-lt"/>
              <a:buAutoNum type="arabicPeriod"/>
            </a:pPr>
            <a:r>
              <a:rPr lang="el-GR" b="0" baseline="0" dirty="0" smtClean="0"/>
              <a:t>Υπενθυμίστε στους εκπαιδευόμενους ποιοι είναι οι φορείς υλοποίησης του έργου.</a:t>
            </a:r>
          </a:p>
          <a:p>
            <a:pPr marL="228600" indent="-228600">
              <a:buFont typeface="+mj-lt"/>
              <a:buAutoNum type="arabicPeriod"/>
            </a:pPr>
            <a:endParaRPr lang="el-GR" b="0" baseline="0" dirty="0" smtClean="0"/>
          </a:p>
          <a:p>
            <a:pPr marL="228600" indent="-228600">
              <a:buFont typeface="+mj-lt"/>
              <a:buAutoNum type="arabicPeriod"/>
            </a:pPr>
            <a:r>
              <a:rPr lang="el-GR" b="0" baseline="0" dirty="0" smtClean="0"/>
              <a:t>Παρουσιάστε σύντομα τον συγγραφέα της ενότητας (βλ. βιογραφικό του στο τέλος του Κυρίως Κειμένου της Ενότητας).</a:t>
            </a:r>
          </a:p>
          <a:p>
            <a:pPr marL="228600" indent="-228600">
              <a:buFont typeface="+mj-lt"/>
              <a:buAutoNum type="arabicPeriod"/>
            </a:pPr>
            <a:endParaRPr lang="el-GR" b="0" baseline="0" dirty="0" smtClean="0"/>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l-GR" baseline="0" dirty="0" smtClean="0"/>
          </a:p>
          <a:p>
            <a:endParaRPr lang="el-GR" dirty="0" smtClean="0"/>
          </a:p>
          <a:p>
            <a:endParaRPr lang="el-GR" dirty="0" smtClean="0"/>
          </a:p>
          <a:p>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1</a:t>
            </a:fld>
            <a:endParaRPr lang="el-GR"/>
          </a:p>
        </p:txBody>
      </p:sp>
    </p:spTree>
    <p:extLst>
      <p:ext uri="{BB962C8B-B14F-4D97-AF65-F5344CB8AC3E}">
        <p14:creationId xmlns="" xmlns:p14="http://schemas.microsoft.com/office/powerpoint/2010/main" val="27182562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228600" indent="-228600">
              <a:buFont typeface="+mj-lt"/>
              <a:buAutoNum type="arabicPeriod"/>
            </a:pPr>
            <a:endParaRPr lang="el-G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l-GR" b="1" dirty="0" smtClean="0"/>
              <a:t>Οδηγίες στον</a:t>
            </a:r>
            <a:r>
              <a:rPr lang="el-GR" b="1" baseline="0" dirty="0" smtClean="0"/>
              <a:t> Εκπαιδευτή:</a:t>
            </a:r>
          </a:p>
          <a:p>
            <a:endParaRPr lang="el-GR" baseline="0" dirty="0" smtClean="0"/>
          </a:p>
          <a:p>
            <a:endParaRPr lang="el-GR" baseline="0" dirty="0" smtClean="0"/>
          </a:p>
          <a:p>
            <a:pPr marL="228600" indent="-228600">
              <a:buFont typeface="+mj-lt"/>
              <a:buAutoNum type="arabicPeriod"/>
            </a:pPr>
            <a:r>
              <a:rPr lang="el-GR" baseline="0" dirty="0" smtClean="0"/>
              <a:t>Οι λέξεις  με έντονους χαρακτήρες, αποτελούν βασικές έννοιες της υποενότητας. Επιμείνετε ιδιαίτερα σε αυτές ξεκινώντας και καταλήγοντας σε αυτές για κάθε ένα από τα στοιχεία της υποενότητας.</a:t>
            </a:r>
          </a:p>
          <a:p>
            <a:pPr marL="228600" indent="-228600">
              <a:buFont typeface="+mj-lt"/>
              <a:buAutoNum type="arabicPeriod"/>
            </a:pPr>
            <a:endParaRPr lang="el-GR" b="1" dirty="0" smtClean="0"/>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l-GR" baseline="0" dirty="0" smtClean="0"/>
          </a:p>
          <a:p>
            <a:pPr marL="228600" indent="-228600">
              <a:buFont typeface="+mj-lt"/>
              <a:buAutoNum type="arabicPeriod"/>
            </a:pPr>
            <a:endParaRPr lang="el-GR" b="1" dirty="0" smtClean="0"/>
          </a:p>
          <a:p>
            <a:pPr marL="228600" indent="-228600">
              <a:buFont typeface="+mj-lt"/>
              <a:buNone/>
            </a:pPr>
            <a:endParaRPr lang="el-GR" b="1" dirty="0" smtClean="0"/>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10</a:t>
            </a:fld>
            <a:endParaRPr lang="el-GR"/>
          </a:p>
        </p:txBody>
      </p:sp>
    </p:spTree>
    <p:extLst>
      <p:ext uri="{BB962C8B-B14F-4D97-AF65-F5344CB8AC3E}">
        <p14:creationId xmlns="" xmlns:p14="http://schemas.microsoft.com/office/powerpoint/2010/main" val="26999923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228600" indent="-228600">
              <a:buFont typeface="+mj-lt"/>
              <a:buAutoNum type="arabicPeriod"/>
            </a:pPr>
            <a:endParaRPr lang="el-GR" dirty="0" smtClean="0"/>
          </a:p>
          <a:p>
            <a:pPr marL="0" marR="0" indent="0" algn="l" defTabSz="914400" rtl="0" eaLnBrk="1" fontAlgn="auto" latinLnBrk="0" hangingPunct="1">
              <a:lnSpc>
                <a:spcPct val="100000"/>
              </a:lnSpc>
              <a:spcBef>
                <a:spcPts val="0"/>
              </a:spcBef>
              <a:spcAft>
                <a:spcPts val="0"/>
              </a:spcAft>
              <a:buClrTx/>
              <a:buSzTx/>
              <a:buFont typeface="+mj-lt"/>
              <a:buNone/>
              <a:tabLst/>
              <a:defRPr/>
            </a:pPr>
            <a:r>
              <a:rPr lang="el-GR" b="1" dirty="0" smtClean="0"/>
              <a:t>Οδηγίες στον</a:t>
            </a:r>
            <a:r>
              <a:rPr lang="el-GR" b="1" baseline="0" dirty="0" smtClean="0"/>
              <a:t> Εκπαιδευτή:</a:t>
            </a:r>
          </a:p>
          <a:p>
            <a:pPr marL="228600" indent="-228600">
              <a:buFont typeface="+mj-lt"/>
              <a:buAutoNum type="arabicPeriod"/>
            </a:pPr>
            <a:endParaRPr lang="el-GR" dirty="0" smtClean="0"/>
          </a:p>
          <a:p>
            <a:pPr marL="228600" indent="-228600">
              <a:buFont typeface="+mj-lt"/>
              <a:buAutoNum type="arabicPeriod"/>
            </a:pPr>
            <a:endParaRPr lang="el-GR" dirty="0" smtClean="0"/>
          </a:p>
          <a:p>
            <a:pPr marL="228600" indent="-228600">
              <a:buFont typeface="+mj-lt"/>
              <a:buAutoNum type="arabicPeriod"/>
            </a:pPr>
            <a:r>
              <a:rPr lang="el-GR" dirty="0" smtClean="0"/>
              <a:t>Παρουσιάστε</a:t>
            </a:r>
            <a:r>
              <a:rPr lang="el-GR" baseline="0" dirty="0" smtClean="0"/>
              <a:t> ξανά με συντομία το περιεχόμενο της 3</a:t>
            </a:r>
            <a:r>
              <a:rPr lang="el-GR" baseline="30000" dirty="0" smtClean="0"/>
              <a:t>ης</a:t>
            </a:r>
            <a:r>
              <a:rPr lang="el-GR" baseline="0" dirty="0" smtClean="0"/>
              <a:t> υποενότητας.</a:t>
            </a:r>
          </a:p>
          <a:p>
            <a:pPr marL="228600" indent="-228600">
              <a:buFont typeface="+mj-lt"/>
              <a:buAutoNum type="arabicPeriod"/>
            </a:pPr>
            <a:endParaRPr lang="el-GR" baseline="0" dirty="0" smtClean="0"/>
          </a:p>
          <a:p>
            <a:pPr marL="228600" indent="-228600">
              <a:buFont typeface="+mj-lt"/>
              <a:buAutoNum type="arabicPeriod"/>
            </a:pPr>
            <a:r>
              <a:rPr lang="el-GR" b="1" baseline="0" dirty="0" smtClean="0"/>
              <a:t>Προσοχή! Η διδασκαλία αυτής της υποενότητας δεν πρέπει να υπερβεί τα 10’</a:t>
            </a:r>
            <a:endParaRPr lang="el-GR" b="1" dirty="0" smtClean="0"/>
          </a:p>
          <a:p>
            <a:pPr marL="228600" indent="-228600">
              <a:buFont typeface="+mj-lt"/>
              <a:buAutoNum type="arabicPeriod"/>
            </a:pPr>
            <a:endParaRPr lang="el-GR" dirty="0" smtClean="0"/>
          </a:p>
          <a:p>
            <a:pPr marL="228600" indent="-228600">
              <a:buFont typeface="+mj-lt"/>
              <a:buAutoNum type="arabicPeriod"/>
            </a:pPr>
            <a:endParaRPr lang="el-GR" dirty="0" smtClean="0"/>
          </a:p>
          <a:p>
            <a:pPr marL="228600" indent="-228600">
              <a:buFont typeface="+mj-lt"/>
              <a:buAutoNum type="arabicPeriod"/>
            </a:pPr>
            <a:endParaRPr lang="el-GR" dirty="0" smtClean="0"/>
          </a:p>
          <a:p>
            <a:pPr marL="171450" indent="-171450">
              <a:buFont typeface="Arial" panose="020B0604020202020204" pitchFamily="34" charset="0"/>
              <a:buChar char="•"/>
            </a:pPr>
            <a:endParaRPr lang="el-GR" b="1" dirty="0" smtClean="0"/>
          </a:p>
          <a:p>
            <a:pPr marL="171450" indent="-171450">
              <a:buFont typeface="Arial" panose="020B0604020202020204" pitchFamily="34" charset="0"/>
              <a:buChar char="•"/>
            </a:pPr>
            <a:endParaRPr lang="el-GR" b="1" dirty="0" smtClean="0"/>
          </a:p>
          <a:p>
            <a:endParaRPr lang="el-GR" dirty="0"/>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11</a:t>
            </a:fld>
            <a:endParaRPr lang="el-GR"/>
          </a:p>
        </p:txBody>
      </p:sp>
    </p:spTree>
    <p:extLst>
      <p:ext uri="{BB962C8B-B14F-4D97-AF65-F5344CB8AC3E}">
        <p14:creationId xmlns="" xmlns:p14="http://schemas.microsoft.com/office/powerpoint/2010/main" val="16639048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228600" indent="-228600">
              <a:buFont typeface="+mj-lt"/>
              <a:buAutoNum type="arabicPeriod"/>
            </a:pPr>
            <a:endParaRPr lang="el-G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l-GR" b="1" dirty="0" smtClean="0"/>
              <a:t>Οδηγίες στον</a:t>
            </a:r>
            <a:r>
              <a:rPr lang="el-GR" b="1" baseline="0" dirty="0" smtClean="0"/>
              <a:t> Εκπαιδευτή:</a:t>
            </a:r>
          </a:p>
          <a:p>
            <a:endParaRPr lang="el-GR" baseline="0" dirty="0" smtClean="0"/>
          </a:p>
          <a:p>
            <a:endParaRPr lang="el-GR" baseline="0" dirty="0" smtClean="0"/>
          </a:p>
          <a:p>
            <a:pPr marL="228600" indent="-228600">
              <a:buFont typeface="+mj-lt"/>
              <a:buAutoNum type="arabicPeriod"/>
            </a:pPr>
            <a:r>
              <a:rPr lang="el-GR" baseline="0" dirty="0" smtClean="0"/>
              <a:t>Οι λέξεις  με έντονους χαρακτήρες, αποτελούν βασικές έννοιες της υποενότητας. Επιμείνετε ιδιαίτερα σε αυτές ξεκινώντας και καταλήγοντας σε αυτές για κάθε ένα από τα στοιχεία της υποενότητας.</a:t>
            </a: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l-GR" baseline="0" dirty="0" smtClean="0"/>
          </a:p>
          <a:p>
            <a:pPr marL="228600" indent="-228600">
              <a:buFont typeface="+mj-lt"/>
              <a:buAutoNum type="arabicPeriod"/>
            </a:pPr>
            <a:endParaRPr lang="el-GR" b="1" dirty="0" smtClean="0"/>
          </a:p>
          <a:p>
            <a:pPr marL="228600" indent="-228600">
              <a:buFont typeface="+mj-lt"/>
              <a:buNone/>
            </a:pPr>
            <a:endParaRPr lang="el-GR" b="1" dirty="0" smtClean="0"/>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12</a:t>
            </a:fld>
            <a:endParaRPr lang="el-GR"/>
          </a:p>
        </p:txBody>
      </p:sp>
    </p:spTree>
    <p:extLst>
      <p:ext uri="{BB962C8B-B14F-4D97-AF65-F5344CB8AC3E}">
        <p14:creationId xmlns="" xmlns:p14="http://schemas.microsoft.com/office/powerpoint/2010/main" val="26999923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228600" indent="-228600">
              <a:buFont typeface="+mj-lt"/>
              <a:buAutoNum type="arabicPeriod"/>
            </a:pPr>
            <a:endParaRPr lang="el-GR" dirty="0" smtClean="0"/>
          </a:p>
          <a:p>
            <a:pPr marL="0" marR="0" indent="0" algn="l" defTabSz="914400" rtl="0" eaLnBrk="1" fontAlgn="auto" latinLnBrk="0" hangingPunct="1">
              <a:lnSpc>
                <a:spcPct val="100000"/>
              </a:lnSpc>
              <a:spcBef>
                <a:spcPts val="0"/>
              </a:spcBef>
              <a:spcAft>
                <a:spcPts val="0"/>
              </a:spcAft>
              <a:buClrTx/>
              <a:buSzTx/>
              <a:buFont typeface="+mj-lt"/>
              <a:buNone/>
              <a:tabLst/>
              <a:defRPr/>
            </a:pPr>
            <a:r>
              <a:rPr lang="el-GR" b="1" dirty="0" smtClean="0"/>
              <a:t>Οδηγίες στον</a:t>
            </a:r>
            <a:r>
              <a:rPr lang="el-GR" b="1" baseline="0" dirty="0" smtClean="0"/>
              <a:t> Εκπαιδευτή:</a:t>
            </a:r>
          </a:p>
          <a:p>
            <a:pPr marL="228600" indent="-228600">
              <a:buFont typeface="+mj-lt"/>
              <a:buAutoNum type="arabicPeriod"/>
            </a:pPr>
            <a:endParaRPr lang="el-GR" dirty="0" smtClean="0"/>
          </a:p>
          <a:p>
            <a:pPr marL="228600" indent="-228600">
              <a:buFont typeface="+mj-lt"/>
              <a:buAutoNum type="arabicPeriod"/>
            </a:pPr>
            <a:endParaRPr lang="el-GR" dirty="0" smtClean="0"/>
          </a:p>
          <a:p>
            <a:pPr marL="228600" indent="-228600">
              <a:buFont typeface="+mj-lt"/>
              <a:buAutoNum type="arabicPeriod"/>
            </a:pPr>
            <a:r>
              <a:rPr lang="el-GR" dirty="0" smtClean="0"/>
              <a:t>Παρουσιάστε</a:t>
            </a:r>
            <a:r>
              <a:rPr lang="el-GR" baseline="0" dirty="0" smtClean="0"/>
              <a:t> ξανά με συντομία το περιεχόμενο της 4</a:t>
            </a:r>
            <a:r>
              <a:rPr lang="el-GR" baseline="30000" dirty="0" smtClean="0"/>
              <a:t>ης</a:t>
            </a:r>
            <a:r>
              <a:rPr lang="el-GR" baseline="0" dirty="0" smtClean="0"/>
              <a:t> υποενότητας.</a:t>
            </a:r>
          </a:p>
          <a:p>
            <a:pPr marL="228600" indent="-228600">
              <a:buFont typeface="+mj-lt"/>
              <a:buAutoNum type="arabicPeriod"/>
            </a:pPr>
            <a:endParaRPr lang="el-GR" baseline="0" dirty="0" smtClean="0"/>
          </a:p>
          <a:p>
            <a:pPr marL="228600" indent="-228600">
              <a:buFont typeface="+mj-lt"/>
              <a:buAutoNum type="arabicPeriod"/>
            </a:pPr>
            <a:r>
              <a:rPr lang="el-GR" b="1" baseline="0" dirty="0" smtClean="0"/>
              <a:t>Προσοχή! Η διδασκαλία αυτής της υποενότητας δεν πρέπει να υπερβεί τα 10’</a:t>
            </a:r>
            <a:endParaRPr lang="el-GR" b="1" dirty="0" smtClean="0"/>
          </a:p>
          <a:p>
            <a:pPr marL="228600" indent="-228600">
              <a:buFont typeface="+mj-lt"/>
              <a:buAutoNum type="arabicPeriod"/>
            </a:pPr>
            <a:endParaRPr lang="el-GR" dirty="0" smtClean="0"/>
          </a:p>
          <a:p>
            <a:pPr marL="228600" indent="-228600">
              <a:buFont typeface="+mj-lt"/>
              <a:buAutoNum type="arabicPeriod"/>
            </a:pPr>
            <a:endParaRPr lang="el-GR" dirty="0" smtClean="0"/>
          </a:p>
          <a:p>
            <a:pPr marL="228600" indent="-228600">
              <a:buFont typeface="+mj-lt"/>
              <a:buAutoNum type="arabicPeriod"/>
            </a:pPr>
            <a:endParaRPr lang="el-GR" dirty="0" smtClean="0"/>
          </a:p>
          <a:p>
            <a:pPr marL="171450" indent="-171450">
              <a:buFont typeface="Arial" panose="020B0604020202020204" pitchFamily="34" charset="0"/>
              <a:buChar char="•"/>
            </a:pPr>
            <a:endParaRPr lang="el-GR" b="1" dirty="0" smtClean="0"/>
          </a:p>
          <a:p>
            <a:pPr marL="171450" indent="-171450">
              <a:buFont typeface="Arial" panose="020B0604020202020204" pitchFamily="34" charset="0"/>
              <a:buChar char="•"/>
            </a:pPr>
            <a:endParaRPr lang="el-GR" b="1" dirty="0" smtClean="0"/>
          </a:p>
          <a:p>
            <a:endParaRPr lang="el-GR" dirty="0"/>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13</a:t>
            </a:fld>
            <a:endParaRPr lang="el-GR"/>
          </a:p>
        </p:txBody>
      </p:sp>
    </p:spTree>
    <p:extLst>
      <p:ext uri="{BB962C8B-B14F-4D97-AF65-F5344CB8AC3E}">
        <p14:creationId xmlns="" xmlns:p14="http://schemas.microsoft.com/office/powerpoint/2010/main" val="16639048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228600" indent="-228600">
              <a:buFont typeface="+mj-lt"/>
              <a:buAutoNum type="arabicPeriod"/>
            </a:pPr>
            <a:endParaRPr lang="el-G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l-GR" b="1" dirty="0" smtClean="0"/>
              <a:t>Οδηγίες στον</a:t>
            </a:r>
            <a:r>
              <a:rPr lang="el-GR" b="1" baseline="0" dirty="0" smtClean="0"/>
              <a:t> Εκπαιδευτή:</a:t>
            </a:r>
          </a:p>
          <a:p>
            <a:endParaRPr lang="el-GR" baseline="0" dirty="0" smtClean="0"/>
          </a:p>
          <a:p>
            <a:endParaRPr lang="el-GR" baseline="0" dirty="0" smtClean="0"/>
          </a:p>
          <a:p>
            <a:pPr marL="228600" indent="-228600">
              <a:buFont typeface="+mj-lt"/>
              <a:buAutoNum type="arabicPeriod"/>
            </a:pPr>
            <a:r>
              <a:rPr lang="el-GR" baseline="0" dirty="0" smtClean="0"/>
              <a:t>Οι λέξεις  με έντονους χαρακτήρες, αποτελούν βασικές έννοιες της υποενότητας. Επιμείνετε ιδιαίτερα σε αυτές ξεκινώντας και καταλήγοντας σε αυτές για κάθε ένα από τα στοιχεία της υποενότητας.</a:t>
            </a:r>
          </a:p>
          <a:p>
            <a:pPr marL="228600" indent="-228600">
              <a:buFont typeface="+mj-lt"/>
              <a:buAutoNum type="arabicPeriod"/>
            </a:pPr>
            <a:endParaRPr lang="el-GR" b="1" dirty="0" smtClean="0"/>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l-GR" baseline="0" dirty="0" smtClean="0"/>
          </a:p>
          <a:p>
            <a:pPr marL="228600" indent="-228600">
              <a:buFont typeface="+mj-lt"/>
              <a:buAutoNum type="arabicPeriod"/>
            </a:pPr>
            <a:endParaRPr lang="el-GR" b="1" dirty="0" smtClean="0"/>
          </a:p>
          <a:p>
            <a:pPr marL="228600" indent="-228600">
              <a:buFont typeface="+mj-lt"/>
              <a:buNone/>
            </a:pPr>
            <a:endParaRPr lang="el-GR" b="1" dirty="0" smtClean="0"/>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14</a:t>
            </a:fld>
            <a:endParaRPr lang="el-GR"/>
          </a:p>
        </p:txBody>
      </p:sp>
    </p:spTree>
    <p:extLst>
      <p:ext uri="{BB962C8B-B14F-4D97-AF65-F5344CB8AC3E}">
        <p14:creationId xmlns="" xmlns:p14="http://schemas.microsoft.com/office/powerpoint/2010/main" val="26999923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228600" indent="-228600">
              <a:buFont typeface="+mj-lt"/>
              <a:buAutoNum type="arabicPeriod"/>
            </a:pPr>
            <a:endParaRPr lang="el-G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l-GR" b="1" dirty="0" smtClean="0"/>
              <a:t>Οδηγίες στον</a:t>
            </a:r>
            <a:r>
              <a:rPr lang="el-GR" b="1" baseline="0" dirty="0" smtClean="0"/>
              <a:t> Εκπαιδευτή:</a:t>
            </a:r>
          </a:p>
          <a:p>
            <a:endParaRPr lang="el-GR" baseline="0" dirty="0" smtClean="0"/>
          </a:p>
          <a:p>
            <a:endParaRPr lang="el-GR" baseline="0" dirty="0" smtClean="0"/>
          </a:p>
          <a:p>
            <a:pPr marL="228600" indent="-228600">
              <a:buFont typeface="+mj-lt"/>
              <a:buAutoNum type="arabicPeriod"/>
            </a:pPr>
            <a:r>
              <a:rPr lang="el-GR" baseline="0" dirty="0" smtClean="0"/>
              <a:t>Οι λέξεις  με έντονους χαρακτήρες, αποτελούν βασικές έννοιες της υποενότητας. Επιμείνετε ιδιαίτερα σε αυτές ξεκινώντας και καταλήγοντας σε αυτές για κάθε ένα από τα στοιχεία της υποενότητας.</a:t>
            </a: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l-GR" baseline="0" dirty="0" smtClean="0"/>
          </a:p>
          <a:p>
            <a:pPr marL="228600" indent="-228600">
              <a:buFont typeface="+mj-lt"/>
              <a:buAutoNum type="arabicPeriod"/>
            </a:pPr>
            <a:endParaRPr lang="el-GR" b="1" dirty="0" smtClean="0"/>
          </a:p>
          <a:p>
            <a:pPr marL="228600" indent="-228600">
              <a:buFont typeface="+mj-lt"/>
              <a:buNone/>
            </a:pPr>
            <a:endParaRPr lang="el-GR" b="1" dirty="0" smtClean="0"/>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15</a:t>
            </a:fld>
            <a:endParaRPr lang="el-GR"/>
          </a:p>
        </p:txBody>
      </p:sp>
    </p:spTree>
    <p:extLst>
      <p:ext uri="{BB962C8B-B14F-4D97-AF65-F5344CB8AC3E}">
        <p14:creationId xmlns="" xmlns:p14="http://schemas.microsoft.com/office/powerpoint/2010/main" val="26999923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228600" indent="-228600">
              <a:buFont typeface="+mj-lt"/>
              <a:buAutoNum type="arabicPeriod"/>
            </a:pPr>
            <a:endParaRPr lang="el-GR" dirty="0" smtClean="0"/>
          </a:p>
          <a:p>
            <a:pPr marL="0" marR="0" indent="0" algn="l" defTabSz="914400" rtl="0" eaLnBrk="1" fontAlgn="auto" latinLnBrk="0" hangingPunct="1">
              <a:lnSpc>
                <a:spcPct val="100000"/>
              </a:lnSpc>
              <a:spcBef>
                <a:spcPts val="0"/>
              </a:spcBef>
              <a:spcAft>
                <a:spcPts val="0"/>
              </a:spcAft>
              <a:buClrTx/>
              <a:buSzTx/>
              <a:buFont typeface="+mj-lt"/>
              <a:buNone/>
              <a:tabLst/>
              <a:defRPr/>
            </a:pPr>
            <a:r>
              <a:rPr lang="el-GR" b="1" dirty="0" smtClean="0"/>
              <a:t>Οδηγίες στον</a:t>
            </a:r>
            <a:r>
              <a:rPr lang="el-GR" b="1" baseline="0" dirty="0" smtClean="0"/>
              <a:t> Εκπαιδευτή:</a:t>
            </a:r>
          </a:p>
          <a:p>
            <a:pPr marL="228600" indent="-228600">
              <a:buFont typeface="+mj-lt"/>
              <a:buAutoNum type="arabicPeriod"/>
            </a:pPr>
            <a:endParaRPr lang="el-GR" dirty="0" smtClean="0"/>
          </a:p>
          <a:p>
            <a:pPr marL="228600" indent="-228600">
              <a:buFont typeface="+mj-lt"/>
              <a:buAutoNum type="arabicPeriod"/>
            </a:pPr>
            <a:endParaRPr lang="el-GR" dirty="0" smtClean="0"/>
          </a:p>
          <a:p>
            <a:pPr marL="228600" indent="-228600">
              <a:buFont typeface="+mj-lt"/>
              <a:buAutoNum type="arabicPeriod"/>
            </a:pPr>
            <a:r>
              <a:rPr lang="el-GR" dirty="0" smtClean="0"/>
              <a:t>Παρουσιάστε</a:t>
            </a:r>
            <a:r>
              <a:rPr lang="el-GR" baseline="0" dirty="0" smtClean="0"/>
              <a:t> ξανά με συντομία το περιεχόμενο της </a:t>
            </a:r>
            <a:r>
              <a:rPr lang="el-GR" baseline="0" smtClean="0"/>
              <a:t>5</a:t>
            </a:r>
            <a:r>
              <a:rPr lang="el-GR" baseline="30000" smtClean="0"/>
              <a:t>ης</a:t>
            </a:r>
            <a:r>
              <a:rPr lang="el-GR" baseline="0" smtClean="0"/>
              <a:t> υποενότητας</a:t>
            </a:r>
            <a:r>
              <a:rPr lang="el-GR" baseline="0" dirty="0" smtClean="0"/>
              <a:t>.</a:t>
            </a:r>
          </a:p>
          <a:p>
            <a:pPr marL="228600" indent="-228600">
              <a:buFont typeface="+mj-lt"/>
              <a:buAutoNum type="arabicPeriod"/>
            </a:pPr>
            <a:endParaRPr lang="el-GR" baseline="0" dirty="0" smtClean="0"/>
          </a:p>
          <a:p>
            <a:pPr marL="228600" indent="-228600">
              <a:buFont typeface="+mj-lt"/>
              <a:buAutoNum type="arabicPeriod"/>
            </a:pPr>
            <a:r>
              <a:rPr lang="el-GR" b="1" baseline="0" dirty="0" smtClean="0"/>
              <a:t>Προσοχή! Η διδασκαλία αυτής της υποενότητας δεν πρέπει να υπερβεί τα 10’</a:t>
            </a:r>
            <a:endParaRPr lang="el-GR" b="1" dirty="0" smtClean="0"/>
          </a:p>
          <a:p>
            <a:pPr marL="228600" indent="-228600">
              <a:buFont typeface="+mj-lt"/>
              <a:buAutoNum type="arabicPeriod"/>
            </a:pPr>
            <a:endParaRPr lang="el-GR" dirty="0" smtClean="0"/>
          </a:p>
          <a:p>
            <a:pPr marL="228600" indent="-228600">
              <a:buFont typeface="+mj-lt"/>
              <a:buAutoNum type="arabicPeriod"/>
            </a:pPr>
            <a:endParaRPr lang="el-GR" dirty="0" smtClean="0"/>
          </a:p>
          <a:p>
            <a:pPr marL="228600" indent="-228600">
              <a:buFont typeface="+mj-lt"/>
              <a:buAutoNum type="arabicPeriod"/>
            </a:pPr>
            <a:endParaRPr lang="el-GR" dirty="0" smtClean="0"/>
          </a:p>
          <a:p>
            <a:pPr marL="171450" indent="-171450">
              <a:buFont typeface="Arial" panose="020B0604020202020204" pitchFamily="34" charset="0"/>
              <a:buChar char="•"/>
            </a:pPr>
            <a:endParaRPr lang="el-GR" b="1" dirty="0" smtClean="0"/>
          </a:p>
          <a:p>
            <a:pPr marL="171450" indent="-171450">
              <a:buFont typeface="Arial" panose="020B0604020202020204" pitchFamily="34" charset="0"/>
              <a:buChar char="•"/>
            </a:pPr>
            <a:endParaRPr lang="el-GR" b="1" dirty="0" smtClean="0"/>
          </a:p>
          <a:p>
            <a:endParaRPr lang="el-GR" dirty="0"/>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16</a:t>
            </a:fld>
            <a:endParaRPr lang="el-GR"/>
          </a:p>
        </p:txBody>
      </p:sp>
    </p:spTree>
    <p:extLst>
      <p:ext uri="{BB962C8B-B14F-4D97-AF65-F5344CB8AC3E}">
        <p14:creationId xmlns="" xmlns:p14="http://schemas.microsoft.com/office/powerpoint/2010/main" val="16639048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228600" indent="-228600">
              <a:buFont typeface="+mj-lt"/>
              <a:buAutoNum type="arabicPeriod"/>
            </a:pPr>
            <a:endParaRPr lang="el-G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l-GR" b="1" dirty="0" smtClean="0"/>
              <a:t>Οδηγίες στον</a:t>
            </a:r>
            <a:r>
              <a:rPr lang="el-GR" b="1" baseline="0" dirty="0" smtClean="0"/>
              <a:t> Εκπαιδευτή:</a:t>
            </a:r>
          </a:p>
          <a:p>
            <a:endParaRPr lang="el-GR" baseline="0" dirty="0" smtClean="0"/>
          </a:p>
          <a:p>
            <a:endParaRPr lang="el-GR" baseline="0" dirty="0" smtClean="0"/>
          </a:p>
          <a:p>
            <a:pPr marL="228600" indent="-228600">
              <a:buFont typeface="+mj-lt"/>
              <a:buAutoNum type="arabicPeriod"/>
            </a:pPr>
            <a:r>
              <a:rPr lang="el-GR" baseline="0" dirty="0" smtClean="0"/>
              <a:t>Οι λέξεις  με έντονους χαρακτήρες, αποτελούν βασικές έννοιες της υποενότητας. Επιμείνετε ιδιαίτερα σε αυτές ξεκινώντας και καταλήγοντας σε αυτές για κάθε ένα από τα στοιχεία της υποενότητας.</a:t>
            </a:r>
          </a:p>
          <a:p>
            <a:pPr marL="228600" indent="-228600">
              <a:buFont typeface="+mj-lt"/>
              <a:buAutoNum type="arabicPeriod"/>
            </a:pPr>
            <a:endParaRPr lang="el-GR" b="1" dirty="0" smtClean="0"/>
          </a:p>
          <a:p>
            <a:pPr marL="228600" indent="-228600">
              <a:buFont typeface="+mj-lt"/>
              <a:buNone/>
            </a:pPr>
            <a:endParaRPr lang="el-GR" b="1" dirty="0" smtClean="0"/>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17</a:t>
            </a:fld>
            <a:endParaRPr lang="el-GR"/>
          </a:p>
        </p:txBody>
      </p:sp>
    </p:spTree>
    <p:extLst>
      <p:ext uri="{BB962C8B-B14F-4D97-AF65-F5344CB8AC3E}">
        <p14:creationId xmlns="" xmlns:p14="http://schemas.microsoft.com/office/powerpoint/2010/main" val="26999923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228600" indent="-228600">
              <a:buFont typeface="+mj-lt"/>
              <a:buAutoNum type="arabicPeriod"/>
            </a:pPr>
            <a:endParaRPr lang="el-G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l-GR" b="1" dirty="0" smtClean="0"/>
              <a:t>Οδηγίες στον</a:t>
            </a:r>
            <a:r>
              <a:rPr lang="el-GR" b="1" baseline="0" dirty="0" smtClean="0"/>
              <a:t> Εκπαιδευτή:</a:t>
            </a:r>
          </a:p>
          <a:p>
            <a:endParaRPr lang="el-GR" baseline="0" dirty="0" smtClean="0"/>
          </a:p>
          <a:p>
            <a:endParaRPr lang="el-GR" baseline="0" dirty="0" smtClean="0"/>
          </a:p>
          <a:p>
            <a:pPr marL="228600" indent="-228600">
              <a:buFont typeface="+mj-lt"/>
              <a:buAutoNum type="arabicPeriod"/>
            </a:pPr>
            <a:r>
              <a:rPr lang="el-GR" baseline="0" dirty="0" smtClean="0"/>
              <a:t>Οι λέξεις  με έντονους χαρακτήρες, αποτελούν βασικές έννοιες της υποενότητας. Επιμείνετε ιδιαίτερα σε αυτές ξεκινώντας και καταλήγοντας σε αυτές για κάθε ένα από τα στοιχεία της υποενότητας.</a:t>
            </a: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l-GR" baseline="0" dirty="0" smtClean="0"/>
          </a:p>
          <a:p>
            <a:pPr marL="228600" indent="-228600">
              <a:buFont typeface="+mj-lt"/>
              <a:buAutoNum type="arabicPeriod"/>
            </a:pPr>
            <a:endParaRPr lang="el-GR" b="1" dirty="0" smtClean="0"/>
          </a:p>
          <a:p>
            <a:pPr marL="228600" indent="-228600">
              <a:buFont typeface="+mj-lt"/>
              <a:buNone/>
            </a:pPr>
            <a:endParaRPr lang="el-GR" b="1" dirty="0" smtClean="0"/>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18</a:t>
            </a:fld>
            <a:endParaRPr lang="el-GR"/>
          </a:p>
        </p:txBody>
      </p:sp>
    </p:spTree>
    <p:extLst>
      <p:ext uri="{BB962C8B-B14F-4D97-AF65-F5344CB8AC3E}">
        <p14:creationId xmlns="" xmlns:p14="http://schemas.microsoft.com/office/powerpoint/2010/main" val="26999923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l-GR" b="1" dirty="0" smtClean="0"/>
              <a:t>Οδηγίες στον</a:t>
            </a:r>
            <a:r>
              <a:rPr lang="el-GR" b="1" baseline="0" dirty="0" smtClean="0"/>
              <a:t> Εκπαιδευτή:</a:t>
            </a:r>
          </a:p>
          <a:p>
            <a:pPr marL="228600" indent="-228600">
              <a:buFont typeface="+mj-lt"/>
              <a:buAutoNum type="arabicPeriod"/>
            </a:pPr>
            <a:endParaRPr lang="el-GR" dirty="0" smtClean="0"/>
          </a:p>
          <a:p>
            <a:endParaRPr lang="el-GR" dirty="0" smtClean="0"/>
          </a:p>
          <a:p>
            <a:pPr marL="228600" indent="-228600">
              <a:buFont typeface="+mj-lt"/>
              <a:buAutoNum type="arabicPeriod"/>
            </a:pPr>
            <a:r>
              <a:rPr lang="el-GR" dirty="0" smtClean="0"/>
              <a:t>Αρχή βιωματικής δραστηριότητας: Μελέτη περίπτωσης.</a:t>
            </a:r>
          </a:p>
          <a:p>
            <a:pPr marL="228600" indent="-228600">
              <a:buFont typeface="+mj-lt"/>
              <a:buAutoNum type="arabicPeriod"/>
            </a:pPr>
            <a:endParaRPr lang="el-GR" dirty="0" smtClean="0"/>
          </a:p>
          <a:p>
            <a:pPr marL="228600" indent="-228600">
              <a:buFont typeface="+mj-lt"/>
              <a:buAutoNum type="arabicPeriod"/>
            </a:pPr>
            <a:r>
              <a:rPr lang="el-GR" dirty="0" smtClean="0"/>
              <a:t>Εξηγήστε</a:t>
            </a:r>
            <a:r>
              <a:rPr lang="el-GR" baseline="0" dirty="0" smtClean="0"/>
              <a:t> τους στόχους της δραστηριότητας και ακολουθήστε το λεπτομερές πλαίσιο διεξαγωγής της δραστηριότητας, για την βιωματική δραστηριότητα της συγκεκριμένης ενότητας. </a:t>
            </a:r>
          </a:p>
          <a:p>
            <a:pPr marL="228600" indent="-228600">
              <a:buFont typeface="+mj-lt"/>
              <a:buAutoNum type="arabicPeriod"/>
            </a:pPr>
            <a:endParaRPr lang="el-GR" baseline="0" dirty="0" smtClean="0"/>
          </a:p>
          <a:p>
            <a:pPr marL="228600" indent="-228600">
              <a:buFont typeface="+mj-lt"/>
              <a:buAutoNum type="arabicPeriod"/>
            </a:pPr>
            <a:r>
              <a:rPr lang="el-GR" b="1" baseline="0" dirty="0" smtClean="0"/>
              <a:t>Προσοχή! Διεξαγωγή αυτής της δραστηριότητας δεν πρέπει να υπερβεί τα 40’</a:t>
            </a:r>
          </a:p>
          <a:p>
            <a:pPr marL="228600" indent="-228600">
              <a:buFont typeface="+mj-lt"/>
              <a:buAutoNum type="arabicPeriod"/>
            </a:pPr>
            <a:endParaRPr lang="el-GR" b="1" baseline="0" dirty="0" smtClean="0"/>
          </a:p>
          <a:p>
            <a:pPr marL="228600" indent="-228600">
              <a:buFont typeface="+mj-lt"/>
              <a:buAutoNum type="arabicPeriod"/>
            </a:pPr>
            <a:endParaRPr lang="el-GR" b="1" baseline="0" dirty="0" smtClean="0"/>
          </a:p>
          <a:p>
            <a:pPr marL="228600" indent="-228600">
              <a:buFont typeface="+mj-lt"/>
              <a:buAutoNum type="arabicPeriod"/>
            </a:pPr>
            <a:endParaRPr lang="el-GR" b="1" baseline="0" dirty="0" smtClean="0"/>
          </a:p>
          <a:p>
            <a:pPr marL="228600" indent="-228600">
              <a:buFont typeface="+mj-lt"/>
              <a:buNone/>
            </a:pPr>
            <a:endParaRPr lang="el-GR" b="1" baseline="0" dirty="0" smtClean="0"/>
          </a:p>
          <a:p>
            <a:pPr marL="228600" indent="-228600">
              <a:buFont typeface="+mj-lt"/>
              <a:buAutoNum type="arabicPeriod"/>
            </a:pPr>
            <a:endParaRPr lang="el-GR" b="1" baseline="0" dirty="0" smtClean="0"/>
          </a:p>
          <a:p>
            <a:pPr marL="228600" indent="-228600">
              <a:buFont typeface="+mj-lt"/>
              <a:buAutoNum type="arabicPeriod"/>
            </a:pPr>
            <a:endParaRPr lang="el-GR" baseline="0" dirty="0" smtClean="0"/>
          </a:p>
          <a:p>
            <a:endParaRPr lang="el-GR" dirty="0" smtClean="0"/>
          </a:p>
          <a:p>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19</a:t>
            </a:fld>
            <a:endParaRPr lang="el-GR"/>
          </a:p>
        </p:txBody>
      </p:sp>
    </p:spTree>
    <p:extLst>
      <p:ext uri="{BB962C8B-B14F-4D97-AF65-F5344CB8AC3E}">
        <p14:creationId xmlns="" xmlns:p14="http://schemas.microsoft.com/office/powerpoint/2010/main" val="1663904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indent="0">
              <a:buFontTx/>
              <a:buNone/>
            </a:pPr>
            <a:r>
              <a:rPr lang="el-GR" b="1" u="sng" dirty="0" smtClean="0"/>
              <a:t>Καταιγισμός ιδεών:</a:t>
            </a:r>
            <a:r>
              <a:rPr lang="el-GR" b="1" u="sng" baseline="0" dirty="0" smtClean="0"/>
              <a:t> Παιχνίδι του </a:t>
            </a:r>
            <a:r>
              <a:rPr lang="el-GR" b="1" u="sng" baseline="0" dirty="0" err="1" smtClean="0"/>
              <a:t>Μοντριάν</a:t>
            </a:r>
            <a:endParaRPr lang="el-GR" b="1" u="sng" baseline="0" dirty="0" smtClean="0"/>
          </a:p>
          <a:p>
            <a:pPr marL="0" indent="0">
              <a:buFontTx/>
              <a:buNone/>
            </a:pPr>
            <a:endParaRPr lang="el-GR" b="1" u="sng" dirty="0" smtClean="0"/>
          </a:p>
          <a:p>
            <a:pPr marL="228600" indent="-228600">
              <a:buAutoNum type="arabicPeriod"/>
            </a:pPr>
            <a:r>
              <a:rPr lang="el-GR" dirty="0" smtClean="0"/>
              <a:t>Αυτό είναι ένα παιχνίδι «καταιγισμού ιδεών» τα οποίο</a:t>
            </a:r>
            <a:r>
              <a:rPr lang="el-GR" baseline="0" dirty="0" smtClean="0"/>
              <a:t> προηγείται πάντα της ανάπτυξης της θεματικής ενότητας. </a:t>
            </a:r>
          </a:p>
          <a:p>
            <a:pPr marL="228600" indent="-228600">
              <a:buAutoNum type="arabicPeriod"/>
            </a:pPr>
            <a:endParaRPr lang="el-GR" baseline="0" dirty="0" smtClean="0"/>
          </a:p>
          <a:p>
            <a:pPr marL="228600" indent="-228600">
              <a:buAutoNum type="arabicPeriod"/>
            </a:pPr>
            <a:r>
              <a:rPr lang="el-GR" baseline="0" dirty="0" smtClean="0"/>
              <a:t>Δίνει τη δυνατότητα στον εκπαιδευτή : </a:t>
            </a:r>
          </a:p>
          <a:p>
            <a:pPr marL="228600" indent="-228600">
              <a:buAutoNum type="arabicPeriod"/>
            </a:pPr>
            <a:endParaRPr lang="el-GR" baseline="0" dirty="0" smtClean="0"/>
          </a:p>
          <a:p>
            <a:pPr marL="685800" lvl="1" indent="-228600">
              <a:buFont typeface="Arial" panose="020B0604020202020204" pitchFamily="34" charset="0"/>
              <a:buChar char="•"/>
            </a:pPr>
            <a:r>
              <a:rPr lang="el-GR" baseline="0" dirty="0" smtClean="0"/>
              <a:t>Να διαγνώσει τις προηγούμενες γνώσεις, αντιλήψεις και στάσεις  των εκπαιδευομένων σχετικά με την θεματική της συγκεκριμένης ενότητας. </a:t>
            </a:r>
          </a:p>
          <a:p>
            <a:pPr marL="685800" lvl="1" indent="-228600">
              <a:buFont typeface="Arial" panose="020B0604020202020204" pitchFamily="34" charset="0"/>
              <a:buChar char="•"/>
            </a:pPr>
            <a:r>
              <a:rPr lang="el-GR" baseline="0" dirty="0" smtClean="0"/>
              <a:t>Να κατανοήσει τις προσδοκίες των εκπαιδευομένων σε σχέση με τα περιεχόμενα της συγκεκριμένης ενότητας. </a:t>
            </a:r>
          </a:p>
          <a:p>
            <a:pPr marL="685800" lvl="1" indent="-228600">
              <a:buFont typeface="Arial" panose="020B0604020202020204" pitchFamily="34" charset="0"/>
              <a:buChar char="•"/>
            </a:pPr>
            <a:r>
              <a:rPr lang="el-GR" baseline="0" dirty="0" smtClean="0"/>
              <a:t>Να διαμορφώσει ένα κλίμα συμμετοχικής δράσης μεταξύ των εκπαιδευομένων, «σπάζοντας τον πάγο».</a:t>
            </a:r>
          </a:p>
          <a:p>
            <a:pPr marL="685800" lvl="1" indent="-228600">
              <a:buFont typeface="Arial" panose="020B0604020202020204" pitchFamily="34" charset="0"/>
              <a:buChar char="•"/>
            </a:pPr>
            <a:endParaRPr lang="el-GR" baseline="0" dirty="0" smtClean="0"/>
          </a:p>
          <a:p>
            <a:pPr marL="228600" indent="-228600">
              <a:buAutoNum type="arabicPeriod"/>
            </a:pPr>
            <a:r>
              <a:rPr lang="el-GR" baseline="0" dirty="0" smtClean="0"/>
              <a:t>Οι κανόνες του παιχνιδιού είναι απλοί: Στα άσπρα, μαύρα και κίτρινα παραλληλόγραμμα, αναγράφονται λέξεις και σύμβολα τα οποία μπορούν να χρησιμοποιούσουν οι εκπαιδευόμενοι για να εκφράσουν την σκέψη τους. Στα κόκκινα και μπλε τετράγωνα λέξεις και φράσεις που σχετίζονται με τα περιεχόμενα της συγκεκριμένης ενότητας.  </a:t>
            </a:r>
          </a:p>
          <a:p>
            <a:pPr marL="228600" indent="-228600">
              <a:buAutoNum type="arabicPeriod"/>
            </a:pPr>
            <a:endParaRPr lang="el-GR" baseline="0" dirty="0" smtClean="0"/>
          </a:p>
          <a:p>
            <a:pPr marL="228600" indent="-228600">
              <a:buAutoNum type="arabicPeriod"/>
            </a:pPr>
            <a:r>
              <a:rPr lang="el-GR" baseline="0" dirty="0" smtClean="0"/>
              <a:t>Στόχος δεν είναι οι εκπαιδευόμενοι να συνθέσουν μιαν ολόκληρη φράση με τις συγκεκριμένες λέξεις, αλλά να εμπνευστούν από αυτές για να μιλήσουν για τις γνώσεις, εμπειρίες, απόψεις και συναισθήματα που τους γεννούν έννοιες και δεξιότητες σχετικές με τη συγκεκριμένη θεματική ενότητα. </a:t>
            </a:r>
          </a:p>
          <a:p>
            <a:pPr marL="228600" indent="-228600">
              <a:buAutoNum type="arabicPeriod"/>
            </a:pPr>
            <a:endParaRPr lang="el-GR" baseline="0" dirty="0" smtClean="0"/>
          </a:p>
          <a:p>
            <a:pPr marL="228600" indent="-228600">
              <a:buAutoNum type="arabicPeriod"/>
            </a:pPr>
            <a:r>
              <a:rPr lang="el-GR" baseline="0" dirty="0" smtClean="0"/>
              <a:t>Για να το κάνουν αυτό ζητήστε τους να συγκεντρωθούν στα κόκκινα και μπλε τετράγωνα, αφήνοντας το βλέμμα τους να πλανηθεί στις λέξεις των λευκών, κίτρινων και μαύρων τετραγώνων. Σκοπός είναι να παράγουν όσο το δυνατόν περισσότερες φράσεις, όσο το δυνατόν περισσότερα άτομα.</a:t>
            </a:r>
          </a:p>
          <a:p>
            <a:pPr marL="228600" indent="-228600">
              <a:buAutoNum type="arabicPeriod"/>
            </a:pPr>
            <a:endParaRPr lang="el-GR" baseline="0" dirty="0" smtClean="0"/>
          </a:p>
          <a:p>
            <a:pPr marL="228600" indent="-228600">
              <a:buAutoNum type="arabicPeriod"/>
            </a:pPr>
            <a:r>
              <a:rPr lang="el-GR" baseline="0" dirty="0" smtClean="0"/>
              <a:t>Χρησιμοποιείστε το </a:t>
            </a:r>
            <a:r>
              <a:rPr lang="el-GR" baseline="0" dirty="0" err="1" smtClean="0"/>
              <a:t>χαρτοπίνακα</a:t>
            </a:r>
            <a:r>
              <a:rPr lang="el-GR" baseline="0" dirty="0" smtClean="0"/>
              <a:t>, προκειμένου να συστηματοποιήσετε τις ιδέες και απόψεις των εκπαιδευομένων.</a:t>
            </a:r>
          </a:p>
          <a:p>
            <a:pPr marL="228600" indent="-228600">
              <a:buAutoNum type="arabicPeriod"/>
            </a:pPr>
            <a:endParaRPr lang="el-GR" baseline="0" dirty="0" smtClean="0"/>
          </a:p>
          <a:p>
            <a:pPr marL="228600" indent="-228600">
              <a:buAutoNum type="arabicPeriod"/>
            </a:pPr>
            <a:r>
              <a:rPr lang="el-GR" baseline="0" dirty="0" smtClean="0"/>
              <a:t>Επιχειρήστε να </a:t>
            </a:r>
            <a:r>
              <a:rPr lang="el-GR" baseline="0" dirty="0" err="1" smtClean="0"/>
              <a:t>διασυνδέσετε</a:t>
            </a:r>
            <a:r>
              <a:rPr lang="el-GR" baseline="0" dirty="0" smtClean="0"/>
              <a:t> τις συνεισφορές των εκπαιδευομένων πάνω στο θέμα, με τα περιεχόμενα της θεματικής ενότητας που θα παρουσιάσετε στη συνέχεια.</a:t>
            </a:r>
          </a:p>
          <a:p>
            <a:pPr marL="228600" indent="-228600">
              <a:buAutoNum type="arabicPeriod"/>
            </a:pPr>
            <a:endParaRPr lang="el-GR" baseline="0" dirty="0" smtClean="0"/>
          </a:p>
          <a:p>
            <a:pPr marL="228600" indent="-228600">
              <a:buAutoNum type="arabicPeriod"/>
            </a:pPr>
            <a:r>
              <a:rPr lang="el-GR" b="1" baseline="0" dirty="0" smtClean="0"/>
              <a:t>Προσοχή! Ο καταιγισμός ιδεών δεν πρέπει να ξεπεράσει την συνολική διάρκεια των 20’ !</a:t>
            </a:r>
          </a:p>
          <a:p>
            <a:pPr marL="228600" indent="-228600">
              <a:buAutoNum type="arabicPeriod"/>
            </a:pPr>
            <a:endParaRPr lang="el-GR" baseline="0" dirty="0" smtClean="0"/>
          </a:p>
          <a:p>
            <a:pPr marL="228600" indent="-228600">
              <a:buAutoNum type="arabicPeriod"/>
            </a:pPr>
            <a:endParaRPr lang="el-GR" baseline="0" dirty="0" smtClean="0"/>
          </a:p>
          <a:p>
            <a:pPr marL="228600" indent="-228600">
              <a:buAutoNum type="arabicPeriod"/>
            </a:pPr>
            <a:endParaRPr lang="el-GR" baseline="0" dirty="0" smtClean="0"/>
          </a:p>
          <a:p>
            <a:pPr marL="0" indent="0">
              <a:buFont typeface="+mj-lt"/>
              <a:buNone/>
            </a:pPr>
            <a:endParaRPr lang="el-GR" baseline="0" dirty="0" smtClean="0">
              <a:solidFill>
                <a:srgbClr val="27498D"/>
              </a:solidFill>
            </a:endParaRPr>
          </a:p>
          <a:p>
            <a:pPr marL="0" indent="0">
              <a:buNone/>
            </a:pPr>
            <a:endParaRPr lang="el-GR" baseline="0" dirty="0" smtClean="0">
              <a:solidFill>
                <a:srgbClr val="27498D"/>
              </a:solidFill>
            </a:endParaRPr>
          </a:p>
          <a:p>
            <a:pPr marL="228600" indent="-228600">
              <a:buAutoNum type="arabicPeriod"/>
            </a:pPr>
            <a:endParaRPr lang="el-GR" baseline="0" dirty="0" smtClean="0"/>
          </a:p>
          <a:p>
            <a:pPr marL="228600" indent="-228600">
              <a:buAutoNum type="arabicPeriod"/>
            </a:pPr>
            <a:endParaRPr lang="el-GR" baseline="0" dirty="0" smtClean="0"/>
          </a:p>
          <a:p>
            <a:pPr marL="228600" indent="-228600">
              <a:buAutoNum type="arabicPeriod"/>
            </a:pPr>
            <a:endParaRPr lang="el-GR" dirty="0"/>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2</a:t>
            </a:fld>
            <a:endParaRPr lang="el-GR"/>
          </a:p>
        </p:txBody>
      </p:sp>
    </p:spTree>
    <p:extLst>
      <p:ext uri="{BB962C8B-B14F-4D97-AF65-F5344CB8AC3E}">
        <p14:creationId xmlns="" xmlns:p14="http://schemas.microsoft.com/office/powerpoint/2010/main" val="8663138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indent="0">
              <a:buFont typeface="+mj-lt"/>
              <a:buNone/>
            </a:pPr>
            <a:r>
              <a:rPr lang="el-GR" b="1" dirty="0" smtClean="0"/>
              <a:t>Οδηγίες στον Εκπαιδευτή:</a:t>
            </a:r>
          </a:p>
          <a:p>
            <a:pPr marL="228600" indent="-228600">
              <a:buFont typeface="+mj-lt"/>
              <a:buAutoNum type="arabicPeriod"/>
            </a:pPr>
            <a:endParaRPr lang="el-GR" dirty="0" smtClean="0"/>
          </a:p>
          <a:p>
            <a:pPr marL="228600" indent="-228600">
              <a:buFont typeface="+mj-lt"/>
              <a:buAutoNum type="arabicPeriod"/>
            </a:pPr>
            <a:endParaRPr lang="el-GR" dirty="0" smtClean="0"/>
          </a:p>
          <a:p>
            <a:pPr marL="228600" indent="-228600">
              <a:buFont typeface="+mj-lt"/>
              <a:buAutoNum type="arabicPeriod"/>
            </a:pPr>
            <a:r>
              <a:rPr lang="el-GR" dirty="0" smtClean="0"/>
              <a:t>Ακολουθήστε</a:t>
            </a:r>
            <a:r>
              <a:rPr lang="el-GR" baseline="0" dirty="0" smtClean="0"/>
              <a:t> </a:t>
            </a:r>
            <a:r>
              <a:rPr lang="el-GR" dirty="0" smtClean="0"/>
              <a:t>το λεπτομερές πλαίσιο διεξαγωγής της δραστηριότητας, για την βιωματική δραστηριότητα της συγκεκριμένης ενότητας. </a:t>
            </a:r>
          </a:p>
          <a:p>
            <a:pPr marL="228600" indent="-228600">
              <a:buFont typeface="+mj-lt"/>
              <a:buNone/>
            </a:pPr>
            <a:endParaRPr lang="el-GR" dirty="0" smtClean="0"/>
          </a:p>
          <a:p>
            <a:pPr marL="228600" indent="-228600">
              <a:buFont typeface="+mj-lt"/>
              <a:buAutoNum type="arabicPeriod"/>
            </a:pPr>
            <a:endParaRPr lang="el-GR" dirty="0" smtClean="0"/>
          </a:p>
          <a:p>
            <a:pPr marL="228600" indent="-228600">
              <a:buFont typeface="Arial" panose="020B0604020202020204" pitchFamily="34" charset="0"/>
              <a:buChar char="•"/>
            </a:pPr>
            <a:endParaRPr lang="el-GR" dirty="0" smtClean="0"/>
          </a:p>
          <a:p>
            <a:pPr marL="228600" indent="-228600">
              <a:buFont typeface="Arial" panose="020B0604020202020204" pitchFamily="34" charset="0"/>
              <a:buChar char="•"/>
            </a:pPr>
            <a:endParaRPr lang="el-GR" dirty="0" smtClean="0"/>
          </a:p>
          <a:p>
            <a:pPr marL="228600" indent="-228600">
              <a:buFont typeface="Arial" panose="020B0604020202020204" pitchFamily="34" charset="0"/>
              <a:buChar char="•"/>
            </a:pPr>
            <a:endParaRPr lang="el-GR" dirty="0" smtClean="0"/>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20</a:t>
            </a:fld>
            <a:endParaRPr lang="el-GR"/>
          </a:p>
        </p:txBody>
      </p:sp>
    </p:spTree>
    <p:extLst>
      <p:ext uri="{BB962C8B-B14F-4D97-AF65-F5344CB8AC3E}">
        <p14:creationId xmlns="" xmlns:p14="http://schemas.microsoft.com/office/powerpoint/2010/main" val="26999923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indent="0">
              <a:buFont typeface="+mj-lt"/>
              <a:buNone/>
            </a:pPr>
            <a:r>
              <a:rPr lang="el-GR" b="1" dirty="0" smtClean="0"/>
              <a:t>Οδηγίες στον Εκπαιδευτή:</a:t>
            </a:r>
          </a:p>
          <a:p>
            <a:pPr marL="228600" indent="-228600">
              <a:buFont typeface="+mj-lt"/>
              <a:buAutoNum type="arabicPeriod"/>
            </a:pPr>
            <a:endParaRPr lang="el-GR" dirty="0" smtClean="0"/>
          </a:p>
          <a:p>
            <a:pPr marL="228600" indent="-228600">
              <a:buFont typeface="+mj-lt"/>
              <a:buAutoNum type="arabicPeriod"/>
            </a:pPr>
            <a:endParaRPr lang="el-GR" dirty="0" smtClean="0"/>
          </a:p>
          <a:p>
            <a:pPr marL="228600" indent="-228600">
              <a:buFont typeface="+mj-lt"/>
              <a:buAutoNum type="arabicPeriod"/>
            </a:pPr>
            <a:r>
              <a:rPr lang="el-GR" dirty="0" smtClean="0"/>
              <a:t>Ακολουθήστε</a:t>
            </a:r>
            <a:r>
              <a:rPr lang="el-GR" baseline="0" dirty="0" smtClean="0"/>
              <a:t> </a:t>
            </a:r>
            <a:r>
              <a:rPr lang="el-GR" dirty="0" smtClean="0"/>
              <a:t>το λεπτομερές πλαίσιο διεξαγωγής της δραστηριότητας, για την βιωματική δραστηριότητα της συγκεκριμένης ενότητας. </a:t>
            </a:r>
          </a:p>
          <a:p>
            <a:pPr marL="228600" indent="-228600">
              <a:buFont typeface="+mj-lt"/>
              <a:buNone/>
            </a:pPr>
            <a:endParaRPr lang="el-GR" dirty="0" smtClean="0"/>
          </a:p>
          <a:p>
            <a:pPr marL="228600" indent="-228600">
              <a:buFont typeface="+mj-lt"/>
              <a:buAutoNum type="arabicPeriod"/>
            </a:pPr>
            <a:endParaRPr lang="el-GR" dirty="0" smtClean="0"/>
          </a:p>
          <a:p>
            <a:pPr marL="228600" indent="-228600">
              <a:buFont typeface="Arial" panose="020B0604020202020204" pitchFamily="34" charset="0"/>
              <a:buChar char="•"/>
            </a:pPr>
            <a:endParaRPr lang="el-GR" dirty="0" smtClean="0"/>
          </a:p>
          <a:p>
            <a:pPr marL="228600" indent="-228600">
              <a:buFont typeface="Arial" panose="020B0604020202020204" pitchFamily="34" charset="0"/>
              <a:buChar char="•"/>
            </a:pPr>
            <a:endParaRPr lang="el-GR" dirty="0" smtClean="0"/>
          </a:p>
          <a:p>
            <a:pPr marL="228600" indent="-228600">
              <a:buFont typeface="Arial" panose="020B0604020202020204" pitchFamily="34" charset="0"/>
              <a:buChar char="•"/>
            </a:pPr>
            <a:endParaRPr lang="el-GR" dirty="0" smtClean="0"/>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21</a:t>
            </a:fld>
            <a:endParaRPr lang="el-GR"/>
          </a:p>
        </p:txBody>
      </p:sp>
    </p:spTree>
    <p:extLst>
      <p:ext uri="{BB962C8B-B14F-4D97-AF65-F5344CB8AC3E}">
        <p14:creationId xmlns="" xmlns:p14="http://schemas.microsoft.com/office/powerpoint/2010/main" val="26999923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indent="0">
              <a:buFont typeface="+mj-lt"/>
              <a:buNone/>
            </a:pPr>
            <a:r>
              <a:rPr lang="el-GR" b="1" dirty="0" smtClean="0"/>
              <a:t>Οδηγίες στον Εκπαιδευτή:</a:t>
            </a:r>
          </a:p>
          <a:p>
            <a:pPr marL="228600" indent="-228600">
              <a:buFont typeface="+mj-lt"/>
              <a:buAutoNum type="arabicPeriod"/>
            </a:pPr>
            <a:endParaRPr lang="el-GR" dirty="0" smtClean="0"/>
          </a:p>
          <a:p>
            <a:pPr marL="228600" indent="-228600">
              <a:buFont typeface="+mj-lt"/>
              <a:buAutoNum type="arabicPeriod"/>
            </a:pPr>
            <a:endParaRPr lang="el-GR" dirty="0" smtClean="0"/>
          </a:p>
          <a:p>
            <a:pPr marL="228600" indent="-228600">
              <a:buFont typeface="+mj-lt"/>
              <a:buAutoNum type="arabicPeriod"/>
            </a:pPr>
            <a:r>
              <a:rPr lang="el-GR" dirty="0" smtClean="0"/>
              <a:t>Ακολουθήστε</a:t>
            </a:r>
            <a:r>
              <a:rPr lang="el-GR" baseline="0" dirty="0" smtClean="0"/>
              <a:t> </a:t>
            </a:r>
            <a:r>
              <a:rPr lang="el-GR" dirty="0" smtClean="0"/>
              <a:t>το λεπτομερές πλαίσιο διεξαγωγής της δραστηριότητας, για την βιωματική δραστηριότητα της συγκεκριμένης ενότητας. </a:t>
            </a:r>
          </a:p>
          <a:p>
            <a:pPr marL="228600" indent="-228600">
              <a:buFont typeface="+mj-lt"/>
              <a:buNone/>
            </a:pPr>
            <a:endParaRPr lang="el-GR" dirty="0" smtClean="0"/>
          </a:p>
          <a:p>
            <a:pPr marL="228600" indent="-228600">
              <a:buFont typeface="+mj-lt"/>
              <a:buAutoNum type="arabicPeriod"/>
            </a:pPr>
            <a:endParaRPr lang="el-GR" dirty="0" smtClean="0"/>
          </a:p>
          <a:p>
            <a:pPr marL="228600" indent="-228600">
              <a:buFont typeface="Arial" panose="020B0604020202020204" pitchFamily="34" charset="0"/>
              <a:buChar char="•"/>
            </a:pPr>
            <a:endParaRPr lang="el-GR" dirty="0" smtClean="0"/>
          </a:p>
          <a:p>
            <a:pPr marL="228600" indent="-228600">
              <a:buFont typeface="Arial" panose="020B0604020202020204" pitchFamily="34" charset="0"/>
              <a:buChar char="•"/>
            </a:pPr>
            <a:endParaRPr lang="el-GR" dirty="0" smtClean="0"/>
          </a:p>
          <a:p>
            <a:pPr marL="228600" indent="-228600">
              <a:buFont typeface="Arial" panose="020B0604020202020204" pitchFamily="34" charset="0"/>
              <a:buChar char="•"/>
            </a:pPr>
            <a:endParaRPr lang="el-GR" dirty="0" smtClean="0"/>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22</a:t>
            </a:fld>
            <a:endParaRPr lang="el-GR"/>
          </a:p>
        </p:txBody>
      </p:sp>
    </p:spTree>
    <p:extLst>
      <p:ext uri="{BB962C8B-B14F-4D97-AF65-F5344CB8AC3E}">
        <p14:creationId xmlns="" xmlns:p14="http://schemas.microsoft.com/office/powerpoint/2010/main" val="26999923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b="1" dirty="0" smtClean="0"/>
              <a:t>Οδηγίες στον</a:t>
            </a:r>
            <a:r>
              <a:rPr lang="el-GR" b="1" baseline="0" dirty="0" smtClean="0"/>
              <a:t> Εκπαιδευτή:</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l-GR" sz="1200" dirty="0" smtClean="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l-GR" sz="1200" dirty="0" smtClean="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l-GR" sz="1200" dirty="0" smtClean="0"/>
              <a:t>Ανακεφαλαιώστε</a:t>
            </a:r>
            <a:r>
              <a:rPr lang="el-GR" sz="1200" baseline="0" dirty="0" smtClean="0"/>
              <a:t> τα περιεχόμενα της ενότητας, παρουσιάζοντα ξανά μια προς μια τις βασικές έννοιες που αναλύθηκαν και πληροφορίες που παρουσιάστηκαν.</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l-GR" sz="1200" baseline="0" dirty="0" smtClean="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l-GR" sz="1200" baseline="0" dirty="0" smtClean="0"/>
              <a:t>Στη συνέχεια αναφερθείτε στους εκπαιδευτικούς στόχους της ενότητας: δώστε στους εκπαιδευόμενους τον λόγο, προκειμένου να διαπιστώσουν αν και κατά πόσο επιτεύχθηκαν οι στόχοι της θεματικής ενότητας.</a:t>
            </a:r>
          </a:p>
          <a:p>
            <a:pPr marL="228600" indent="-228600">
              <a:buFont typeface="+mj-lt"/>
              <a:buNone/>
            </a:pPr>
            <a:endParaRPr lang="el-GR" dirty="0" smtClean="0"/>
          </a:p>
          <a:p>
            <a:pPr marL="228600" marR="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l-GR" dirty="0" smtClean="0"/>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23</a:t>
            </a:fld>
            <a:endParaRPr lang="el-GR"/>
          </a:p>
        </p:txBody>
      </p:sp>
    </p:spTree>
    <p:extLst>
      <p:ext uri="{BB962C8B-B14F-4D97-AF65-F5344CB8AC3E}">
        <p14:creationId xmlns="" xmlns:p14="http://schemas.microsoft.com/office/powerpoint/2010/main" val="9270597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l-GR" b="1" dirty="0" smtClean="0"/>
              <a:t>Οδηγίες στον</a:t>
            </a:r>
            <a:r>
              <a:rPr lang="el-GR" b="1" baseline="0" dirty="0" smtClean="0"/>
              <a:t> Εκπαιδευτή:</a:t>
            </a:r>
          </a:p>
          <a:p>
            <a:endParaRPr lang="el-GR" dirty="0" smtClean="0"/>
          </a:p>
          <a:p>
            <a:endParaRPr lang="el-GR" dirty="0" smtClean="0"/>
          </a:p>
          <a:p>
            <a:pPr marL="228600" indent="-228600">
              <a:buFont typeface="+mj-lt"/>
              <a:buAutoNum type="arabicPeriod"/>
            </a:pPr>
            <a:endParaRPr lang="el-GR" dirty="0" smtClean="0"/>
          </a:p>
          <a:p>
            <a:pPr marL="228600" indent="-228600">
              <a:buFont typeface="+mj-lt"/>
              <a:buAutoNum type="arabicPeriod"/>
            </a:pPr>
            <a:r>
              <a:rPr lang="el-GR" dirty="0" smtClean="0"/>
              <a:t>Ευχαριστήστε τους εκπαιδευόμενους για τη συμμετοχή τους.</a:t>
            </a:r>
          </a:p>
          <a:p>
            <a:pPr marL="228600" indent="-228600">
              <a:buFont typeface="+mj-lt"/>
              <a:buAutoNum type="arabicPeriod"/>
            </a:pPr>
            <a:endParaRPr lang="el-GR" dirty="0" smtClean="0"/>
          </a:p>
          <a:p>
            <a:pPr marL="228600" indent="-228600">
              <a:buFont typeface="+mj-lt"/>
              <a:buAutoNum type="arabicPeriod"/>
            </a:pPr>
            <a:r>
              <a:rPr lang="el-GR" dirty="0" smtClean="0"/>
              <a:t>Υπενθυμίστε τους ότι οφείλουν να επισκεφθούν την ηλεκτρονική πλατφόρμα προκειμένου να ολοκληρώσουν</a:t>
            </a:r>
            <a:r>
              <a:rPr lang="el-GR" baseline="0" dirty="0" smtClean="0"/>
              <a:t> την θεματική ενότητα στο σύνολο της. </a:t>
            </a:r>
            <a:endParaRPr lang="el-GR" dirty="0" smtClean="0"/>
          </a:p>
          <a:p>
            <a:pPr marL="0" indent="0">
              <a:buFont typeface="Arial" panose="020B0604020202020204" pitchFamily="34" charset="0"/>
              <a:buNone/>
            </a:pPr>
            <a:endParaRPr lang="el-GR" b="1" dirty="0" smtClean="0"/>
          </a:p>
          <a:p>
            <a:pPr marL="0" indent="0">
              <a:buFont typeface="Arial" panose="020B0604020202020204" pitchFamily="34" charset="0"/>
              <a:buNone/>
            </a:pPr>
            <a:endParaRPr lang="el-GR" b="1" dirty="0" smtClean="0"/>
          </a:p>
          <a:p>
            <a:pPr marL="0" indent="0">
              <a:buFont typeface="Arial" panose="020B0604020202020204" pitchFamily="34" charset="0"/>
              <a:buNone/>
            </a:pPr>
            <a:endParaRPr lang="el-GR" b="1" dirty="0" smtClean="0"/>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24</a:t>
            </a:fld>
            <a:endParaRPr lang="el-GR"/>
          </a:p>
        </p:txBody>
      </p:sp>
    </p:spTree>
    <p:extLst>
      <p:ext uri="{BB962C8B-B14F-4D97-AF65-F5344CB8AC3E}">
        <p14:creationId xmlns="" xmlns:p14="http://schemas.microsoft.com/office/powerpoint/2010/main" val="1900201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b="1" dirty="0" smtClean="0"/>
              <a:t>Οδηγίες στον Εκπαιδευτή:</a:t>
            </a:r>
          </a:p>
          <a:p>
            <a:endParaRPr lang="el-GR" dirty="0" smtClean="0"/>
          </a:p>
          <a:p>
            <a:pPr marL="228600" indent="-228600">
              <a:buFont typeface="+mj-lt"/>
              <a:buAutoNum type="arabicPeriod"/>
            </a:pPr>
            <a:r>
              <a:rPr lang="el-GR" dirty="0" smtClean="0"/>
              <a:t>Παρουσιάστε με συντομία τον σκοπό της ενότητας.</a:t>
            </a: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l-GR" baseline="0" dirty="0" smtClean="0"/>
          </a:p>
          <a:p>
            <a:pPr marL="228600" indent="-228600">
              <a:buFont typeface="+mj-lt"/>
              <a:buAutoNum type="arabicPeriod"/>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3</a:t>
            </a:fld>
            <a:endParaRPr lang="el-GR" dirty="0"/>
          </a:p>
        </p:txBody>
      </p:sp>
    </p:spTree>
    <p:extLst>
      <p:ext uri="{BB962C8B-B14F-4D97-AF65-F5344CB8AC3E}">
        <p14:creationId xmlns="" xmlns:p14="http://schemas.microsoft.com/office/powerpoint/2010/main" val="1377215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b="1" dirty="0" smtClean="0"/>
              <a:t>Οδηγίες στον Εκπαιδευτή:</a:t>
            </a:r>
          </a:p>
          <a:p>
            <a:endParaRPr lang="el-GR" b="1" dirty="0" smtClean="0"/>
          </a:p>
          <a:p>
            <a:pPr marL="228600" indent="-228600">
              <a:buFont typeface="+mj-lt"/>
              <a:buAutoNum type="arabicPeriod"/>
            </a:pPr>
            <a:r>
              <a:rPr lang="el-GR" b="0" dirty="0" smtClean="0"/>
              <a:t>Εξηγήστε ότι η ενότητα χωρίζεται σε πέντε διακριτά</a:t>
            </a:r>
            <a:r>
              <a:rPr lang="el-GR" b="0" baseline="0" dirty="0" smtClean="0"/>
              <a:t> μέρη από την άποψη του περιεχομένου.</a:t>
            </a:r>
          </a:p>
          <a:p>
            <a:pPr marL="228600" indent="-228600">
              <a:buFont typeface="+mj-lt"/>
              <a:buAutoNum type="arabicPeriod"/>
            </a:pPr>
            <a:endParaRPr lang="el-GR" b="0" baseline="0" dirty="0" smtClean="0"/>
          </a:p>
          <a:p>
            <a:pPr marL="228600" indent="-228600">
              <a:buFont typeface="+mj-lt"/>
              <a:buAutoNum type="arabicPeriod"/>
            </a:pPr>
            <a:r>
              <a:rPr lang="el-GR" b="0" baseline="0" dirty="0" smtClean="0"/>
              <a:t>Στη συνέχεια παρουσιάστε τους τίτλους κάθε υποενότητας, κάνοντας μια σύντομη αναφορά σε αυτές, κατά την προσωπική σας αντίληψη και τις εντυπώσεις σας μετά την ανάγνωση του Κυρίως Κειμένου της Ενότητας.</a:t>
            </a:r>
            <a:endParaRPr lang="el-GR" b="0" dirty="0" smtClean="0"/>
          </a:p>
          <a:p>
            <a:pPr marL="228600" indent="-228600">
              <a:buFont typeface="Arial" panose="020B0604020202020204" pitchFamily="34" charset="0"/>
              <a:buChar char="•"/>
            </a:pPr>
            <a:endParaRPr lang="el-GR" dirty="0" smtClean="0"/>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l-GR" baseline="0" dirty="0" smtClean="0"/>
          </a:p>
          <a:p>
            <a:pPr marL="228600" indent="-228600">
              <a:buFont typeface="Arial" panose="020B0604020202020204" pitchFamily="34" charset="0"/>
              <a:buChar char="•"/>
            </a:pPr>
            <a:endParaRPr lang="el-GR" dirty="0" smtClean="0"/>
          </a:p>
          <a:p>
            <a:pPr marL="228600" indent="-228600">
              <a:buFont typeface="Arial" panose="020B0604020202020204" pitchFamily="34" charset="0"/>
              <a:buChar char="•"/>
            </a:pPr>
            <a:endParaRPr lang="el-GR" dirty="0" smtClean="0"/>
          </a:p>
          <a:p>
            <a:pPr marL="228600" indent="-228600">
              <a:buFont typeface="Arial" panose="020B0604020202020204" pitchFamily="34" charset="0"/>
              <a:buChar cha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4</a:t>
            </a:fld>
            <a:endParaRPr lang="el-GR" dirty="0"/>
          </a:p>
        </p:txBody>
      </p:sp>
    </p:spTree>
    <p:extLst>
      <p:ext uri="{BB962C8B-B14F-4D97-AF65-F5344CB8AC3E}">
        <p14:creationId xmlns="" xmlns:p14="http://schemas.microsoft.com/office/powerpoint/2010/main" val="2057610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indent="0">
              <a:buFont typeface="+mj-lt"/>
              <a:buNone/>
            </a:pPr>
            <a:r>
              <a:rPr lang="el-GR" b="1" dirty="0" smtClean="0"/>
              <a:t>Οδηγίες στον Εκπαιδευτή:</a:t>
            </a:r>
          </a:p>
          <a:p>
            <a:pPr marL="228600" indent="-228600">
              <a:buFont typeface="+mj-lt"/>
              <a:buAutoNum type="arabicPeriod"/>
            </a:pPr>
            <a:endParaRPr lang="el-GR" dirty="0" smtClean="0"/>
          </a:p>
          <a:p>
            <a:pPr marL="228600" indent="-228600">
              <a:buFont typeface="+mj-lt"/>
              <a:buAutoNum type="arabicPeriod"/>
            </a:pPr>
            <a:endParaRPr lang="el-GR" dirty="0" smtClean="0"/>
          </a:p>
          <a:p>
            <a:pPr marL="228600" indent="-228600">
              <a:buFont typeface="+mj-lt"/>
              <a:buAutoNum type="arabicPeriod"/>
            </a:pPr>
            <a:r>
              <a:rPr lang="el-GR" dirty="0" smtClean="0"/>
              <a:t>Παρουσιάστε</a:t>
            </a:r>
            <a:r>
              <a:rPr lang="el-GR" baseline="0" dirty="0" smtClean="0"/>
              <a:t> σύντομα τα προσδοκώμενα αποτελέσματα της ενότητας, τα οποία συνιστούν και τους στόχους της.</a:t>
            </a:r>
          </a:p>
          <a:p>
            <a:pPr marL="228600" indent="-228600">
              <a:buFont typeface="+mj-lt"/>
              <a:buAutoNum type="arabicPeriod"/>
            </a:pPr>
            <a:endParaRPr lang="el-GR" baseline="0" dirty="0" smtClean="0"/>
          </a:p>
          <a:p>
            <a:pPr marL="228600" indent="-228600">
              <a:buFont typeface="+mj-lt"/>
              <a:buAutoNum type="arabicPeriod"/>
            </a:pPr>
            <a:r>
              <a:rPr lang="el-GR" baseline="0" dirty="0" smtClean="0"/>
              <a:t>Όποτε το κρίνετε απαραίτητο, ρωτήστε ενδεικτικά κάποιους από τους εκπαιδευόμενους ποιο νόημα προσδίδουν σε κάθε ένα από τα παραπάνω αποτελέσματα. Σε περίπτωση που υπάρχει πρόβλημα κατανόησης, Εξηγήστε με σαφήνεια το περιεχόμενο του στόχου.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l-GR"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l-GR" baseline="0" dirty="0" smtClean="0"/>
          </a:p>
          <a:p>
            <a:pPr marL="228600" indent="-228600">
              <a:buFont typeface="+mj-lt"/>
              <a:buAutoNum type="arabicPeriod"/>
            </a:pPr>
            <a:endParaRPr lang="el-GR" dirty="0" smtClean="0"/>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5</a:t>
            </a:fld>
            <a:endParaRPr lang="el-GR" dirty="0"/>
          </a:p>
        </p:txBody>
      </p:sp>
    </p:spTree>
    <p:extLst>
      <p:ext uri="{BB962C8B-B14F-4D97-AF65-F5344CB8AC3E}">
        <p14:creationId xmlns="" xmlns:p14="http://schemas.microsoft.com/office/powerpoint/2010/main" val="29515680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228600" indent="-228600">
              <a:buFont typeface="+mj-lt"/>
              <a:buAutoNum type="arabicPeriod"/>
            </a:pPr>
            <a:endParaRPr lang="el-GR" dirty="0" smtClean="0"/>
          </a:p>
          <a:p>
            <a:pPr marL="0" marR="0" indent="0" algn="l" defTabSz="914400" rtl="0" eaLnBrk="1" fontAlgn="auto" latinLnBrk="0" hangingPunct="1">
              <a:lnSpc>
                <a:spcPct val="100000"/>
              </a:lnSpc>
              <a:spcBef>
                <a:spcPts val="0"/>
              </a:spcBef>
              <a:spcAft>
                <a:spcPts val="0"/>
              </a:spcAft>
              <a:buClrTx/>
              <a:buSzTx/>
              <a:buFont typeface="+mj-lt"/>
              <a:buNone/>
              <a:tabLst/>
              <a:defRPr/>
            </a:pPr>
            <a:r>
              <a:rPr lang="el-GR" b="1" dirty="0" smtClean="0"/>
              <a:t>Οδηγίες στον</a:t>
            </a:r>
            <a:r>
              <a:rPr lang="el-GR" b="1" baseline="0" dirty="0" smtClean="0"/>
              <a:t> Εκπαιδευτή:</a:t>
            </a:r>
          </a:p>
          <a:p>
            <a:pPr marL="228600" indent="-228600">
              <a:buFont typeface="+mj-lt"/>
              <a:buAutoNum type="arabicPeriod"/>
            </a:pPr>
            <a:endParaRPr lang="el-GR" dirty="0" smtClean="0"/>
          </a:p>
          <a:p>
            <a:pPr marL="228600" indent="-228600">
              <a:buFont typeface="+mj-lt"/>
              <a:buAutoNum type="arabicPeriod"/>
            </a:pPr>
            <a:endParaRPr lang="el-GR" dirty="0" smtClean="0"/>
          </a:p>
          <a:p>
            <a:pPr marL="228600" indent="-228600">
              <a:buFont typeface="+mj-lt"/>
              <a:buAutoNum type="arabicPeriod"/>
            </a:pPr>
            <a:r>
              <a:rPr lang="el-GR" dirty="0" smtClean="0"/>
              <a:t>Παρουσιάστε</a:t>
            </a:r>
            <a:r>
              <a:rPr lang="el-GR" baseline="0" dirty="0" smtClean="0"/>
              <a:t> ξανά με συντομία το περιεχόμενο της 1</a:t>
            </a:r>
            <a:r>
              <a:rPr lang="el-GR" baseline="30000" dirty="0" smtClean="0"/>
              <a:t>ης</a:t>
            </a:r>
            <a:r>
              <a:rPr lang="el-GR" baseline="0" dirty="0" smtClean="0"/>
              <a:t> υποενότητας.</a:t>
            </a:r>
          </a:p>
          <a:p>
            <a:pPr marL="228600" indent="-228600">
              <a:buFont typeface="+mj-lt"/>
              <a:buAutoNum type="arabicPeriod"/>
            </a:pPr>
            <a:endParaRPr lang="el-GR" baseline="0" dirty="0" smtClean="0"/>
          </a:p>
          <a:p>
            <a:pPr marL="228600" indent="-228600">
              <a:buFont typeface="+mj-lt"/>
              <a:buAutoNum type="arabicPeriod"/>
            </a:pPr>
            <a:r>
              <a:rPr lang="el-GR" b="1" baseline="0" dirty="0" smtClean="0"/>
              <a:t>Προσοχή! Η διδασκαλία αυτής της υποενότητας δεν πρέπει να υπερβεί τα 10’</a:t>
            </a:r>
            <a:endParaRPr lang="el-GR" b="1" dirty="0" smtClean="0"/>
          </a:p>
          <a:p>
            <a:pPr marL="228600" indent="-228600">
              <a:buFont typeface="+mj-lt"/>
              <a:buAutoNum type="arabicPeriod"/>
            </a:pPr>
            <a:endParaRPr lang="el-GR" dirty="0" smtClean="0"/>
          </a:p>
          <a:p>
            <a:pPr marL="228600" indent="-228600">
              <a:buFont typeface="+mj-lt"/>
              <a:buAutoNum type="arabicPeriod"/>
            </a:pPr>
            <a:endParaRPr lang="el-GR" dirty="0" smtClean="0"/>
          </a:p>
          <a:p>
            <a:pPr marL="228600" indent="-228600">
              <a:buFont typeface="+mj-lt"/>
              <a:buAutoNum type="arabicPeriod"/>
            </a:pPr>
            <a:endParaRPr lang="el-GR" dirty="0" smtClean="0"/>
          </a:p>
          <a:p>
            <a:pPr marL="171450" indent="-171450">
              <a:buFont typeface="Arial" panose="020B0604020202020204" pitchFamily="34" charset="0"/>
              <a:buChar char="•"/>
            </a:pPr>
            <a:endParaRPr lang="el-GR" b="1" dirty="0" smtClean="0"/>
          </a:p>
          <a:p>
            <a:pPr marL="171450" indent="-171450">
              <a:buFont typeface="Arial" panose="020B0604020202020204" pitchFamily="34" charset="0"/>
              <a:buChar char="•"/>
            </a:pPr>
            <a:endParaRPr lang="el-GR" b="1" dirty="0" smtClean="0"/>
          </a:p>
          <a:p>
            <a:endParaRPr lang="el-GR" dirty="0"/>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6</a:t>
            </a:fld>
            <a:endParaRPr lang="el-GR"/>
          </a:p>
        </p:txBody>
      </p:sp>
    </p:spTree>
    <p:extLst>
      <p:ext uri="{BB962C8B-B14F-4D97-AF65-F5344CB8AC3E}">
        <p14:creationId xmlns="" xmlns:p14="http://schemas.microsoft.com/office/powerpoint/2010/main" val="16639048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228600" indent="-228600">
              <a:buFont typeface="+mj-lt"/>
              <a:buAutoNum type="arabicPeriod"/>
            </a:pPr>
            <a:endParaRPr lang="el-G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l-GR" b="1" dirty="0" smtClean="0"/>
              <a:t>Οδηγίες στον</a:t>
            </a:r>
            <a:r>
              <a:rPr lang="el-GR" b="1" baseline="0" dirty="0" smtClean="0"/>
              <a:t> Εκπαιδευτή:</a:t>
            </a:r>
          </a:p>
          <a:p>
            <a:endParaRPr lang="el-GR" baseline="0" dirty="0" smtClean="0"/>
          </a:p>
          <a:p>
            <a:endParaRPr lang="el-GR" baseline="0" dirty="0" smtClean="0"/>
          </a:p>
          <a:p>
            <a:pPr marL="228600" indent="-228600">
              <a:buFont typeface="+mj-lt"/>
              <a:buAutoNum type="arabicPeriod"/>
            </a:pPr>
            <a:r>
              <a:rPr lang="el-GR" baseline="0" dirty="0" smtClean="0"/>
              <a:t>Οι λέξεις  με έντονους χαρακτήρες, αποτελούν βασικές έννοιες της υποενότητας. Επιμείνετε ιδιαίτερα σε αυτές ξεκινώντας και καταλήγοντας σε αυτές για κάθε ένα από τα στοιχεία της υποενότητας.</a:t>
            </a:r>
          </a:p>
          <a:p>
            <a:pPr marL="228600" indent="-228600">
              <a:buFont typeface="+mj-lt"/>
              <a:buAutoNum type="arabicPeriod"/>
            </a:pPr>
            <a:endParaRPr lang="el-GR" b="1" dirty="0" smtClean="0"/>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l-GR" baseline="0" dirty="0" smtClean="0"/>
          </a:p>
          <a:p>
            <a:pPr marL="228600" indent="-228600">
              <a:buFont typeface="+mj-lt"/>
              <a:buAutoNum type="arabicPeriod"/>
            </a:pPr>
            <a:endParaRPr lang="el-GR" b="1" dirty="0" smtClean="0"/>
          </a:p>
          <a:p>
            <a:pPr marL="228600" indent="-228600">
              <a:buFont typeface="+mj-lt"/>
              <a:buNone/>
            </a:pPr>
            <a:endParaRPr lang="el-GR" b="1" dirty="0" smtClean="0"/>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7</a:t>
            </a:fld>
            <a:endParaRPr lang="el-GR"/>
          </a:p>
        </p:txBody>
      </p:sp>
    </p:spTree>
    <p:extLst>
      <p:ext uri="{BB962C8B-B14F-4D97-AF65-F5344CB8AC3E}">
        <p14:creationId xmlns="" xmlns:p14="http://schemas.microsoft.com/office/powerpoint/2010/main" val="2699992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228600" indent="-228600">
              <a:buFont typeface="+mj-lt"/>
              <a:buAutoNum type="arabicPeriod"/>
            </a:pPr>
            <a:endParaRPr lang="el-GR" dirty="0" smtClean="0"/>
          </a:p>
          <a:p>
            <a:pPr marL="0" marR="0" indent="0" algn="l" defTabSz="914400" rtl="0" eaLnBrk="1" fontAlgn="auto" latinLnBrk="0" hangingPunct="1">
              <a:lnSpc>
                <a:spcPct val="100000"/>
              </a:lnSpc>
              <a:spcBef>
                <a:spcPts val="0"/>
              </a:spcBef>
              <a:spcAft>
                <a:spcPts val="0"/>
              </a:spcAft>
              <a:buClrTx/>
              <a:buSzTx/>
              <a:buFont typeface="+mj-lt"/>
              <a:buNone/>
              <a:tabLst/>
              <a:defRPr/>
            </a:pPr>
            <a:r>
              <a:rPr lang="el-GR" b="1" dirty="0" smtClean="0"/>
              <a:t>Οδηγίες στον</a:t>
            </a:r>
            <a:r>
              <a:rPr lang="el-GR" b="1" baseline="0" dirty="0" smtClean="0"/>
              <a:t> Εκπαιδευτή:</a:t>
            </a:r>
          </a:p>
          <a:p>
            <a:pPr marL="228600" indent="-228600">
              <a:buFont typeface="+mj-lt"/>
              <a:buAutoNum type="arabicPeriod"/>
            </a:pPr>
            <a:endParaRPr lang="el-GR" dirty="0" smtClean="0"/>
          </a:p>
          <a:p>
            <a:pPr marL="228600" indent="-228600">
              <a:buFont typeface="+mj-lt"/>
              <a:buAutoNum type="arabicPeriod"/>
            </a:pPr>
            <a:endParaRPr lang="el-GR" dirty="0" smtClean="0"/>
          </a:p>
          <a:p>
            <a:pPr marL="228600" indent="-228600">
              <a:buFont typeface="+mj-lt"/>
              <a:buAutoNum type="arabicPeriod"/>
            </a:pPr>
            <a:r>
              <a:rPr lang="el-GR" dirty="0" smtClean="0"/>
              <a:t>Παρουσιάστε</a:t>
            </a:r>
            <a:r>
              <a:rPr lang="el-GR" baseline="0" dirty="0" smtClean="0"/>
              <a:t> ξανά με συντομία το περιεχόμενο της 2</a:t>
            </a:r>
            <a:r>
              <a:rPr lang="el-GR" baseline="30000" dirty="0" smtClean="0"/>
              <a:t>ης</a:t>
            </a:r>
            <a:r>
              <a:rPr lang="el-GR" baseline="0" dirty="0" smtClean="0"/>
              <a:t> υποενότητας.</a:t>
            </a:r>
          </a:p>
          <a:p>
            <a:pPr marL="228600" indent="-228600">
              <a:buFont typeface="+mj-lt"/>
              <a:buAutoNum type="arabicPeriod"/>
            </a:pPr>
            <a:endParaRPr lang="el-GR" baseline="0" dirty="0" smtClean="0"/>
          </a:p>
          <a:p>
            <a:pPr marL="228600" indent="-228600">
              <a:buFont typeface="+mj-lt"/>
              <a:buAutoNum type="arabicPeriod"/>
            </a:pPr>
            <a:r>
              <a:rPr lang="el-GR" b="1" baseline="0" dirty="0" smtClean="0"/>
              <a:t>Προσοχή! Η διδασκαλία αυτής της υποενότητας δεν πρέπει να υπερβεί τα 10’</a:t>
            </a:r>
            <a:endParaRPr lang="el-GR" b="1" dirty="0" smtClean="0"/>
          </a:p>
          <a:p>
            <a:pPr marL="228600" indent="-228600">
              <a:buFont typeface="+mj-lt"/>
              <a:buAutoNum type="arabicPeriod"/>
            </a:pPr>
            <a:endParaRPr lang="el-GR" dirty="0" smtClean="0"/>
          </a:p>
          <a:p>
            <a:pPr marL="228600" indent="-228600">
              <a:buFont typeface="+mj-lt"/>
              <a:buAutoNum type="arabicPeriod"/>
            </a:pPr>
            <a:endParaRPr lang="el-GR" dirty="0" smtClean="0"/>
          </a:p>
          <a:p>
            <a:pPr marL="228600" indent="-228600">
              <a:buFont typeface="+mj-lt"/>
              <a:buAutoNum type="arabicPeriod"/>
            </a:pPr>
            <a:endParaRPr lang="el-GR" dirty="0" smtClean="0"/>
          </a:p>
          <a:p>
            <a:pPr marL="171450" indent="-171450">
              <a:buFont typeface="Arial" panose="020B0604020202020204" pitchFamily="34" charset="0"/>
              <a:buChar char="•"/>
            </a:pPr>
            <a:endParaRPr lang="el-GR" b="1" dirty="0" smtClean="0"/>
          </a:p>
          <a:p>
            <a:pPr marL="171450" indent="-171450">
              <a:buFont typeface="Arial" panose="020B0604020202020204" pitchFamily="34" charset="0"/>
              <a:buChar char="•"/>
            </a:pPr>
            <a:endParaRPr lang="el-GR" b="1" dirty="0" smtClean="0"/>
          </a:p>
          <a:p>
            <a:endParaRPr lang="el-GR" dirty="0"/>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8</a:t>
            </a:fld>
            <a:endParaRPr lang="el-GR"/>
          </a:p>
        </p:txBody>
      </p:sp>
    </p:spTree>
    <p:extLst>
      <p:ext uri="{BB962C8B-B14F-4D97-AF65-F5344CB8AC3E}">
        <p14:creationId xmlns="" xmlns:p14="http://schemas.microsoft.com/office/powerpoint/2010/main" val="16639048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228600" indent="-228600">
              <a:buFont typeface="+mj-lt"/>
              <a:buAutoNum type="arabicPeriod"/>
            </a:pPr>
            <a:endParaRPr lang="el-G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l-GR" b="1" dirty="0" smtClean="0"/>
              <a:t>Οδηγίες στον</a:t>
            </a:r>
            <a:r>
              <a:rPr lang="el-GR" b="1" baseline="0" dirty="0" smtClean="0"/>
              <a:t> Εκπαιδευτή:</a:t>
            </a:r>
          </a:p>
          <a:p>
            <a:endParaRPr lang="el-GR" baseline="0" dirty="0" smtClean="0"/>
          </a:p>
          <a:p>
            <a:endParaRPr lang="el-GR" baseline="0" dirty="0" smtClean="0"/>
          </a:p>
          <a:p>
            <a:pPr marL="228600" indent="-228600">
              <a:buFont typeface="+mj-lt"/>
              <a:buAutoNum type="arabicPeriod"/>
            </a:pPr>
            <a:r>
              <a:rPr lang="el-GR" baseline="0" dirty="0" smtClean="0"/>
              <a:t>Οι λέξεις  με έντονους χαρακτήρες, αποτελούν βασικές έννοιες της υποενότητας. Επιμείνετε ιδιαίτερα σε αυτές ξεκινώντας και καταλήγοντας σε αυτές για κάθε ένα από τα στοιχεία της υποενότητας.</a:t>
            </a:r>
          </a:p>
          <a:p>
            <a:pPr marL="228600" indent="-228600">
              <a:buFont typeface="+mj-lt"/>
              <a:buAutoNum type="arabicPeriod"/>
            </a:pPr>
            <a:endParaRPr lang="el-GR" b="1" dirty="0" smtClean="0"/>
          </a:p>
          <a:p>
            <a:pPr marL="228600" indent="-228600">
              <a:buFont typeface="+mj-lt"/>
              <a:buNone/>
            </a:pPr>
            <a:endParaRPr lang="el-GR" b="1" dirty="0" smtClean="0"/>
          </a:p>
        </p:txBody>
      </p:sp>
      <p:sp>
        <p:nvSpPr>
          <p:cNvPr id="4" name="Θέση αριθμού διαφάνειας 3"/>
          <p:cNvSpPr>
            <a:spLocks noGrp="1"/>
          </p:cNvSpPr>
          <p:nvPr>
            <p:ph type="sldNum" sz="quarter" idx="10"/>
          </p:nvPr>
        </p:nvSpPr>
        <p:spPr/>
        <p:txBody>
          <a:bodyPr/>
          <a:lstStyle/>
          <a:p>
            <a:fld id="{C57209F7-313E-4621-AE9C-2A47108832A6}" type="slidenum">
              <a:rPr lang="el-GR" smtClean="0"/>
              <a:pPr/>
              <a:t>9</a:t>
            </a:fld>
            <a:endParaRPr lang="el-GR"/>
          </a:p>
        </p:txBody>
      </p:sp>
    </p:spTree>
    <p:extLst>
      <p:ext uri="{BB962C8B-B14F-4D97-AF65-F5344CB8AC3E}">
        <p14:creationId xmlns="" xmlns:p14="http://schemas.microsoft.com/office/powerpoint/2010/main" val="2699992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EA3C8716-0867-45A8-895F-2D1163448586}" type="datetimeFigureOut">
              <a:rPr lang="el-GR" smtClean="0"/>
              <a:pPr/>
              <a:t>4/5/2014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10B26F6-FE1D-4856-9A40-92C23B37A3A1}" type="slidenum">
              <a:rPr lang="el-GR" smtClean="0"/>
              <a:pPr/>
              <a:t>‹#›</a:t>
            </a:fld>
            <a:endParaRPr lang="el-GR"/>
          </a:p>
        </p:txBody>
      </p:sp>
    </p:spTree>
    <p:extLst>
      <p:ext uri="{BB962C8B-B14F-4D97-AF65-F5344CB8AC3E}">
        <p14:creationId xmlns="" xmlns:p14="http://schemas.microsoft.com/office/powerpoint/2010/main" val="277385318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EA3C8716-0867-45A8-895F-2D1163448586}" type="datetimeFigureOut">
              <a:rPr lang="el-GR" smtClean="0"/>
              <a:pPr/>
              <a:t>4/5/2014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10B26F6-FE1D-4856-9A40-92C23B37A3A1}" type="slidenum">
              <a:rPr lang="el-GR" smtClean="0"/>
              <a:pPr/>
              <a:t>‹#›</a:t>
            </a:fld>
            <a:endParaRPr lang="el-GR"/>
          </a:p>
        </p:txBody>
      </p:sp>
    </p:spTree>
    <p:extLst>
      <p:ext uri="{BB962C8B-B14F-4D97-AF65-F5344CB8AC3E}">
        <p14:creationId xmlns="" xmlns:p14="http://schemas.microsoft.com/office/powerpoint/2010/main" val="1522879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EA3C8716-0867-45A8-895F-2D1163448586}" type="datetimeFigureOut">
              <a:rPr lang="el-GR" smtClean="0"/>
              <a:pPr/>
              <a:t>4/5/2014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10B26F6-FE1D-4856-9A40-92C23B37A3A1}" type="slidenum">
              <a:rPr lang="el-GR" smtClean="0"/>
              <a:pPr/>
              <a:t>‹#›</a:t>
            </a:fld>
            <a:endParaRPr lang="el-GR"/>
          </a:p>
        </p:txBody>
      </p:sp>
    </p:spTree>
    <p:extLst>
      <p:ext uri="{BB962C8B-B14F-4D97-AF65-F5344CB8AC3E}">
        <p14:creationId xmlns="" xmlns:p14="http://schemas.microsoft.com/office/powerpoint/2010/main" val="2459880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EA3C8716-0867-45A8-895F-2D1163448586}" type="datetimeFigureOut">
              <a:rPr lang="el-GR" smtClean="0"/>
              <a:pPr/>
              <a:t>4/5/2014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10B26F6-FE1D-4856-9A40-92C23B37A3A1}" type="slidenum">
              <a:rPr lang="el-GR" smtClean="0"/>
              <a:pPr/>
              <a:t>‹#›</a:t>
            </a:fld>
            <a:endParaRPr lang="el-GR"/>
          </a:p>
        </p:txBody>
      </p:sp>
    </p:spTree>
    <p:extLst>
      <p:ext uri="{BB962C8B-B14F-4D97-AF65-F5344CB8AC3E}">
        <p14:creationId xmlns="" xmlns:p14="http://schemas.microsoft.com/office/powerpoint/2010/main" val="206253509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EA3C8716-0867-45A8-895F-2D1163448586}" type="datetimeFigureOut">
              <a:rPr lang="el-GR" smtClean="0"/>
              <a:pPr/>
              <a:t>4/5/2014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10B26F6-FE1D-4856-9A40-92C23B37A3A1}" type="slidenum">
              <a:rPr lang="el-GR" smtClean="0"/>
              <a:pPr/>
              <a:t>‹#›</a:t>
            </a:fld>
            <a:endParaRPr lang="el-GR"/>
          </a:p>
        </p:txBody>
      </p:sp>
    </p:spTree>
    <p:extLst>
      <p:ext uri="{BB962C8B-B14F-4D97-AF65-F5344CB8AC3E}">
        <p14:creationId xmlns="" xmlns:p14="http://schemas.microsoft.com/office/powerpoint/2010/main" val="2326947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EA3C8716-0867-45A8-895F-2D1163448586}" type="datetimeFigureOut">
              <a:rPr lang="el-GR" smtClean="0"/>
              <a:pPr/>
              <a:t>4/5/2014</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D10B26F6-FE1D-4856-9A40-92C23B37A3A1}" type="slidenum">
              <a:rPr lang="el-GR" smtClean="0"/>
              <a:pPr/>
              <a:t>‹#›</a:t>
            </a:fld>
            <a:endParaRPr lang="el-GR"/>
          </a:p>
        </p:txBody>
      </p:sp>
    </p:spTree>
    <p:extLst>
      <p:ext uri="{BB962C8B-B14F-4D97-AF65-F5344CB8AC3E}">
        <p14:creationId xmlns="" xmlns:p14="http://schemas.microsoft.com/office/powerpoint/2010/main" val="167313961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EA3C8716-0867-45A8-895F-2D1163448586}" type="datetimeFigureOut">
              <a:rPr lang="el-GR" smtClean="0"/>
              <a:pPr/>
              <a:t>4/5/2014</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D10B26F6-FE1D-4856-9A40-92C23B37A3A1}" type="slidenum">
              <a:rPr lang="el-GR" smtClean="0"/>
              <a:pPr/>
              <a:t>‹#›</a:t>
            </a:fld>
            <a:endParaRPr lang="el-GR"/>
          </a:p>
        </p:txBody>
      </p:sp>
    </p:spTree>
    <p:extLst>
      <p:ext uri="{BB962C8B-B14F-4D97-AF65-F5344CB8AC3E}">
        <p14:creationId xmlns="" xmlns:p14="http://schemas.microsoft.com/office/powerpoint/2010/main" val="217716191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EA3C8716-0867-45A8-895F-2D1163448586}" type="datetimeFigureOut">
              <a:rPr lang="el-GR" smtClean="0"/>
              <a:pPr/>
              <a:t>4/5/2014</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D10B26F6-FE1D-4856-9A40-92C23B37A3A1}" type="slidenum">
              <a:rPr lang="el-GR" smtClean="0"/>
              <a:pPr/>
              <a:t>‹#›</a:t>
            </a:fld>
            <a:endParaRPr lang="el-GR"/>
          </a:p>
        </p:txBody>
      </p:sp>
    </p:spTree>
    <p:extLst>
      <p:ext uri="{BB962C8B-B14F-4D97-AF65-F5344CB8AC3E}">
        <p14:creationId xmlns="" xmlns:p14="http://schemas.microsoft.com/office/powerpoint/2010/main" val="2463634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EA3C8716-0867-45A8-895F-2D1163448586}" type="datetimeFigureOut">
              <a:rPr lang="el-GR" smtClean="0"/>
              <a:pPr/>
              <a:t>4/5/2014</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D10B26F6-FE1D-4856-9A40-92C23B37A3A1}" type="slidenum">
              <a:rPr lang="el-GR" smtClean="0"/>
              <a:pPr/>
              <a:t>‹#›</a:t>
            </a:fld>
            <a:endParaRPr lang="el-GR"/>
          </a:p>
        </p:txBody>
      </p:sp>
    </p:spTree>
    <p:extLst>
      <p:ext uri="{BB962C8B-B14F-4D97-AF65-F5344CB8AC3E}">
        <p14:creationId xmlns="" xmlns:p14="http://schemas.microsoft.com/office/powerpoint/2010/main" val="423677381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EA3C8716-0867-45A8-895F-2D1163448586}" type="datetimeFigureOut">
              <a:rPr lang="el-GR" smtClean="0"/>
              <a:pPr/>
              <a:t>4/5/2014</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D10B26F6-FE1D-4856-9A40-92C23B37A3A1}" type="slidenum">
              <a:rPr lang="el-GR" smtClean="0"/>
              <a:pPr/>
              <a:t>‹#›</a:t>
            </a:fld>
            <a:endParaRPr lang="el-GR"/>
          </a:p>
        </p:txBody>
      </p:sp>
    </p:spTree>
    <p:extLst>
      <p:ext uri="{BB962C8B-B14F-4D97-AF65-F5344CB8AC3E}">
        <p14:creationId xmlns="" xmlns:p14="http://schemas.microsoft.com/office/powerpoint/2010/main" val="114106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EA3C8716-0867-45A8-895F-2D1163448586}" type="datetimeFigureOut">
              <a:rPr lang="el-GR" smtClean="0"/>
              <a:pPr/>
              <a:t>4/5/2014</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D10B26F6-FE1D-4856-9A40-92C23B37A3A1}" type="slidenum">
              <a:rPr lang="el-GR" smtClean="0"/>
              <a:pPr/>
              <a:t>‹#›</a:t>
            </a:fld>
            <a:endParaRPr lang="el-GR"/>
          </a:p>
        </p:txBody>
      </p:sp>
    </p:spTree>
    <p:extLst>
      <p:ext uri="{BB962C8B-B14F-4D97-AF65-F5344CB8AC3E}">
        <p14:creationId xmlns="" xmlns:p14="http://schemas.microsoft.com/office/powerpoint/2010/main" val="2957583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69000"/>
            <a:lum/>
            <a:extLst>
              <a:ext uri="{BEBA8EAE-BF5A-486C-A8C5-ECC9F3942E4B}">
                <a14:imgProps xmlns="" xmlns:a14="http://schemas.microsoft.com/office/drawing/2010/main">
                  <a14:imgLayer r:embed="rId14"/>
                </a14:imgProps>
              </a:ext>
            </a:extLst>
          </a:blip>
          <a:srcRect/>
          <a:tile tx="0" ty="0" sx="85000" sy="100000" flip="none" algn="tl"/>
        </a:blipFill>
        <a:effectLst/>
      </p:bgPr>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3C8716-0867-45A8-895F-2D1163448586}" type="datetimeFigureOut">
              <a:rPr lang="el-GR" smtClean="0"/>
              <a:pPr/>
              <a:t>4/5/2014</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0B26F6-FE1D-4856-9A40-92C23B37A3A1}" type="slidenum">
              <a:rPr lang="el-GR" smtClean="0"/>
              <a:pPr/>
              <a:t>‹#›</a:t>
            </a:fld>
            <a:endParaRPr lang="el-GR"/>
          </a:p>
        </p:txBody>
      </p:sp>
    </p:spTree>
    <p:extLst>
      <p:ext uri="{BB962C8B-B14F-4D97-AF65-F5344CB8AC3E}">
        <p14:creationId xmlns="" xmlns:p14="http://schemas.microsoft.com/office/powerpoint/2010/main" val="32992603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eg"/><Relationship Id="rId4" Type="http://schemas.microsoft.com/office/2007/relationships/hdphoto" Target="../media/hdphoto1.wdp"/><Relationship Id="rId9" Type="http://schemas.openxmlformats.org/officeDocument/2006/relationships/image" Target="../media/image6.jpeg"/></Relationships>
</file>

<file path=ppt/slides/_rels/slide10.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8.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BEBA8EAE-BF5A-486C-A8C5-ECC9F3942E4B}">
                <a14:imgProps xmlns="" xmlns:a14="http://schemas.microsoft.com/office/drawing/2010/main">
                  <a14:imgLayer r:embed="rId4"/>
                </a14:imgProps>
              </a:ext>
            </a:extLst>
          </a:blip>
          <a:srcRect/>
          <a:tile tx="0" ty="0" sx="85000" sy="100000" flip="none" algn="tl"/>
        </a:blipFill>
        <a:effectLst/>
      </p:bgPr>
    </p:bg>
    <p:spTree>
      <p:nvGrpSpPr>
        <p:cNvPr id="1" name=""/>
        <p:cNvGrpSpPr/>
        <p:nvPr/>
      </p:nvGrpSpPr>
      <p:grpSpPr>
        <a:xfrm>
          <a:off x="0" y="0"/>
          <a:ext cx="0" cy="0"/>
          <a:chOff x="0" y="0"/>
          <a:chExt cx="0" cy="0"/>
        </a:xfrm>
      </p:grpSpPr>
      <p:sp>
        <p:nvSpPr>
          <p:cNvPr id="2" name="Τίτλος 1"/>
          <p:cNvSpPr>
            <a:spLocks noGrp="1"/>
          </p:cNvSpPr>
          <p:nvPr>
            <p:ph type="ctrTitle"/>
          </p:nvPr>
        </p:nvSpPr>
        <p:spPr>
          <a:xfrm>
            <a:off x="323528" y="332656"/>
            <a:ext cx="3960440" cy="2835746"/>
          </a:xfrm>
          <a:solidFill>
            <a:srgbClr val="FF0000"/>
          </a:solidFill>
          <a:ln w="57150">
            <a:solidFill>
              <a:schemeClr val="tx1"/>
            </a:solidFill>
          </a:ln>
        </p:spPr>
        <p:txBody>
          <a:bodyPr>
            <a:normAutofit/>
          </a:bodyPr>
          <a:lstStyle/>
          <a:p>
            <a:r>
              <a:rPr lang="el-GR" sz="3200" b="1" dirty="0" smtClean="0">
                <a:solidFill>
                  <a:schemeClr val="bg1"/>
                </a:solidFill>
              </a:rPr>
              <a:t>Μεταγνωστικές Ικανότητες</a:t>
            </a:r>
            <a:endParaRPr lang="el-GR" sz="3200" dirty="0">
              <a:solidFill>
                <a:schemeClr val="bg1"/>
              </a:solidFill>
            </a:endParaRPr>
          </a:p>
        </p:txBody>
      </p:sp>
      <p:sp>
        <p:nvSpPr>
          <p:cNvPr id="3" name="Υπότιτλος 2"/>
          <p:cNvSpPr>
            <a:spLocks noGrp="1"/>
          </p:cNvSpPr>
          <p:nvPr>
            <p:ph type="subTitle" idx="1"/>
          </p:nvPr>
        </p:nvSpPr>
        <p:spPr>
          <a:xfrm>
            <a:off x="5148064" y="3356992"/>
            <a:ext cx="3600400" cy="2976736"/>
          </a:xfrm>
          <a:solidFill>
            <a:srgbClr val="27498D"/>
          </a:solidFill>
          <a:ln w="57150">
            <a:solidFill>
              <a:schemeClr val="tx1"/>
            </a:solidFill>
          </a:ln>
        </p:spPr>
        <p:txBody>
          <a:bodyPr>
            <a:normAutofit/>
          </a:bodyPr>
          <a:lstStyle/>
          <a:p>
            <a:r>
              <a:rPr lang="el-GR" sz="2800" b="1" dirty="0" smtClean="0">
                <a:solidFill>
                  <a:schemeClr val="bg1">
                    <a:lumMod val="85000"/>
                  </a:schemeClr>
                </a:solidFill>
              </a:rPr>
              <a:t>Ενότητα 7.</a:t>
            </a:r>
            <a:endParaRPr lang="el-GR" sz="2800" b="1" dirty="0">
              <a:solidFill>
                <a:schemeClr val="bg1">
                  <a:lumMod val="85000"/>
                </a:schemeClr>
              </a:solidFill>
            </a:endParaRPr>
          </a:p>
          <a:p>
            <a:r>
              <a:rPr lang="el-GR" sz="2800" b="1" dirty="0" smtClean="0">
                <a:solidFill>
                  <a:schemeClr val="bg1"/>
                </a:solidFill>
              </a:rPr>
              <a:t>Η επίδραση των ενδογενών (ατομικών) παραγόντων στη μεταγνωστική δεξιοσύνη </a:t>
            </a:r>
            <a:endParaRPr lang="el-GR" sz="2800" b="1" dirty="0">
              <a:solidFill>
                <a:schemeClr val="bg1"/>
              </a:solidFill>
            </a:endParaRPr>
          </a:p>
        </p:txBody>
      </p:sp>
      <p:sp>
        <p:nvSpPr>
          <p:cNvPr id="7" name="Ορθογώνιο 6"/>
          <p:cNvSpPr/>
          <p:nvPr/>
        </p:nvSpPr>
        <p:spPr>
          <a:xfrm>
            <a:off x="251520" y="4678301"/>
            <a:ext cx="4320480" cy="1302798"/>
          </a:xfrm>
          <a:prstGeom prst="rect">
            <a:avLst/>
          </a:prstGeom>
          <a:solidFill>
            <a:srgbClr val="FFC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b="1" dirty="0" smtClean="0">
                <a:solidFill>
                  <a:schemeClr val="tx1"/>
                </a:solidFill>
              </a:rPr>
              <a:t>Συγγραφή:</a:t>
            </a:r>
            <a:r>
              <a:rPr lang="el-GR" dirty="0" smtClean="0">
                <a:solidFill>
                  <a:schemeClr val="tx1"/>
                </a:solidFill>
              </a:rPr>
              <a:t> </a:t>
            </a:r>
            <a:r>
              <a:rPr lang="el-GR" b="1" dirty="0" smtClean="0">
                <a:solidFill>
                  <a:schemeClr val="tx1"/>
                </a:solidFill>
              </a:rPr>
              <a:t>Πόπη Κασσωτάκη-Ψαρουδάκη</a:t>
            </a:r>
            <a:endParaRPr lang="el-GR" dirty="0" smtClean="0">
              <a:solidFill>
                <a:schemeClr val="tx1"/>
              </a:solidFill>
            </a:endParaRPr>
          </a:p>
          <a:p>
            <a:r>
              <a:rPr lang="el-GR" b="1" dirty="0" smtClean="0">
                <a:solidFill>
                  <a:schemeClr val="tx1"/>
                </a:solidFill>
              </a:rPr>
              <a:t>                     </a:t>
            </a:r>
            <a:r>
              <a:rPr lang="el-GR" b="1" dirty="0" err="1" smtClean="0">
                <a:solidFill>
                  <a:schemeClr val="tx1"/>
                </a:solidFill>
              </a:rPr>
              <a:t>Σαββατού</a:t>
            </a:r>
            <a:r>
              <a:rPr lang="el-GR" b="1" dirty="0" smtClean="0">
                <a:solidFill>
                  <a:schemeClr val="tx1"/>
                </a:solidFill>
              </a:rPr>
              <a:t> </a:t>
            </a:r>
            <a:r>
              <a:rPr lang="el-GR" b="1" dirty="0" err="1" smtClean="0">
                <a:solidFill>
                  <a:schemeClr val="tx1"/>
                </a:solidFill>
              </a:rPr>
              <a:t>Τσολακίδου</a:t>
            </a:r>
            <a:endParaRPr lang="el-GR" dirty="0">
              <a:solidFill>
                <a:schemeClr val="tx1"/>
              </a:solidFill>
            </a:endParaRPr>
          </a:p>
        </p:txBody>
      </p:sp>
      <p:grpSp>
        <p:nvGrpSpPr>
          <p:cNvPr id="6" name="Ομάδα 5"/>
          <p:cNvGrpSpPr/>
          <p:nvPr/>
        </p:nvGrpSpPr>
        <p:grpSpPr>
          <a:xfrm>
            <a:off x="4860032" y="378134"/>
            <a:ext cx="3976803" cy="2258778"/>
            <a:chOff x="6687255" y="404664"/>
            <a:chExt cx="2736304" cy="1850215"/>
          </a:xfrm>
        </p:grpSpPr>
        <p:sp>
          <p:nvSpPr>
            <p:cNvPr id="8" name="Ορθογώνιο 7"/>
            <p:cNvSpPr/>
            <p:nvPr/>
          </p:nvSpPr>
          <p:spPr>
            <a:xfrm>
              <a:off x="6687255" y="404664"/>
              <a:ext cx="2736304" cy="1850215"/>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grpSp>
          <p:nvGrpSpPr>
            <p:cNvPr id="4" name="Group 2"/>
            <p:cNvGrpSpPr>
              <a:grpSpLocks/>
            </p:cNvGrpSpPr>
            <p:nvPr/>
          </p:nvGrpSpPr>
          <p:grpSpPr bwMode="auto">
            <a:xfrm>
              <a:off x="6896299" y="620688"/>
              <a:ext cx="2478350" cy="1063381"/>
              <a:chOff x="1881" y="1418"/>
              <a:chExt cx="9643" cy="3795"/>
            </a:xfrm>
          </p:grpSpPr>
          <p:pic>
            <p:nvPicPr>
              <p:cNvPr id="1027" name="Picture 3" descr="Kanep Logo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881" y="1598"/>
                <a:ext cx="3975" cy="1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8" name="Picture 4" descr="K"/>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7641" y="1418"/>
                <a:ext cx="3883" cy="14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9" name="Picture 5" descr="ESEE"/>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8721" y="3218"/>
                <a:ext cx="2451" cy="19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30" name="Picture 6" descr="IME-GSEVEE_LOGO"/>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1881" y="3398"/>
                <a:ext cx="3123" cy="17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1031" name="Picture 7" descr="Logo ΕΠΕΕΔΒΜ-2013"/>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7045610" y="1653969"/>
              <a:ext cx="2109564" cy="5227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 xmlns:p14="http://schemas.microsoft.com/office/powerpoint/2010/main" val="10624991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95536" y="1484784"/>
            <a:ext cx="8373616" cy="4896544"/>
          </a:xfrm>
          <a:solidFill>
            <a:schemeClr val="bg2">
              <a:lumMod val="90000"/>
            </a:schemeClr>
          </a:solidFill>
          <a:ln w="57150">
            <a:solidFill>
              <a:schemeClr val="tx1"/>
            </a:solidFill>
          </a:ln>
        </p:spPr>
        <p:txBody>
          <a:bodyPr>
            <a:noAutofit/>
          </a:bodyPr>
          <a:lstStyle/>
          <a:p>
            <a:pPr algn="ctr">
              <a:lnSpc>
                <a:spcPct val="100000"/>
              </a:lnSpc>
              <a:spcAft>
                <a:spcPts val="0"/>
              </a:spcAft>
              <a:buNone/>
            </a:pPr>
            <a:endParaRPr lang="el-GR" sz="2400" b="1" dirty="0" smtClean="0">
              <a:ea typeface="Calibri"/>
              <a:cs typeface="Times New Roman"/>
            </a:endParaRPr>
          </a:p>
          <a:p>
            <a:pPr algn="ctr" hangingPunct="0">
              <a:lnSpc>
                <a:spcPct val="210000"/>
              </a:lnSpc>
              <a:buNone/>
            </a:pPr>
            <a:endParaRPr lang="el-GR" sz="2400" b="1" dirty="0" smtClean="0"/>
          </a:p>
          <a:p>
            <a:pPr hangingPunct="0">
              <a:lnSpc>
                <a:spcPct val="170000"/>
              </a:lnSpc>
              <a:buNone/>
            </a:pPr>
            <a:endParaRPr lang="el-GR" sz="4200" b="1" dirty="0" smtClean="0"/>
          </a:p>
          <a:p>
            <a:pPr algn="ctr" hangingPunct="0">
              <a:lnSpc>
                <a:spcPct val="170000"/>
              </a:lnSpc>
              <a:buNone/>
            </a:pPr>
            <a:r>
              <a:rPr lang="el-GR" sz="4200" dirty="0" smtClean="0"/>
              <a:t> </a:t>
            </a:r>
          </a:p>
          <a:p>
            <a:pPr>
              <a:lnSpc>
                <a:spcPct val="170000"/>
              </a:lnSpc>
            </a:pPr>
            <a:endParaRPr lang="el-GR" sz="2900" dirty="0">
              <a:latin typeface="Georgia" pitchFamily="18" charset="0"/>
            </a:endParaRPr>
          </a:p>
        </p:txBody>
      </p:sp>
      <p:sp>
        <p:nvSpPr>
          <p:cNvPr id="4" name="Τίτλος 1"/>
          <p:cNvSpPr txBox="1">
            <a:spLocks/>
          </p:cNvSpPr>
          <p:nvPr/>
        </p:nvSpPr>
        <p:spPr>
          <a:xfrm>
            <a:off x="457200" y="274638"/>
            <a:ext cx="8219256" cy="1066130"/>
          </a:xfrm>
          <a:prstGeom prst="rect">
            <a:avLst/>
          </a:prstGeom>
          <a:solidFill>
            <a:srgbClr val="FBFBE9"/>
          </a:solidFill>
          <a:ln w="57150">
            <a:solidFill>
              <a:schemeClr val="tx1"/>
            </a:solidFill>
          </a:ln>
        </p:spPr>
        <p:txBody>
          <a:bodyPr vert="horz" lIns="91440" tIns="45720" rIns="91440" bIns="45720" rtlCol="0" anchor="ctr">
            <a:noAutofit/>
          </a:bodyPr>
          <a:lstStyle/>
          <a:p>
            <a:pPr algn="ctr" fontAlgn="t">
              <a:spcBef>
                <a:spcPct val="0"/>
              </a:spcBef>
              <a:defRPr/>
            </a:pPr>
            <a:r>
              <a:rPr kumimoji="0" lang="el-GR" sz="3600" i="0" u="none" strike="noStrike" kern="1200" cap="none" spc="0" normalizeH="0" baseline="0" noProof="0" dirty="0" smtClean="0">
                <a:ln>
                  <a:noFill/>
                </a:ln>
                <a:solidFill>
                  <a:schemeClr val="tx1"/>
                </a:solidFill>
                <a:effectLst/>
                <a:uLnTx/>
                <a:uFillTx/>
                <a:latin typeface="+mj-lt"/>
                <a:ea typeface="+mj-ea"/>
                <a:cs typeface="+mj-cs"/>
              </a:rPr>
              <a:t>Υποενότητα 2</a:t>
            </a:r>
            <a:br>
              <a:rPr kumimoji="0" lang="el-GR" sz="3600" i="0" u="none" strike="noStrike" kern="1200" cap="none" spc="0" normalizeH="0" baseline="0" noProof="0" dirty="0" smtClean="0">
                <a:ln>
                  <a:noFill/>
                </a:ln>
                <a:solidFill>
                  <a:schemeClr val="tx1"/>
                </a:solidFill>
                <a:effectLst/>
                <a:uLnTx/>
                <a:uFillTx/>
                <a:latin typeface="+mj-lt"/>
                <a:ea typeface="+mj-ea"/>
                <a:cs typeface="+mj-cs"/>
              </a:rPr>
            </a:br>
            <a:r>
              <a:rPr lang="el-GR" sz="3600" dirty="0" smtClean="0">
                <a:solidFill>
                  <a:schemeClr val="dk1"/>
                </a:solidFill>
              </a:rPr>
              <a:t>Εισαγωγικές πληροφορίες </a:t>
            </a:r>
            <a:r>
              <a:rPr lang="el-GR" sz="3600" dirty="0" smtClean="0">
                <a:latin typeface="+mj-lt"/>
                <a:ea typeface="+mj-ea"/>
                <a:cs typeface="+mj-cs"/>
              </a:rPr>
              <a:t>2</a:t>
            </a:r>
            <a:r>
              <a:rPr kumimoji="0" lang="el-GR" sz="3600" i="0" u="none" strike="noStrike" kern="1200" cap="none" spc="0" normalizeH="0" baseline="0" noProof="0" dirty="0" smtClean="0">
                <a:ln>
                  <a:noFill/>
                </a:ln>
                <a:solidFill>
                  <a:schemeClr val="tx1"/>
                </a:solidFill>
                <a:effectLst/>
                <a:uLnTx/>
                <a:uFillTx/>
                <a:latin typeface="+mj-lt"/>
                <a:ea typeface="+mj-ea"/>
                <a:cs typeface="+mj-cs"/>
              </a:rPr>
              <a:t>/2</a:t>
            </a:r>
          </a:p>
        </p:txBody>
      </p:sp>
      <p:graphicFrame>
        <p:nvGraphicFramePr>
          <p:cNvPr id="6" name="5 - Διάγραμμα"/>
          <p:cNvGraphicFramePr/>
          <p:nvPr/>
        </p:nvGraphicFramePr>
        <p:xfrm>
          <a:off x="611560" y="1397000"/>
          <a:ext cx="8064896"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2" descr="C:\Users\ΠΟΠΗ\Desktop\Μεταγνωστικέ 3\fvto metacogn\images1.jpg"/>
          <p:cNvPicPr>
            <a:picLocks noChangeAspect="1" noChangeArrowheads="1"/>
          </p:cNvPicPr>
          <p:nvPr/>
        </p:nvPicPr>
        <p:blipFill>
          <a:blip r:embed="rId8" cstate="print"/>
          <a:srcRect/>
          <a:stretch>
            <a:fillRect/>
          </a:stretch>
        </p:blipFill>
        <p:spPr bwMode="auto">
          <a:xfrm>
            <a:off x="3563888" y="1556792"/>
            <a:ext cx="2273766" cy="1875816"/>
          </a:xfrm>
          <a:prstGeom prst="rect">
            <a:avLst/>
          </a:prstGeom>
          <a:solidFill>
            <a:srgbClr val="FFFFFF">
              <a:shade val="85000"/>
            </a:srgbClr>
          </a:solidFill>
          <a:ln w="88900" cap="sq">
            <a:solidFill>
              <a:schemeClr val="tx2">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 xmlns:p14="http://schemas.microsoft.com/office/powerpoint/2010/main" val="39769064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323528" y="332656"/>
            <a:ext cx="3960440" cy="3168352"/>
          </a:xfrm>
          <a:solidFill>
            <a:srgbClr val="27498D"/>
          </a:solidFill>
          <a:ln w="57150">
            <a:solidFill>
              <a:schemeClr val="tx1"/>
            </a:solidFill>
          </a:ln>
        </p:spPr>
        <p:txBody>
          <a:bodyPr>
            <a:normAutofit fontScale="90000"/>
          </a:bodyPr>
          <a:lstStyle/>
          <a:p>
            <a:r>
              <a:rPr lang="el-GR" sz="3200" dirty="0" smtClean="0">
                <a:solidFill>
                  <a:schemeClr val="bg1"/>
                </a:solidFill>
              </a:rPr>
              <a:t/>
            </a:r>
            <a:br>
              <a:rPr lang="el-GR" sz="3200" dirty="0" smtClean="0">
                <a:solidFill>
                  <a:schemeClr val="bg1"/>
                </a:solidFill>
              </a:rPr>
            </a:br>
            <a:r>
              <a:rPr lang="el-GR" sz="3200" dirty="0" smtClean="0">
                <a:solidFill>
                  <a:schemeClr val="bg1"/>
                </a:solidFill>
              </a:rPr>
              <a:t/>
            </a:r>
            <a:br>
              <a:rPr lang="el-GR" sz="3200" dirty="0" smtClean="0">
                <a:solidFill>
                  <a:schemeClr val="bg1"/>
                </a:solidFill>
              </a:rPr>
            </a:br>
            <a:r>
              <a:rPr lang="el-GR" sz="3100" dirty="0" smtClean="0">
                <a:solidFill>
                  <a:schemeClr val="bg1"/>
                </a:solidFill>
              </a:rPr>
              <a:t> </a:t>
            </a:r>
            <a:br>
              <a:rPr lang="el-GR" sz="3100" dirty="0" smtClean="0">
                <a:solidFill>
                  <a:schemeClr val="bg1"/>
                </a:solidFill>
              </a:rPr>
            </a:br>
            <a:r>
              <a:rPr lang="el-GR" sz="3600" dirty="0" smtClean="0">
                <a:solidFill>
                  <a:schemeClr val="bg1"/>
                </a:solidFill>
              </a:rPr>
              <a:t>Ενότητα 7.</a:t>
            </a:r>
            <a:br>
              <a:rPr lang="el-GR" sz="3600" dirty="0" smtClean="0">
                <a:solidFill>
                  <a:schemeClr val="bg1"/>
                </a:solidFill>
              </a:rPr>
            </a:br>
            <a:r>
              <a:rPr lang="el-GR" sz="3600" dirty="0" smtClean="0">
                <a:solidFill>
                  <a:schemeClr val="bg1"/>
                </a:solidFill>
              </a:rPr>
              <a:t>Η επίδραση των ενδογενών (ατομικών) παραγόντων στη μεταγνωστική δεξιοσύνη </a:t>
            </a:r>
            <a:r>
              <a:rPr lang="el-GR" sz="3200" b="1" dirty="0" smtClean="0">
                <a:solidFill>
                  <a:schemeClr val="bg1"/>
                </a:solidFill>
              </a:rPr>
              <a:t/>
            </a:r>
            <a:br>
              <a:rPr lang="el-GR" sz="3200" b="1" dirty="0" smtClean="0">
                <a:solidFill>
                  <a:schemeClr val="bg1"/>
                </a:solidFill>
              </a:rPr>
            </a:br>
            <a:r>
              <a:rPr lang="el-GR" sz="3200" b="1" dirty="0" smtClean="0">
                <a:solidFill>
                  <a:schemeClr val="bg1"/>
                </a:solidFill>
              </a:rPr>
              <a:t/>
            </a:r>
            <a:br>
              <a:rPr lang="el-GR" sz="3200" b="1" dirty="0" smtClean="0">
                <a:solidFill>
                  <a:schemeClr val="bg1"/>
                </a:solidFill>
              </a:rPr>
            </a:br>
            <a:r>
              <a:rPr lang="el-GR" sz="3200" b="1" dirty="0" smtClean="0"/>
              <a:t/>
            </a:r>
            <a:br>
              <a:rPr lang="el-GR" sz="3200" b="1" dirty="0" smtClean="0"/>
            </a:br>
            <a:r>
              <a:rPr lang="el-GR" sz="3200" dirty="0" smtClean="0">
                <a:solidFill>
                  <a:schemeClr val="bg1"/>
                </a:solidFill>
              </a:rPr>
              <a:t/>
            </a:r>
            <a:br>
              <a:rPr lang="el-GR" sz="3200" dirty="0" smtClean="0">
                <a:solidFill>
                  <a:schemeClr val="bg1"/>
                </a:solidFill>
              </a:rPr>
            </a:br>
            <a:endParaRPr lang="el-GR" sz="3600" b="1" dirty="0"/>
          </a:p>
        </p:txBody>
      </p:sp>
      <p:sp>
        <p:nvSpPr>
          <p:cNvPr id="4" name="Υπότιτλος 3"/>
          <p:cNvSpPr>
            <a:spLocks noGrp="1"/>
          </p:cNvSpPr>
          <p:nvPr>
            <p:ph type="subTitle" idx="1"/>
          </p:nvPr>
        </p:nvSpPr>
        <p:spPr>
          <a:xfrm>
            <a:off x="4572000" y="3356992"/>
            <a:ext cx="4464496" cy="2736304"/>
          </a:xfrm>
          <a:solidFill>
            <a:schemeClr val="bg1"/>
          </a:solidFill>
          <a:ln w="57150">
            <a:solidFill>
              <a:schemeClr val="tx1"/>
            </a:solidFill>
          </a:ln>
        </p:spPr>
        <p:txBody>
          <a:bodyPr>
            <a:normAutofit/>
          </a:bodyPr>
          <a:lstStyle/>
          <a:p>
            <a:r>
              <a:rPr lang="el-GR" dirty="0" smtClean="0">
                <a:solidFill>
                  <a:schemeClr val="tx1"/>
                </a:solidFill>
              </a:rPr>
              <a:t>Υποενότητα 3:</a:t>
            </a:r>
          </a:p>
          <a:p>
            <a:pPr>
              <a:lnSpc>
                <a:spcPct val="100000"/>
              </a:lnSpc>
            </a:pPr>
            <a:r>
              <a:rPr lang="x-none" smtClean="0">
                <a:solidFill>
                  <a:schemeClr val="dk1"/>
                </a:solidFill>
              </a:rPr>
              <a:t>Η έννοια των συναισθημάτων – τα</a:t>
            </a:r>
            <a:r>
              <a:rPr lang="el-GR" dirty="0" smtClean="0">
                <a:solidFill>
                  <a:schemeClr val="dk1"/>
                </a:solidFill>
              </a:rPr>
              <a:t>  </a:t>
            </a:r>
            <a:r>
              <a:rPr lang="x-none" smtClean="0">
                <a:solidFill>
                  <a:schemeClr val="dk1"/>
                </a:solidFill>
              </a:rPr>
              <a:t> ατομικά συναισθήματα </a:t>
            </a:r>
            <a:endParaRPr lang="el-GR" dirty="0">
              <a:solidFill>
                <a:schemeClr val="dk1"/>
              </a:solidFill>
            </a:endParaRPr>
          </a:p>
        </p:txBody>
      </p:sp>
      <p:pic>
        <p:nvPicPr>
          <p:cNvPr id="307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084168" y="476672"/>
            <a:ext cx="2792413" cy="19081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1777203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0"/>
            <a:ext cx="8352928" cy="1412776"/>
          </a:xfrm>
          <a:solidFill>
            <a:srgbClr val="FBFBE9"/>
          </a:solidFill>
          <a:ln w="57150">
            <a:solidFill>
              <a:schemeClr val="tx1"/>
            </a:solidFill>
          </a:ln>
        </p:spPr>
        <p:txBody>
          <a:bodyPr>
            <a:noAutofit/>
          </a:bodyPr>
          <a:lstStyle/>
          <a:p>
            <a:pPr>
              <a:lnSpc>
                <a:spcPct val="100000"/>
              </a:lnSpc>
            </a:pPr>
            <a:r>
              <a:rPr lang="el-GR" sz="3600" dirty="0" smtClean="0"/>
              <a:t>Υποενότητα 3</a:t>
            </a:r>
            <a:br>
              <a:rPr lang="el-GR" sz="3600" dirty="0" smtClean="0"/>
            </a:br>
            <a:r>
              <a:rPr lang="x-none" sz="3600" smtClean="0">
                <a:solidFill>
                  <a:schemeClr val="dk1"/>
                </a:solidFill>
              </a:rPr>
              <a:t> Η έννοια των συναισθημάτων </a:t>
            </a:r>
            <a:endParaRPr lang="el-GR" sz="1800" dirty="0">
              <a:solidFill>
                <a:schemeClr val="dk1"/>
              </a:solidFill>
            </a:endParaRPr>
          </a:p>
        </p:txBody>
      </p:sp>
      <p:sp>
        <p:nvSpPr>
          <p:cNvPr id="4" name="3 - Θέση κειμένου"/>
          <p:cNvSpPr>
            <a:spLocks noGrp="1"/>
          </p:cNvSpPr>
          <p:nvPr>
            <p:ph type="body" idx="1"/>
          </p:nvPr>
        </p:nvSpPr>
        <p:spPr>
          <a:xfrm>
            <a:off x="539552" y="1412776"/>
            <a:ext cx="3885828" cy="381719"/>
          </a:xfrm>
          <a:solidFill>
            <a:schemeClr val="bg2">
              <a:lumMod val="90000"/>
            </a:schemeClr>
          </a:solidFill>
        </p:spPr>
        <p:txBody>
          <a:bodyPr>
            <a:normAutofit/>
          </a:bodyPr>
          <a:lstStyle/>
          <a:p>
            <a:pPr algn="ctr"/>
            <a:r>
              <a:rPr lang="el-GR" sz="1800" dirty="0" smtClean="0"/>
              <a:t>συναίσθημα</a:t>
            </a:r>
            <a:r>
              <a:rPr lang="el-GR" sz="1800" dirty="0" smtClean="0">
                <a:latin typeface="Comic Sans MS" pitchFamily="66" charset="0"/>
              </a:rPr>
              <a:t>...</a:t>
            </a:r>
            <a:endParaRPr lang="el-GR" sz="1800" dirty="0">
              <a:latin typeface="Comic Sans MS" pitchFamily="66" charset="0"/>
            </a:endParaRPr>
          </a:p>
        </p:txBody>
      </p:sp>
      <p:sp>
        <p:nvSpPr>
          <p:cNvPr id="3" name="Θέση περιεχομένου 2"/>
          <p:cNvSpPr>
            <a:spLocks noGrp="1"/>
          </p:cNvSpPr>
          <p:nvPr>
            <p:ph sz="half" idx="2"/>
          </p:nvPr>
        </p:nvSpPr>
        <p:spPr>
          <a:xfrm>
            <a:off x="323528" y="1916832"/>
            <a:ext cx="4040188" cy="3312368"/>
          </a:xfrm>
          <a:solidFill>
            <a:schemeClr val="bg2">
              <a:lumMod val="90000"/>
            </a:schemeClr>
          </a:solidFill>
          <a:ln w="57150">
            <a:solidFill>
              <a:schemeClr val="tx1"/>
            </a:solidFill>
          </a:ln>
        </p:spPr>
        <p:txBody>
          <a:bodyPr>
            <a:noAutofit/>
          </a:bodyPr>
          <a:lstStyle/>
          <a:p>
            <a:pPr>
              <a:lnSpc>
                <a:spcPct val="200000"/>
              </a:lnSpc>
              <a:buNone/>
            </a:pPr>
            <a:r>
              <a:rPr lang="el-GR" sz="1800" dirty="0" smtClean="0"/>
              <a:t>	........μια ιδιαίτερη ιδιότητα της συνείδησης (χαρά, λύπη, φόβος, αηδία) που δείχνει την σημασία που έχει για το άτομο ένα γεγονός που προκαλεί συγκίνηση. </a:t>
            </a:r>
            <a:endParaRPr lang="el-GR" sz="4200" b="1" dirty="0" smtClean="0"/>
          </a:p>
          <a:p>
            <a:pPr algn="ctr" hangingPunct="0">
              <a:lnSpc>
                <a:spcPct val="170000"/>
              </a:lnSpc>
              <a:buNone/>
            </a:pPr>
            <a:r>
              <a:rPr lang="el-GR" sz="4200" dirty="0" smtClean="0"/>
              <a:t> </a:t>
            </a:r>
          </a:p>
          <a:p>
            <a:pPr>
              <a:lnSpc>
                <a:spcPct val="170000"/>
              </a:lnSpc>
            </a:pPr>
            <a:endParaRPr lang="el-GR" sz="2900" dirty="0">
              <a:latin typeface="Georgia" pitchFamily="18" charset="0"/>
            </a:endParaRPr>
          </a:p>
        </p:txBody>
      </p:sp>
      <p:sp>
        <p:nvSpPr>
          <p:cNvPr id="5" name="4 - Θέση κειμένου"/>
          <p:cNvSpPr>
            <a:spLocks noGrp="1"/>
          </p:cNvSpPr>
          <p:nvPr>
            <p:ph type="body" sz="quarter" idx="3"/>
          </p:nvPr>
        </p:nvSpPr>
        <p:spPr>
          <a:xfrm>
            <a:off x="5004048" y="1412776"/>
            <a:ext cx="3826768" cy="453727"/>
          </a:xfrm>
          <a:solidFill>
            <a:schemeClr val="bg2">
              <a:lumMod val="90000"/>
            </a:schemeClr>
          </a:solidFill>
        </p:spPr>
        <p:txBody>
          <a:bodyPr>
            <a:normAutofit/>
          </a:bodyPr>
          <a:lstStyle/>
          <a:p>
            <a:pPr algn="ctr"/>
            <a:r>
              <a:rPr lang="el-GR" sz="1800" dirty="0" err="1" smtClean="0"/>
              <a:t>αυτοσυναίσθημα</a:t>
            </a:r>
            <a:r>
              <a:rPr lang="el-GR" sz="1800" dirty="0" smtClean="0">
                <a:latin typeface="Comic Sans MS" pitchFamily="66" charset="0"/>
              </a:rPr>
              <a:t>...</a:t>
            </a:r>
            <a:endParaRPr lang="el-GR" sz="1800" dirty="0">
              <a:latin typeface="Comic Sans MS" pitchFamily="66" charset="0"/>
            </a:endParaRPr>
          </a:p>
        </p:txBody>
      </p:sp>
      <p:sp>
        <p:nvSpPr>
          <p:cNvPr id="6" name="5 - Θέση περιεχομένου"/>
          <p:cNvSpPr>
            <a:spLocks noGrp="1"/>
          </p:cNvSpPr>
          <p:nvPr>
            <p:ph sz="quarter" idx="4"/>
          </p:nvPr>
        </p:nvSpPr>
        <p:spPr>
          <a:xfrm>
            <a:off x="4644008" y="1988840"/>
            <a:ext cx="4176464" cy="3240360"/>
          </a:xfrm>
          <a:solidFill>
            <a:schemeClr val="bg2">
              <a:lumMod val="90000"/>
            </a:schemeClr>
          </a:solidFill>
          <a:ln w="50800">
            <a:solidFill>
              <a:schemeClr val="tx1"/>
            </a:solidFill>
          </a:ln>
        </p:spPr>
        <p:txBody>
          <a:bodyPr>
            <a:normAutofit lnSpcReduction="10000"/>
          </a:bodyPr>
          <a:lstStyle/>
          <a:p>
            <a:pPr>
              <a:lnSpc>
                <a:spcPct val="200000"/>
              </a:lnSpc>
              <a:buNone/>
            </a:pPr>
            <a:r>
              <a:rPr lang="el-GR" sz="1800" dirty="0" smtClean="0"/>
              <a:t>	.......αναφέρεται στο «εγώ» και προέρχεται από τη γνώμη που έχει το άτομο για τον εαυτό του, δηλαδή για την αξία ή την απαξία του. Μπορεί να είναι θετικό (ικανοποίηση) ή αρνητικό (λύπη). </a:t>
            </a:r>
          </a:p>
        </p:txBody>
      </p:sp>
      <p:sp>
        <p:nvSpPr>
          <p:cNvPr id="7" name="4 - Θέση κειμένου"/>
          <p:cNvSpPr txBox="1">
            <a:spLocks/>
          </p:cNvSpPr>
          <p:nvPr/>
        </p:nvSpPr>
        <p:spPr>
          <a:xfrm>
            <a:off x="179512" y="5301208"/>
            <a:ext cx="8568952" cy="741759"/>
          </a:xfrm>
          <a:prstGeom prst="rect">
            <a:avLst/>
          </a:prstGeom>
          <a:solidFill>
            <a:schemeClr val="bg2">
              <a:lumMod val="90000"/>
            </a:schemeClr>
          </a:solidFill>
        </p:spPr>
        <p:txBody>
          <a:bodyPr vert="horz" lIns="91440" tIns="45720" rIns="91440" bIns="45720" rtlCol="0" anchor="b">
            <a:noAutofit/>
          </a:bodyPr>
          <a:lstStyle/>
          <a:p>
            <a:pPr algn="ctr" hangingPunct="0">
              <a:lnSpc>
                <a:spcPct val="150000"/>
              </a:lnSpc>
              <a:buNone/>
            </a:pPr>
            <a:r>
              <a:rPr lang="el-GR" sz="1400" b="1" dirty="0" smtClean="0">
                <a:solidFill>
                  <a:srgbClr val="FF0000"/>
                </a:solidFill>
              </a:rPr>
              <a:t>Ένα άτομο πάντως που έχει χαμηλή αυτοεκτίμηση δυσκολεύεται γενικά περισσότερο από ένα άτομο με υψηλή αυτοεκτίμηση.</a:t>
            </a:r>
          </a:p>
        </p:txBody>
      </p:sp>
    </p:spTree>
    <p:extLst>
      <p:ext uri="{BB962C8B-B14F-4D97-AF65-F5344CB8AC3E}">
        <p14:creationId xmlns="" xmlns:p14="http://schemas.microsoft.com/office/powerpoint/2010/main" val="39769064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323528" y="332656"/>
            <a:ext cx="3960440" cy="3024336"/>
          </a:xfrm>
          <a:solidFill>
            <a:srgbClr val="27498D"/>
          </a:solidFill>
          <a:ln w="57150">
            <a:solidFill>
              <a:schemeClr val="tx1"/>
            </a:solidFill>
          </a:ln>
        </p:spPr>
        <p:txBody>
          <a:bodyPr>
            <a:normAutofit fontScale="90000"/>
          </a:bodyPr>
          <a:lstStyle/>
          <a:p>
            <a:r>
              <a:rPr lang="el-GR" sz="3200" dirty="0" smtClean="0">
                <a:solidFill>
                  <a:schemeClr val="bg1"/>
                </a:solidFill>
              </a:rPr>
              <a:t/>
            </a:r>
            <a:br>
              <a:rPr lang="el-GR" sz="3200" dirty="0" smtClean="0">
                <a:solidFill>
                  <a:schemeClr val="bg1"/>
                </a:solidFill>
              </a:rPr>
            </a:br>
            <a:r>
              <a:rPr lang="el-GR" sz="3200" dirty="0" smtClean="0">
                <a:solidFill>
                  <a:schemeClr val="bg1"/>
                </a:solidFill>
              </a:rPr>
              <a:t/>
            </a:r>
            <a:br>
              <a:rPr lang="el-GR" sz="3200" dirty="0" smtClean="0">
                <a:solidFill>
                  <a:schemeClr val="bg1"/>
                </a:solidFill>
              </a:rPr>
            </a:br>
            <a:r>
              <a:rPr lang="el-GR" sz="3100" dirty="0" smtClean="0">
                <a:solidFill>
                  <a:schemeClr val="bg1"/>
                </a:solidFill>
              </a:rPr>
              <a:t> </a:t>
            </a:r>
            <a:br>
              <a:rPr lang="el-GR" sz="3100" dirty="0" smtClean="0">
                <a:solidFill>
                  <a:schemeClr val="bg1"/>
                </a:solidFill>
              </a:rPr>
            </a:br>
            <a:r>
              <a:rPr lang="el-GR" sz="3600" dirty="0" smtClean="0">
                <a:solidFill>
                  <a:schemeClr val="bg1"/>
                </a:solidFill>
              </a:rPr>
              <a:t>Ενότητα 7.</a:t>
            </a:r>
            <a:br>
              <a:rPr lang="el-GR" sz="3600" dirty="0" smtClean="0">
                <a:solidFill>
                  <a:schemeClr val="bg1"/>
                </a:solidFill>
              </a:rPr>
            </a:br>
            <a:r>
              <a:rPr lang="el-GR" sz="3600" dirty="0" smtClean="0">
                <a:solidFill>
                  <a:schemeClr val="bg1"/>
                </a:solidFill>
              </a:rPr>
              <a:t>Η επίδραση των ενδογενών (ατομικών) παραγόντων στη μεταγνωστική δεξιοσύνη </a:t>
            </a:r>
            <a:r>
              <a:rPr lang="el-GR" sz="3200" b="1" dirty="0" smtClean="0">
                <a:solidFill>
                  <a:schemeClr val="bg1"/>
                </a:solidFill>
              </a:rPr>
              <a:t/>
            </a:r>
            <a:br>
              <a:rPr lang="el-GR" sz="3200" b="1" dirty="0" smtClean="0">
                <a:solidFill>
                  <a:schemeClr val="bg1"/>
                </a:solidFill>
              </a:rPr>
            </a:br>
            <a:r>
              <a:rPr lang="el-GR" sz="3200" b="1" dirty="0" smtClean="0">
                <a:solidFill>
                  <a:schemeClr val="bg1"/>
                </a:solidFill>
              </a:rPr>
              <a:t/>
            </a:r>
            <a:br>
              <a:rPr lang="el-GR" sz="3200" b="1" dirty="0" smtClean="0">
                <a:solidFill>
                  <a:schemeClr val="bg1"/>
                </a:solidFill>
              </a:rPr>
            </a:br>
            <a:r>
              <a:rPr lang="el-GR" sz="3200" b="1" dirty="0" smtClean="0"/>
              <a:t/>
            </a:r>
            <a:br>
              <a:rPr lang="el-GR" sz="3200" b="1" dirty="0" smtClean="0"/>
            </a:br>
            <a:r>
              <a:rPr lang="el-GR" sz="3200" dirty="0" smtClean="0">
                <a:solidFill>
                  <a:schemeClr val="bg1"/>
                </a:solidFill>
              </a:rPr>
              <a:t/>
            </a:r>
            <a:br>
              <a:rPr lang="el-GR" sz="3200" dirty="0" smtClean="0">
                <a:solidFill>
                  <a:schemeClr val="bg1"/>
                </a:solidFill>
              </a:rPr>
            </a:br>
            <a:endParaRPr lang="el-GR" sz="3600" b="1" dirty="0"/>
          </a:p>
        </p:txBody>
      </p:sp>
      <p:sp>
        <p:nvSpPr>
          <p:cNvPr id="4" name="Υπότιτλος 3"/>
          <p:cNvSpPr>
            <a:spLocks noGrp="1"/>
          </p:cNvSpPr>
          <p:nvPr>
            <p:ph type="subTitle" idx="1"/>
          </p:nvPr>
        </p:nvSpPr>
        <p:spPr>
          <a:xfrm>
            <a:off x="4572000" y="3356992"/>
            <a:ext cx="4464496" cy="2736304"/>
          </a:xfrm>
          <a:solidFill>
            <a:schemeClr val="bg1"/>
          </a:solidFill>
          <a:ln w="57150">
            <a:solidFill>
              <a:schemeClr val="tx1"/>
            </a:solidFill>
          </a:ln>
        </p:spPr>
        <p:txBody>
          <a:bodyPr>
            <a:normAutofit/>
          </a:bodyPr>
          <a:lstStyle/>
          <a:p>
            <a:r>
              <a:rPr lang="el-GR" sz="2400" dirty="0" smtClean="0">
                <a:solidFill>
                  <a:schemeClr val="tx1"/>
                </a:solidFill>
              </a:rPr>
              <a:t>Υποενότητα  4:</a:t>
            </a:r>
          </a:p>
          <a:p>
            <a:r>
              <a:rPr lang="el-GR" sz="2400" dirty="0" smtClean="0">
                <a:solidFill>
                  <a:schemeClr val="tx1"/>
                </a:solidFill>
              </a:rPr>
              <a:t>Ατομικά σ</a:t>
            </a:r>
            <a:r>
              <a:rPr lang="x-none" sz="2400" smtClean="0">
                <a:solidFill>
                  <a:schemeClr val="tx1"/>
                </a:solidFill>
              </a:rPr>
              <a:t>υναισθήματα και μεταγνωστικές στρατηγικές</a:t>
            </a:r>
            <a:endParaRPr lang="el-GR" sz="2400" dirty="0">
              <a:solidFill>
                <a:schemeClr val="tx1"/>
              </a:solidFill>
            </a:endParaRPr>
          </a:p>
        </p:txBody>
      </p:sp>
      <p:pic>
        <p:nvPicPr>
          <p:cNvPr id="307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084168" y="476672"/>
            <a:ext cx="2792413" cy="19081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1777203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994122"/>
          </a:xfrm>
          <a:solidFill>
            <a:srgbClr val="FBFBE9"/>
          </a:solidFill>
          <a:ln w="57150">
            <a:solidFill>
              <a:schemeClr val="tx1"/>
            </a:solidFill>
          </a:ln>
        </p:spPr>
        <p:txBody>
          <a:bodyPr>
            <a:noAutofit/>
          </a:bodyPr>
          <a:lstStyle/>
          <a:p>
            <a:r>
              <a:rPr lang="el-GR" sz="2800" dirty="0" smtClean="0"/>
              <a:t>Υποενότητα 4</a:t>
            </a:r>
            <a:br>
              <a:rPr lang="el-GR" sz="2800" dirty="0" smtClean="0"/>
            </a:br>
            <a:r>
              <a:rPr lang="el-GR" sz="2400" b="1" dirty="0" smtClean="0"/>
              <a:t> Ατομικά σ</a:t>
            </a:r>
            <a:r>
              <a:rPr lang="x-none" sz="2400" b="1" smtClean="0"/>
              <a:t>υναισθήματα και μεταγνωστικές στρατηγικές</a:t>
            </a:r>
            <a:r>
              <a:rPr lang="el-GR" sz="2400" b="1" dirty="0" smtClean="0"/>
              <a:t> </a:t>
            </a:r>
            <a:r>
              <a:rPr lang="en-US" sz="2400" b="1" dirty="0" smtClean="0"/>
              <a:t>1</a:t>
            </a:r>
            <a:r>
              <a:rPr lang="el-GR" sz="2400" b="1" dirty="0" smtClean="0"/>
              <a:t>/2</a:t>
            </a:r>
            <a:endParaRPr lang="el-GR" sz="2400" dirty="0"/>
          </a:p>
        </p:txBody>
      </p:sp>
      <p:sp>
        <p:nvSpPr>
          <p:cNvPr id="3" name="Θέση περιεχομένου 2"/>
          <p:cNvSpPr>
            <a:spLocks noGrp="1"/>
          </p:cNvSpPr>
          <p:nvPr>
            <p:ph idx="1"/>
          </p:nvPr>
        </p:nvSpPr>
        <p:spPr>
          <a:xfrm>
            <a:off x="467544" y="1700808"/>
            <a:ext cx="8373616" cy="4392488"/>
          </a:xfrm>
          <a:solidFill>
            <a:schemeClr val="bg2">
              <a:lumMod val="90000"/>
            </a:schemeClr>
          </a:solidFill>
          <a:ln w="57150">
            <a:solidFill>
              <a:schemeClr val="tx1"/>
            </a:solidFill>
          </a:ln>
        </p:spPr>
        <p:txBody>
          <a:bodyPr>
            <a:noAutofit/>
          </a:bodyPr>
          <a:lstStyle/>
          <a:p>
            <a:pPr algn="just" fontAlgn="base" hangingPunct="0">
              <a:lnSpc>
                <a:spcPct val="150000"/>
              </a:lnSpc>
              <a:spcAft>
                <a:spcPts val="0"/>
              </a:spcAft>
              <a:buNone/>
            </a:pPr>
            <a:r>
              <a:rPr lang="el-GR" sz="2000" dirty="0" smtClean="0">
                <a:latin typeface="Georgia"/>
                <a:ea typeface="Calibri"/>
                <a:cs typeface="Times New Roman"/>
              </a:rPr>
              <a:t>	</a:t>
            </a:r>
          </a:p>
          <a:p>
            <a:pPr algn="just" fontAlgn="base" hangingPunct="0">
              <a:lnSpc>
                <a:spcPct val="200000"/>
              </a:lnSpc>
              <a:spcAft>
                <a:spcPts val="0"/>
              </a:spcAft>
              <a:buNone/>
            </a:pPr>
            <a:r>
              <a:rPr lang="el-GR" sz="2000" dirty="0" smtClean="0">
                <a:latin typeface="Georgia"/>
                <a:ea typeface="Calibri"/>
                <a:cs typeface="Times New Roman"/>
              </a:rPr>
              <a:t>	</a:t>
            </a:r>
            <a:r>
              <a:rPr lang="el-GR" sz="2000" dirty="0" smtClean="0">
                <a:latin typeface="+mj-lt"/>
                <a:ea typeface="Calibri"/>
                <a:cs typeface="Times New Roman"/>
              </a:rPr>
              <a:t>Η δράση και η συμπεριφορά του ατόμου  είναι απόρροια της χρήσης γνωστικών και μεταγνωστικών στρατηγικών που διαμεσολαβούν τη σχέση ανάμεσα στο συναίσθημα και τη συμπεριφορά. </a:t>
            </a:r>
          </a:p>
          <a:p>
            <a:pPr algn="just" fontAlgn="base" hangingPunct="0">
              <a:lnSpc>
                <a:spcPct val="200000"/>
              </a:lnSpc>
              <a:spcAft>
                <a:spcPts val="0"/>
              </a:spcAft>
              <a:buNone/>
            </a:pPr>
            <a:r>
              <a:rPr lang="el-GR" sz="2000" dirty="0" smtClean="0">
                <a:latin typeface="Georgia"/>
                <a:ea typeface="Calibri"/>
                <a:cs typeface="Times New Roman"/>
              </a:rPr>
              <a:t>	</a:t>
            </a:r>
            <a:r>
              <a:rPr lang="el-GR" sz="2000" dirty="0" smtClean="0"/>
              <a:t> Με άλλα λόγια, κάποια συναισθήματα οδηγούν στην προσέγγιση ή την αποφυγή του ερεθίσματος ή της κατάστασης που τα προκάλεσε. </a:t>
            </a:r>
            <a:endParaRPr lang="el-GR" sz="2000" b="1" dirty="0" smtClean="0">
              <a:ea typeface="Calibri"/>
              <a:cs typeface="Times New Roman"/>
            </a:endParaRPr>
          </a:p>
          <a:p>
            <a:pPr algn="ctr" hangingPunct="0">
              <a:lnSpc>
                <a:spcPct val="210000"/>
              </a:lnSpc>
              <a:buNone/>
            </a:pPr>
            <a:endParaRPr lang="el-GR" sz="2400" b="1" dirty="0" smtClean="0"/>
          </a:p>
          <a:p>
            <a:pPr hangingPunct="0">
              <a:lnSpc>
                <a:spcPct val="170000"/>
              </a:lnSpc>
              <a:buNone/>
            </a:pPr>
            <a:endParaRPr lang="el-GR" sz="4200" b="1" dirty="0" smtClean="0"/>
          </a:p>
          <a:p>
            <a:pPr algn="ctr" hangingPunct="0">
              <a:lnSpc>
                <a:spcPct val="170000"/>
              </a:lnSpc>
              <a:buNone/>
            </a:pPr>
            <a:r>
              <a:rPr lang="el-GR" sz="4200" dirty="0" smtClean="0"/>
              <a:t> </a:t>
            </a:r>
          </a:p>
          <a:p>
            <a:pPr>
              <a:lnSpc>
                <a:spcPct val="170000"/>
              </a:lnSpc>
            </a:pPr>
            <a:endParaRPr lang="el-GR" sz="2900" dirty="0">
              <a:latin typeface="Georgia" pitchFamily="18" charset="0"/>
            </a:endParaRPr>
          </a:p>
        </p:txBody>
      </p:sp>
    </p:spTree>
    <p:extLst>
      <p:ext uri="{BB962C8B-B14F-4D97-AF65-F5344CB8AC3E}">
        <p14:creationId xmlns="" xmlns:p14="http://schemas.microsoft.com/office/powerpoint/2010/main" val="39769064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994122"/>
          </a:xfrm>
          <a:solidFill>
            <a:srgbClr val="FBFBE9"/>
          </a:solidFill>
          <a:ln w="57150">
            <a:solidFill>
              <a:schemeClr val="tx1"/>
            </a:solidFill>
          </a:ln>
        </p:spPr>
        <p:txBody>
          <a:bodyPr>
            <a:noAutofit/>
          </a:bodyPr>
          <a:lstStyle/>
          <a:p>
            <a:r>
              <a:rPr lang="el-GR" sz="2800" dirty="0" smtClean="0"/>
              <a:t>Υποενότητα 4</a:t>
            </a:r>
            <a:br>
              <a:rPr lang="el-GR" sz="2800" dirty="0" smtClean="0"/>
            </a:br>
            <a:r>
              <a:rPr lang="el-GR" sz="2400" b="1" dirty="0" smtClean="0"/>
              <a:t> Ατομικά σ</a:t>
            </a:r>
            <a:r>
              <a:rPr lang="x-none" sz="2400" b="1" smtClean="0"/>
              <a:t>υναισθήματα και μεταγνωστικές στρατηγικές</a:t>
            </a:r>
            <a:r>
              <a:rPr lang="el-GR" sz="2400" b="1" dirty="0" smtClean="0"/>
              <a:t> 2/2</a:t>
            </a:r>
            <a:endParaRPr lang="el-GR" sz="2400" dirty="0"/>
          </a:p>
        </p:txBody>
      </p:sp>
      <p:sp>
        <p:nvSpPr>
          <p:cNvPr id="3" name="Θέση περιεχομένου 2"/>
          <p:cNvSpPr>
            <a:spLocks noGrp="1"/>
          </p:cNvSpPr>
          <p:nvPr>
            <p:ph idx="1"/>
          </p:nvPr>
        </p:nvSpPr>
        <p:spPr>
          <a:xfrm>
            <a:off x="467544" y="1700808"/>
            <a:ext cx="8373616" cy="4392488"/>
          </a:xfrm>
          <a:solidFill>
            <a:schemeClr val="bg2">
              <a:lumMod val="90000"/>
            </a:schemeClr>
          </a:solidFill>
          <a:ln w="57150">
            <a:solidFill>
              <a:schemeClr val="tx1"/>
            </a:solidFill>
          </a:ln>
        </p:spPr>
        <p:txBody>
          <a:bodyPr>
            <a:noAutofit/>
          </a:bodyPr>
          <a:lstStyle/>
          <a:p>
            <a:pPr algn="just" fontAlgn="base" hangingPunct="0">
              <a:lnSpc>
                <a:spcPct val="150000"/>
              </a:lnSpc>
              <a:spcAft>
                <a:spcPts val="0"/>
              </a:spcAft>
              <a:buNone/>
            </a:pPr>
            <a:r>
              <a:rPr lang="el-GR" sz="2000" dirty="0" smtClean="0">
                <a:latin typeface="Georgia"/>
                <a:ea typeface="Calibri"/>
                <a:cs typeface="Times New Roman"/>
              </a:rPr>
              <a:t>	</a:t>
            </a:r>
            <a:r>
              <a:rPr lang="el-GR" sz="1800" b="1" dirty="0" smtClean="0">
                <a:solidFill>
                  <a:srgbClr val="C00000"/>
                </a:solidFill>
                <a:latin typeface="Georgia"/>
                <a:ea typeface="Calibri"/>
                <a:cs typeface="Times New Roman"/>
              </a:rPr>
              <a:t>Η Ευκλείδη-</a:t>
            </a:r>
            <a:r>
              <a:rPr lang="el-GR" sz="1800" b="1" dirty="0" err="1" smtClean="0">
                <a:solidFill>
                  <a:srgbClr val="C00000"/>
                </a:solidFill>
                <a:latin typeface="Georgia"/>
                <a:ea typeface="Calibri"/>
                <a:cs typeface="Times New Roman"/>
              </a:rPr>
              <a:t>Κωσταρίδη</a:t>
            </a:r>
            <a:r>
              <a:rPr lang="el-GR" sz="1800" b="1" dirty="0" smtClean="0">
                <a:solidFill>
                  <a:srgbClr val="C00000"/>
                </a:solidFill>
                <a:latin typeface="Georgia"/>
                <a:ea typeface="Calibri"/>
                <a:cs typeface="Times New Roman"/>
              </a:rPr>
              <a:t> (2011) προτείνει 3 τρόπους που μπορεί να βοηθήσουν στη διαχείριση των συναισθημάτων: </a:t>
            </a:r>
          </a:p>
          <a:p>
            <a:pPr algn="just" fontAlgn="base" hangingPunct="0">
              <a:lnSpc>
                <a:spcPct val="200000"/>
              </a:lnSpc>
              <a:spcAft>
                <a:spcPts val="0"/>
              </a:spcAft>
              <a:buFont typeface="Wingdings" pitchFamily="2" charset="2"/>
              <a:buChar char="q"/>
            </a:pPr>
            <a:r>
              <a:rPr lang="el-GR" sz="1800" dirty="0" smtClean="0">
                <a:latin typeface="Georgia"/>
                <a:ea typeface="Calibri"/>
                <a:cs typeface="Times New Roman"/>
              </a:rPr>
              <a:t>Τη </a:t>
            </a:r>
            <a:r>
              <a:rPr lang="el-GR" sz="1800" b="1" dirty="0" smtClean="0">
                <a:latin typeface="Georgia"/>
                <a:ea typeface="Calibri"/>
                <a:cs typeface="Times New Roman"/>
              </a:rPr>
              <a:t>δραστηριοποίηση</a:t>
            </a:r>
            <a:r>
              <a:rPr lang="el-GR" sz="1800" dirty="0" smtClean="0">
                <a:latin typeface="Georgia"/>
                <a:ea typeface="Calibri"/>
                <a:cs typeface="Times New Roman"/>
              </a:rPr>
              <a:t>, ώστε να εκτονώνεται η αρνητική ενέργεια.</a:t>
            </a:r>
            <a:endParaRPr lang="el-GR" sz="1800" dirty="0" smtClean="0">
              <a:ea typeface="Calibri"/>
              <a:cs typeface="Times New Roman"/>
            </a:endParaRPr>
          </a:p>
          <a:p>
            <a:pPr algn="just" fontAlgn="base" hangingPunct="0">
              <a:lnSpc>
                <a:spcPct val="200000"/>
              </a:lnSpc>
              <a:spcAft>
                <a:spcPts val="0"/>
              </a:spcAft>
              <a:buFont typeface="Wingdings" pitchFamily="2" charset="2"/>
              <a:buChar char="q"/>
            </a:pPr>
            <a:r>
              <a:rPr lang="el-GR" sz="1800" dirty="0" smtClean="0">
                <a:latin typeface="Georgia"/>
                <a:ea typeface="Calibri"/>
                <a:cs typeface="Times New Roman"/>
              </a:rPr>
              <a:t>Την ενεργοποίηση </a:t>
            </a:r>
            <a:r>
              <a:rPr lang="el-GR" sz="1800" b="1" dirty="0" smtClean="0">
                <a:latin typeface="Georgia"/>
                <a:ea typeface="Calibri"/>
                <a:cs typeface="Times New Roman"/>
              </a:rPr>
              <a:t>γνώσεων και αναμνήσεων</a:t>
            </a:r>
            <a:r>
              <a:rPr lang="el-GR" sz="1800" dirty="0" smtClean="0">
                <a:latin typeface="Georgia"/>
                <a:ea typeface="Calibri"/>
                <a:cs typeface="Times New Roman"/>
              </a:rPr>
              <a:t> που έχουν το επιθυμητό σθένος και αντιμάχονται το μη επιθυμητό. </a:t>
            </a:r>
            <a:endParaRPr lang="el-GR" sz="1800" dirty="0" smtClean="0">
              <a:ea typeface="Calibri"/>
              <a:cs typeface="Times New Roman"/>
            </a:endParaRPr>
          </a:p>
          <a:p>
            <a:pPr algn="just" fontAlgn="base" hangingPunct="0">
              <a:lnSpc>
                <a:spcPct val="200000"/>
              </a:lnSpc>
              <a:spcAft>
                <a:spcPts val="0"/>
              </a:spcAft>
              <a:buFont typeface="Wingdings" pitchFamily="2" charset="2"/>
              <a:buChar char="q"/>
            </a:pPr>
            <a:r>
              <a:rPr lang="el-GR" sz="1800" dirty="0" smtClean="0">
                <a:latin typeface="Georgia"/>
                <a:ea typeface="Calibri"/>
                <a:cs typeface="Times New Roman"/>
              </a:rPr>
              <a:t>Την άσκηση </a:t>
            </a:r>
            <a:r>
              <a:rPr lang="el-GR" sz="1800" b="1" dirty="0" smtClean="0">
                <a:latin typeface="Georgia"/>
                <a:ea typeface="Calibri"/>
                <a:cs typeface="Times New Roman"/>
              </a:rPr>
              <a:t>αυτοελέγχου</a:t>
            </a:r>
            <a:r>
              <a:rPr lang="el-GR" sz="1800" dirty="0" smtClean="0">
                <a:latin typeface="Georgia"/>
                <a:ea typeface="Calibri"/>
                <a:cs typeface="Times New Roman"/>
              </a:rPr>
              <a:t>, ώστε να διευκολύνεται η σκόπιμη εφαρμογή των κατάλληλων στρατηγικών.</a:t>
            </a:r>
            <a:endParaRPr lang="el-GR" sz="1800" dirty="0" smtClean="0">
              <a:ea typeface="Calibri"/>
              <a:cs typeface="Times New Roman"/>
            </a:endParaRPr>
          </a:p>
          <a:p>
            <a:pPr algn="just" fontAlgn="base" hangingPunct="0">
              <a:lnSpc>
                <a:spcPct val="150000"/>
              </a:lnSpc>
              <a:spcAft>
                <a:spcPts val="0"/>
              </a:spcAft>
              <a:buNone/>
            </a:pPr>
            <a:endParaRPr lang="el-GR" sz="2000" dirty="0" smtClean="0">
              <a:ea typeface="Calibri"/>
              <a:cs typeface="Times New Roman"/>
            </a:endParaRPr>
          </a:p>
          <a:p>
            <a:pPr algn="ctr" hangingPunct="0">
              <a:lnSpc>
                <a:spcPct val="210000"/>
              </a:lnSpc>
              <a:buNone/>
            </a:pPr>
            <a:endParaRPr lang="el-GR" sz="2400" b="1" dirty="0" smtClean="0"/>
          </a:p>
          <a:p>
            <a:pPr hangingPunct="0">
              <a:lnSpc>
                <a:spcPct val="170000"/>
              </a:lnSpc>
              <a:buNone/>
            </a:pPr>
            <a:endParaRPr lang="el-GR" sz="4200" b="1" dirty="0" smtClean="0"/>
          </a:p>
          <a:p>
            <a:pPr algn="ctr" hangingPunct="0">
              <a:lnSpc>
                <a:spcPct val="170000"/>
              </a:lnSpc>
              <a:buNone/>
            </a:pPr>
            <a:r>
              <a:rPr lang="el-GR" sz="4200" dirty="0" smtClean="0"/>
              <a:t> </a:t>
            </a:r>
          </a:p>
          <a:p>
            <a:pPr>
              <a:lnSpc>
                <a:spcPct val="170000"/>
              </a:lnSpc>
            </a:pPr>
            <a:endParaRPr lang="el-GR" sz="2900" dirty="0">
              <a:latin typeface="Georgia" pitchFamily="18" charset="0"/>
            </a:endParaRPr>
          </a:p>
        </p:txBody>
      </p:sp>
    </p:spTree>
    <p:extLst>
      <p:ext uri="{BB962C8B-B14F-4D97-AF65-F5344CB8AC3E}">
        <p14:creationId xmlns="" xmlns:p14="http://schemas.microsoft.com/office/powerpoint/2010/main" val="39769064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323528" y="332656"/>
            <a:ext cx="3960440" cy="3024336"/>
          </a:xfrm>
          <a:solidFill>
            <a:srgbClr val="27498D"/>
          </a:solidFill>
          <a:ln w="57150">
            <a:solidFill>
              <a:schemeClr val="tx1"/>
            </a:solidFill>
          </a:ln>
        </p:spPr>
        <p:txBody>
          <a:bodyPr>
            <a:normAutofit fontScale="90000"/>
          </a:bodyPr>
          <a:lstStyle/>
          <a:p>
            <a:pPr>
              <a:lnSpc>
                <a:spcPct val="150000"/>
              </a:lnSpc>
            </a:pPr>
            <a:r>
              <a:rPr lang="el-GR" sz="3200" dirty="0" smtClean="0">
                <a:solidFill>
                  <a:schemeClr val="bg1"/>
                </a:solidFill>
              </a:rPr>
              <a:t/>
            </a:r>
            <a:br>
              <a:rPr lang="el-GR" sz="3200" dirty="0" smtClean="0">
                <a:solidFill>
                  <a:schemeClr val="bg1"/>
                </a:solidFill>
              </a:rPr>
            </a:br>
            <a:r>
              <a:rPr lang="el-GR" sz="3200" dirty="0" smtClean="0">
                <a:solidFill>
                  <a:schemeClr val="bg1"/>
                </a:solidFill>
              </a:rPr>
              <a:t/>
            </a:r>
            <a:br>
              <a:rPr lang="el-GR" sz="3200" dirty="0" smtClean="0">
                <a:solidFill>
                  <a:schemeClr val="bg1"/>
                </a:solidFill>
              </a:rPr>
            </a:br>
            <a:r>
              <a:rPr lang="el-GR" sz="3100" dirty="0" smtClean="0">
                <a:solidFill>
                  <a:schemeClr val="bg1"/>
                </a:solidFill>
              </a:rPr>
              <a:t> </a:t>
            </a:r>
            <a:br>
              <a:rPr lang="el-GR" sz="3100" dirty="0" smtClean="0">
                <a:solidFill>
                  <a:schemeClr val="bg1"/>
                </a:solidFill>
              </a:rPr>
            </a:br>
            <a:r>
              <a:rPr lang="el-GR" sz="3100" dirty="0" smtClean="0">
                <a:solidFill>
                  <a:schemeClr val="bg1"/>
                </a:solidFill>
              </a:rPr>
              <a:t>Ενότητα 7.</a:t>
            </a:r>
            <a:br>
              <a:rPr lang="el-GR" sz="3100" dirty="0" smtClean="0">
                <a:solidFill>
                  <a:schemeClr val="bg1"/>
                </a:solidFill>
              </a:rPr>
            </a:br>
            <a:r>
              <a:rPr lang="el-GR" sz="2700" b="1" dirty="0" smtClean="0">
                <a:solidFill>
                  <a:schemeClr val="bg1"/>
                </a:solidFill>
              </a:rPr>
              <a:t>Η επίδραση των ενδογενών (ατομικών) παραγόντων στη μεταγνωστική δεξιοσύνη </a:t>
            </a:r>
            <a:r>
              <a:rPr lang="el-GR" sz="3200" b="1" dirty="0" smtClean="0">
                <a:solidFill>
                  <a:schemeClr val="bg1"/>
                </a:solidFill>
              </a:rPr>
              <a:t/>
            </a:r>
            <a:br>
              <a:rPr lang="el-GR" sz="3200" b="1" dirty="0" smtClean="0">
                <a:solidFill>
                  <a:schemeClr val="bg1"/>
                </a:solidFill>
              </a:rPr>
            </a:br>
            <a:r>
              <a:rPr lang="el-GR" sz="3200" b="1" dirty="0" smtClean="0">
                <a:solidFill>
                  <a:schemeClr val="bg1"/>
                </a:solidFill>
              </a:rPr>
              <a:t/>
            </a:r>
            <a:br>
              <a:rPr lang="el-GR" sz="3200" b="1" dirty="0" smtClean="0">
                <a:solidFill>
                  <a:schemeClr val="bg1"/>
                </a:solidFill>
              </a:rPr>
            </a:br>
            <a:r>
              <a:rPr lang="el-GR" sz="3200" b="1" dirty="0" smtClean="0"/>
              <a:t/>
            </a:r>
            <a:br>
              <a:rPr lang="el-GR" sz="3200" b="1" dirty="0" smtClean="0"/>
            </a:br>
            <a:r>
              <a:rPr lang="el-GR" sz="3200" dirty="0" smtClean="0">
                <a:solidFill>
                  <a:schemeClr val="bg1"/>
                </a:solidFill>
              </a:rPr>
              <a:t/>
            </a:r>
            <a:br>
              <a:rPr lang="el-GR" sz="3200" dirty="0" smtClean="0">
                <a:solidFill>
                  <a:schemeClr val="bg1"/>
                </a:solidFill>
              </a:rPr>
            </a:br>
            <a:endParaRPr lang="el-GR" sz="3600" b="1" dirty="0"/>
          </a:p>
        </p:txBody>
      </p:sp>
      <p:sp>
        <p:nvSpPr>
          <p:cNvPr id="4" name="Υπότιτλος 3"/>
          <p:cNvSpPr>
            <a:spLocks noGrp="1"/>
          </p:cNvSpPr>
          <p:nvPr>
            <p:ph type="subTitle" idx="1"/>
          </p:nvPr>
        </p:nvSpPr>
        <p:spPr>
          <a:xfrm>
            <a:off x="4572000" y="3356992"/>
            <a:ext cx="4464496" cy="2736304"/>
          </a:xfrm>
          <a:solidFill>
            <a:schemeClr val="bg1"/>
          </a:solidFill>
          <a:ln w="57150">
            <a:solidFill>
              <a:schemeClr val="tx1"/>
            </a:solidFill>
          </a:ln>
        </p:spPr>
        <p:txBody>
          <a:bodyPr>
            <a:normAutofit/>
          </a:bodyPr>
          <a:lstStyle/>
          <a:p>
            <a:endParaRPr lang="el-GR" b="1" dirty="0" smtClean="0">
              <a:solidFill>
                <a:schemeClr val="tx1"/>
              </a:solidFill>
            </a:endParaRPr>
          </a:p>
          <a:p>
            <a:r>
              <a:rPr lang="el-GR" sz="2400" b="1" dirty="0" smtClean="0">
                <a:solidFill>
                  <a:schemeClr val="tx1"/>
                </a:solidFill>
              </a:rPr>
              <a:t>Υποενότητα 5</a:t>
            </a:r>
          </a:p>
          <a:p>
            <a:r>
              <a:rPr lang="el-GR" sz="2400" b="1" dirty="0" smtClean="0">
                <a:solidFill>
                  <a:schemeClr val="dk1"/>
                </a:solidFill>
              </a:rPr>
              <a:t>Εσωτερικά κίνητρα και μεταγνωστική δεξιοσύνη</a:t>
            </a:r>
            <a:endParaRPr lang="el-GR" sz="2400" b="1" dirty="0">
              <a:solidFill>
                <a:schemeClr val="dk1"/>
              </a:solidFill>
            </a:endParaRPr>
          </a:p>
        </p:txBody>
      </p:sp>
      <p:pic>
        <p:nvPicPr>
          <p:cNvPr id="307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084168" y="476672"/>
            <a:ext cx="2792413" cy="19081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1777203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88640"/>
            <a:ext cx="8291264" cy="1368152"/>
          </a:xfrm>
          <a:solidFill>
            <a:srgbClr val="FBFBE9"/>
          </a:solidFill>
          <a:ln w="57150">
            <a:solidFill>
              <a:schemeClr val="tx1"/>
            </a:solidFill>
          </a:ln>
        </p:spPr>
        <p:txBody>
          <a:bodyPr>
            <a:noAutofit/>
          </a:bodyPr>
          <a:lstStyle/>
          <a:p>
            <a:r>
              <a:rPr lang="el-GR" sz="3600" dirty="0" smtClean="0"/>
              <a:t>Υποενότητα 5</a:t>
            </a:r>
            <a:br>
              <a:rPr lang="el-GR" sz="3600" dirty="0" smtClean="0"/>
            </a:br>
            <a:r>
              <a:rPr lang="el-GR" sz="3600" dirty="0" smtClean="0"/>
              <a:t> </a:t>
            </a:r>
            <a:r>
              <a:rPr lang="el-GR" sz="3600" dirty="0" smtClean="0">
                <a:solidFill>
                  <a:schemeClr val="dk1"/>
                </a:solidFill>
              </a:rPr>
              <a:t>Εσωτερικά κίνητρα και μεταγνωστική δεξιοσύνη </a:t>
            </a:r>
            <a:r>
              <a:rPr lang="en-US" sz="3600" dirty="0" smtClean="0"/>
              <a:t>1</a:t>
            </a:r>
            <a:r>
              <a:rPr lang="el-GR" sz="3600" dirty="0" smtClean="0"/>
              <a:t>/2</a:t>
            </a:r>
            <a:endParaRPr lang="el-GR" sz="3600" dirty="0"/>
          </a:p>
        </p:txBody>
      </p:sp>
      <p:sp>
        <p:nvSpPr>
          <p:cNvPr id="3" name="Θέση περιεχομένου 2"/>
          <p:cNvSpPr>
            <a:spLocks noGrp="1"/>
          </p:cNvSpPr>
          <p:nvPr>
            <p:ph idx="1"/>
          </p:nvPr>
        </p:nvSpPr>
        <p:spPr>
          <a:xfrm>
            <a:off x="467544" y="1700808"/>
            <a:ext cx="8373616" cy="4392488"/>
          </a:xfrm>
          <a:solidFill>
            <a:schemeClr val="bg2">
              <a:lumMod val="90000"/>
            </a:schemeClr>
          </a:solidFill>
          <a:ln w="57150">
            <a:solidFill>
              <a:schemeClr val="tx1"/>
            </a:solidFill>
          </a:ln>
        </p:spPr>
        <p:txBody>
          <a:bodyPr>
            <a:noAutofit/>
          </a:bodyPr>
          <a:lstStyle/>
          <a:p>
            <a:pPr>
              <a:lnSpc>
                <a:spcPct val="150000"/>
              </a:lnSpc>
              <a:buNone/>
            </a:pPr>
            <a:r>
              <a:rPr lang="el-GR" sz="1800" b="1" dirty="0" smtClean="0"/>
              <a:t>	</a:t>
            </a:r>
          </a:p>
          <a:p>
            <a:pPr>
              <a:lnSpc>
                <a:spcPct val="150000"/>
              </a:lnSpc>
              <a:buNone/>
            </a:pPr>
            <a:r>
              <a:rPr lang="el-GR" sz="1800" b="1" dirty="0" smtClean="0"/>
              <a:t>	Εσωτερικά</a:t>
            </a:r>
            <a:r>
              <a:rPr lang="el-GR" sz="1800" dirty="0" smtClean="0"/>
              <a:t> είναι τα κίνητρα που δραστηριοποιούν τον οργανισμό αυτά καθαυτά, με την απουσία εξωτερικής αμοιβής. </a:t>
            </a:r>
          </a:p>
          <a:p>
            <a:pPr hangingPunct="0">
              <a:lnSpc>
                <a:spcPct val="150000"/>
              </a:lnSpc>
              <a:buNone/>
            </a:pPr>
            <a:r>
              <a:rPr lang="el-GR" sz="1800" dirty="0" smtClean="0"/>
              <a:t>	Μειωμένα κίνητρα παρουσιάζουν συνήθως άτομα που δυσκολεύονται να μαθαίνουν, γεγονός που μπορεί να οφείλεται στις αποτυχίες που έχουν βιώσει σε κάποιες πλευρές της ζωής τους ώστε να πιστεύουν ότι δε θα καταφέρουν τίποτα. </a:t>
            </a:r>
          </a:p>
          <a:p>
            <a:pPr algn="ctr" hangingPunct="0">
              <a:lnSpc>
                <a:spcPct val="150000"/>
              </a:lnSpc>
              <a:buNone/>
            </a:pPr>
            <a:r>
              <a:rPr lang="el-GR" sz="1800" b="1" dirty="0" smtClean="0">
                <a:solidFill>
                  <a:srgbClr val="C00000"/>
                </a:solidFill>
              </a:rPr>
              <a:t>	</a:t>
            </a:r>
          </a:p>
          <a:p>
            <a:pPr algn="ctr" hangingPunct="0">
              <a:lnSpc>
                <a:spcPct val="150000"/>
              </a:lnSpc>
              <a:buNone/>
            </a:pPr>
            <a:r>
              <a:rPr lang="el-GR" sz="1800" b="1" dirty="0" smtClean="0">
                <a:solidFill>
                  <a:srgbClr val="C00000"/>
                </a:solidFill>
              </a:rPr>
              <a:t>Για να βελτιωθεί η μεταγνώση των ατόμων αυτών πρέπει να ρυθμιστούν κατάλληλα τα κίνητρά τους. </a:t>
            </a:r>
          </a:p>
          <a:p>
            <a:pPr algn="just" fontAlgn="base" hangingPunct="0">
              <a:lnSpc>
                <a:spcPct val="150000"/>
              </a:lnSpc>
              <a:spcAft>
                <a:spcPts val="0"/>
              </a:spcAft>
              <a:buNone/>
            </a:pPr>
            <a:endParaRPr lang="el-GR" sz="2000" dirty="0" smtClean="0">
              <a:ea typeface="Calibri"/>
              <a:cs typeface="Times New Roman"/>
            </a:endParaRPr>
          </a:p>
          <a:p>
            <a:pPr algn="ctr" hangingPunct="0">
              <a:lnSpc>
                <a:spcPct val="210000"/>
              </a:lnSpc>
              <a:buNone/>
            </a:pPr>
            <a:endParaRPr lang="el-GR" sz="2400" b="1" dirty="0" smtClean="0"/>
          </a:p>
          <a:p>
            <a:pPr hangingPunct="0">
              <a:lnSpc>
                <a:spcPct val="170000"/>
              </a:lnSpc>
              <a:buNone/>
            </a:pPr>
            <a:endParaRPr lang="el-GR" sz="4200" b="1" dirty="0" smtClean="0"/>
          </a:p>
          <a:p>
            <a:pPr algn="ctr" hangingPunct="0">
              <a:lnSpc>
                <a:spcPct val="170000"/>
              </a:lnSpc>
              <a:buNone/>
            </a:pPr>
            <a:r>
              <a:rPr lang="el-GR" sz="4200" dirty="0" smtClean="0"/>
              <a:t> </a:t>
            </a:r>
          </a:p>
          <a:p>
            <a:pPr>
              <a:lnSpc>
                <a:spcPct val="170000"/>
              </a:lnSpc>
            </a:pPr>
            <a:endParaRPr lang="el-GR" sz="2900" dirty="0">
              <a:latin typeface="Georgia" pitchFamily="18" charset="0"/>
            </a:endParaRPr>
          </a:p>
        </p:txBody>
      </p:sp>
    </p:spTree>
    <p:extLst>
      <p:ext uri="{BB962C8B-B14F-4D97-AF65-F5344CB8AC3E}">
        <p14:creationId xmlns="" xmlns:p14="http://schemas.microsoft.com/office/powerpoint/2010/main" val="39769064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274638"/>
            <a:ext cx="8352928" cy="1498178"/>
          </a:xfrm>
          <a:solidFill>
            <a:srgbClr val="FBFBE9"/>
          </a:solidFill>
          <a:ln w="57150">
            <a:solidFill>
              <a:schemeClr val="tx1"/>
            </a:solidFill>
          </a:ln>
        </p:spPr>
        <p:txBody>
          <a:bodyPr>
            <a:noAutofit/>
          </a:bodyPr>
          <a:lstStyle/>
          <a:p>
            <a:r>
              <a:rPr lang="el-GR" sz="3600" dirty="0" smtClean="0"/>
              <a:t>Υποενότητα 5</a:t>
            </a:r>
            <a:br>
              <a:rPr lang="el-GR" sz="3600" dirty="0" smtClean="0"/>
            </a:br>
            <a:r>
              <a:rPr lang="el-GR" sz="3600" dirty="0" smtClean="0"/>
              <a:t> </a:t>
            </a:r>
            <a:r>
              <a:rPr lang="el-GR" sz="3600" dirty="0" smtClean="0">
                <a:solidFill>
                  <a:schemeClr val="dk1"/>
                </a:solidFill>
              </a:rPr>
              <a:t>Εσωτερικά κίνητρα και μεταγνωστική δεξιοσύνη 2</a:t>
            </a:r>
            <a:r>
              <a:rPr lang="el-GR" sz="3600" dirty="0" smtClean="0"/>
              <a:t>/2</a:t>
            </a:r>
            <a:endParaRPr lang="el-GR" sz="3600" dirty="0"/>
          </a:p>
        </p:txBody>
      </p:sp>
      <p:sp>
        <p:nvSpPr>
          <p:cNvPr id="3" name="Θέση περιεχομένου 2"/>
          <p:cNvSpPr>
            <a:spLocks noGrp="1"/>
          </p:cNvSpPr>
          <p:nvPr>
            <p:ph idx="1"/>
          </p:nvPr>
        </p:nvSpPr>
        <p:spPr>
          <a:xfrm>
            <a:off x="395536" y="1916832"/>
            <a:ext cx="8373616" cy="4392488"/>
          </a:xfrm>
          <a:solidFill>
            <a:schemeClr val="bg2">
              <a:lumMod val="90000"/>
            </a:schemeClr>
          </a:solidFill>
          <a:ln w="57150">
            <a:solidFill>
              <a:schemeClr val="tx1"/>
            </a:solidFill>
          </a:ln>
        </p:spPr>
        <p:txBody>
          <a:bodyPr>
            <a:noAutofit/>
          </a:bodyPr>
          <a:lstStyle/>
          <a:p>
            <a:pPr>
              <a:lnSpc>
                <a:spcPct val="150000"/>
              </a:lnSpc>
              <a:buNone/>
            </a:pPr>
            <a:r>
              <a:rPr lang="el-GR" sz="2000" dirty="0" smtClean="0">
                <a:latin typeface="Georgia"/>
                <a:cs typeface="Times New Roman"/>
              </a:rPr>
              <a:t>	</a:t>
            </a:r>
            <a:r>
              <a:rPr lang="el-GR" sz="1800" b="1" dirty="0" smtClean="0"/>
              <a:t> </a:t>
            </a:r>
            <a:r>
              <a:rPr lang="el-GR" sz="1800" dirty="0" smtClean="0"/>
              <a:t>Πιθανόν τα άτομα να βοηθηθούν προς αυτή την κατεύθυνση αν δίνεται έμφαση: </a:t>
            </a:r>
          </a:p>
          <a:p>
            <a:pPr algn="ctr">
              <a:lnSpc>
                <a:spcPct val="200000"/>
              </a:lnSpc>
              <a:buNone/>
            </a:pPr>
            <a:r>
              <a:rPr lang="el-GR" sz="1800" dirty="0" smtClean="0"/>
              <a:t>	(α) στον </a:t>
            </a:r>
            <a:r>
              <a:rPr lang="el-GR" sz="1800" b="1" dirty="0" smtClean="0"/>
              <a:t>προσανατολισμό</a:t>
            </a:r>
            <a:r>
              <a:rPr lang="el-GR" sz="1800" dirty="0" smtClean="0"/>
              <a:t> στο εκτελούμενο έργο, </a:t>
            </a:r>
          </a:p>
          <a:p>
            <a:pPr algn="ctr">
              <a:lnSpc>
                <a:spcPct val="200000"/>
              </a:lnSpc>
              <a:buNone/>
            </a:pPr>
            <a:r>
              <a:rPr lang="el-GR" sz="1800" dirty="0" smtClean="0"/>
              <a:t>	(β) στον </a:t>
            </a:r>
            <a:r>
              <a:rPr lang="el-GR" sz="1800" b="1" dirty="0" smtClean="0"/>
              <a:t>καθορισμό</a:t>
            </a:r>
            <a:r>
              <a:rPr lang="el-GR" sz="1800" dirty="0" smtClean="0"/>
              <a:t> των στόχων του, και </a:t>
            </a:r>
          </a:p>
          <a:p>
            <a:pPr algn="ctr">
              <a:lnSpc>
                <a:spcPct val="200000"/>
              </a:lnSpc>
              <a:buNone/>
            </a:pPr>
            <a:r>
              <a:rPr lang="el-GR" sz="1800" dirty="0" smtClean="0"/>
              <a:t>	(γ) στην </a:t>
            </a:r>
            <a:r>
              <a:rPr lang="el-GR" sz="1800" b="1" dirty="0" smtClean="0"/>
              <a:t>αξία </a:t>
            </a:r>
            <a:r>
              <a:rPr lang="el-GR" sz="1800" dirty="0" smtClean="0"/>
              <a:t>της προσπάθειας. </a:t>
            </a:r>
          </a:p>
          <a:p>
            <a:pPr algn="ctr">
              <a:lnSpc>
                <a:spcPct val="150000"/>
              </a:lnSpc>
              <a:buNone/>
            </a:pPr>
            <a:r>
              <a:rPr lang="el-GR" sz="1800" dirty="0" smtClean="0"/>
              <a:t>	</a:t>
            </a:r>
            <a:r>
              <a:rPr lang="el-GR" sz="1800" b="1" dirty="0" smtClean="0">
                <a:solidFill>
                  <a:schemeClr val="tx2">
                    <a:lumMod val="75000"/>
                  </a:schemeClr>
                </a:solidFill>
              </a:rPr>
              <a:t>Είναι σημαντικό να δίνουν τα άτομα αξία στην προσπάθεια, καθώς αυτή αποτελεί ένα μεταβλητό και ελέγξιμο παράγοντα μάθησης που μπορεί να υπολογιστεί, να ελεγχθεί και να ρυθμιστεί κατάλληλα από τα ίδια. </a:t>
            </a:r>
          </a:p>
          <a:p>
            <a:pPr algn="just" fontAlgn="base" hangingPunct="0">
              <a:lnSpc>
                <a:spcPct val="150000"/>
              </a:lnSpc>
              <a:spcAft>
                <a:spcPts val="0"/>
              </a:spcAft>
              <a:buNone/>
            </a:pPr>
            <a:endParaRPr lang="el-GR" sz="2000" dirty="0" smtClean="0">
              <a:ea typeface="Calibri"/>
              <a:cs typeface="Times New Roman"/>
            </a:endParaRPr>
          </a:p>
          <a:p>
            <a:pPr algn="ctr" hangingPunct="0">
              <a:lnSpc>
                <a:spcPct val="210000"/>
              </a:lnSpc>
              <a:buNone/>
            </a:pPr>
            <a:endParaRPr lang="el-GR" sz="2400" b="1" dirty="0" smtClean="0"/>
          </a:p>
          <a:p>
            <a:pPr hangingPunct="0">
              <a:lnSpc>
                <a:spcPct val="170000"/>
              </a:lnSpc>
              <a:buNone/>
            </a:pPr>
            <a:endParaRPr lang="el-GR" sz="4200" b="1" dirty="0" smtClean="0"/>
          </a:p>
          <a:p>
            <a:pPr algn="ctr" hangingPunct="0">
              <a:lnSpc>
                <a:spcPct val="170000"/>
              </a:lnSpc>
              <a:buNone/>
            </a:pPr>
            <a:r>
              <a:rPr lang="el-GR" sz="4200" dirty="0" smtClean="0"/>
              <a:t> </a:t>
            </a:r>
          </a:p>
          <a:p>
            <a:pPr>
              <a:lnSpc>
                <a:spcPct val="170000"/>
              </a:lnSpc>
            </a:pPr>
            <a:endParaRPr lang="el-GR" sz="2900" dirty="0">
              <a:latin typeface="Georgia" pitchFamily="18" charset="0"/>
            </a:endParaRPr>
          </a:p>
        </p:txBody>
      </p:sp>
    </p:spTree>
    <p:extLst>
      <p:ext uri="{BB962C8B-B14F-4D97-AF65-F5344CB8AC3E}">
        <p14:creationId xmlns="" xmlns:p14="http://schemas.microsoft.com/office/powerpoint/2010/main" val="39769064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323528" y="332656"/>
            <a:ext cx="3960440" cy="3024336"/>
          </a:xfrm>
          <a:solidFill>
            <a:srgbClr val="00B050"/>
          </a:solidFill>
          <a:ln w="57150">
            <a:solidFill>
              <a:schemeClr val="tx1"/>
            </a:solidFill>
          </a:ln>
        </p:spPr>
        <p:txBody>
          <a:bodyPr>
            <a:normAutofit/>
          </a:bodyPr>
          <a:lstStyle/>
          <a:p>
            <a:r>
              <a:rPr lang="el-GR" sz="4000" b="1" dirty="0" smtClean="0">
                <a:solidFill>
                  <a:schemeClr val="bg1"/>
                </a:solidFill>
              </a:rPr>
              <a:t>Προσομοίωση-Παιχνίδι ρόλων</a:t>
            </a:r>
            <a:endParaRPr lang="el-GR" sz="4000" b="1" dirty="0">
              <a:solidFill>
                <a:schemeClr val="bg1"/>
              </a:solidFill>
            </a:endParaRPr>
          </a:p>
        </p:txBody>
      </p:sp>
      <p:sp>
        <p:nvSpPr>
          <p:cNvPr id="4" name="Υπότιτλος 3"/>
          <p:cNvSpPr>
            <a:spLocks noGrp="1"/>
          </p:cNvSpPr>
          <p:nvPr>
            <p:ph type="subTitle" idx="1"/>
          </p:nvPr>
        </p:nvSpPr>
        <p:spPr>
          <a:xfrm>
            <a:off x="4572000" y="3356992"/>
            <a:ext cx="4464496" cy="2736304"/>
          </a:xfrm>
          <a:solidFill>
            <a:srgbClr val="FFFF00"/>
          </a:solidFill>
          <a:ln w="57150">
            <a:solidFill>
              <a:schemeClr val="tx1"/>
            </a:solidFill>
          </a:ln>
        </p:spPr>
        <p:txBody>
          <a:bodyPr>
            <a:normAutofit/>
          </a:bodyPr>
          <a:lstStyle/>
          <a:p>
            <a:endParaRPr lang="el-GR" b="1" dirty="0" smtClean="0">
              <a:solidFill>
                <a:schemeClr val="tx1"/>
              </a:solidFill>
            </a:endParaRPr>
          </a:p>
          <a:p>
            <a:r>
              <a:rPr lang="el-GR" b="1" dirty="0" smtClean="0">
                <a:solidFill>
                  <a:schemeClr val="tx1"/>
                </a:solidFill>
              </a:rPr>
              <a:t>«Συναισθανθείτε περιληπτικά με</a:t>
            </a:r>
            <a:r>
              <a:rPr lang="en-US" b="1" dirty="0" smtClean="0">
                <a:solidFill>
                  <a:schemeClr val="tx1"/>
                </a:solidFill>
              </a:rPr>
              <a:t>.</a:t>
            </a:r>
            <a:r>
              <a:rPr lang="el-GR" b="1" dirty="0" smtClean="0">
                <a:solidFill>
                  <a:schemeClr val="tx1"/>
                </a:solidFill>
              </a:rPr>
              <a:t>..νοημοσύνη »</a:t>
            </a:r>
            <a:endParaRPr lang="el-GR" dirty="0" smtClean="0">
              <a:solidFill>
                <a:schemeClr val="tx1"/>
              </a:solidFill>
            </a:endParaRPr>
          </a:p>
        </p:txBody>
      </p:sp>
      <p:pic>
        <p:nvPicPr>
          <p:cNvPr id="409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084168" y="476672"/>
            <a:ext cx="2792413" cy="19081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9938167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059832" y="4509120"/>
            <a:ext cx="1575793" cy="400110"/>
          </a:xfrm>
          <a:prstGeom prst="rect">
            <a:avLst/>
          </a:prstGeom>
          <a:noFill/>
        </p:spPr>
        <p:txBody>
          <a:bodyPr wrap="square" rtlCol="0">
            <a:spAutoFit/>
          </a:bodyPr>
          <a:lstStyle/>
          <a:p>
            <a:pPr algn="ctr"/>
            <a:r>
              <a:rPr lang="el-GR" sz="2000" dirty="0" smtClean="0">
                <a:solidFill>
                  <a:srgbClr val="FFC000"/>
                </a:solidFill>
              </a:rPr>
              <a:t>Το κίνητρο</a:t>
            </a:r>
            <a:r>
              <a:rPr lang="el-GR" sz="2000" i="1" dirty="0" smtClean="0">
                <a:solidFill>
                  <a:schemeClr val="bg1"/>
                </a:solidFill>
              </a:rPr>
              <a:t> </a:t>
            </a:r>
            <a:endParaRPr lang="el-GR" sz="2000" i="1" dirty="0">
              <a:solidFill>
                <a:schemeClr val="bg1"/>
              </a:solidFill>
            </a:endParaRPr>
          </a:p>
        </p:txBody>
      </p:sp>
      <p:grpSp>
        <p:nvGrpSpPr>
          <p:cNvPr id="6" name="Ομάδα 5"/>
          <p:cNvGrpSpPr/>
          <p:nvPr/>
        </p:nvGrpSpPr>
        <p:grpSpPr>
          <a:xfrm>
            <a:off x="827584" y="989113"/>
            <a:ext cx="2232248" cy="1925193"/>
            <a:chOff x="648165" y="836712"/>
            <a:chExt cx="2501015" cy="2520280"/>
          </a:xfrm>
        </p:grpSpPr>
        <p:sp>
          <p:nvSpPr>
            <p:cNvPr id="7" name="Ορθογώνιο 6"/>
            <p:cNvSpPr/>
            <p:nvPr/>
          </p:nvSpPr>
          <p:spPr>
            <a:xfrm>
              <a:off x="899592" y="836712"/>
              <a:ext cx="2088232" cy="25202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TextBox 7"/>
            <p:cNvSpPr txBox="1"/>
            <p:nvPr/>
          </p:nvSpPr>
          <p:spPr>
            <a:xfrm>
              <a:off x="648165" y="1108533"/>
              <a:ext cx="2501015" cy="1732521"/>
            </a:xfrm>
            <a:prstGeom prst="rect">
              <a:avLst/>
            </a:prstGeom>
            <a:noFill/>
          </p:spPr>
          <p:txBody>
            <a:bodyPr wrap="square" rtlCol="0">
              <a:spAutoFit/>
            </a:bodyPr>
            <a:lstStyle/>
            <a:p>
              <a:pPr algn="ctr"/>
              <a:r>
                <a:rPr lang="el-GR" sz="2000" i="1" dirty="0" smtClean="0">
                  <a:solidFill>
                    <a:srgbClr val="FFC000"/>
                  </a:solidFill>
                </a:rPr>
                <a:t> «Αν και τα περισσότερα άτομα κανονικής νοημοσύνης.....»</a:t>
              </a:r>
              <a:endParaRPr lang="el-GR" sz="2000" i="1" dirty="0">
                <a:solidFill>
                  <a:srgbClr val="FFC000"/>
                </a:solidFill>
              </a:endParaRPr>
            </a:p>
          </p:txBody>
        </p:sp>
      </p:grpSp>
      <p:grpSp>
        <p:nvGrpSpPr>
          <p:cNvPr id="9" name="Ομάδα 8"/>
          <p:cNvGrpSpPr/>
          <p:nvPr/>
        </p:nvGrpSpPr>
        <p:grpSpPr>
          <a:xfrm>
            <a:off x="6156176" y="3212976"/>
            <a:ext cx="2160240" cy="2710343"/>
            <a:chOff x="812871" y="306723"/>
            <a:chExt cx="2330307" cy="3200530"/>
          </a:xfrm>
        </p:grpSpPr>
        <p:sp>
          <p:nvSpPr>
            <p:cNvPr id="10" name="Ορθογώνιο 9"/>
            <p:cNvSpPr/>
            <p:nvPr/>
          </p:nvSpPr>
          <p:spPr>
            <a:xfrm>
              <a:off x="812871" y="731879"/>
              <a:ext cx="2088232" cy="27753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TextBox 10"/>
            <p:cNvSpPr txBox="1"/>
            <p:nvPr/>
          </p:nvSpPr>
          <p:spPr>
            <a:xfrm>
              <a:off x="816737" y="306723"/>
              <a:ext cx="2326441" cy="2289674"/>
            </a:xfrm>
            <a:prstGeom prst="rect">
              <a:avLst/>
            </a:prstGeom>
            <a:noFill/>
          </p:spPr>
          <p:txBody>
            <a:bodyPr wrap="square" rtlCol="0">
              <a:spAutoFit/>
            </a:bodyPr>
            <a:lstStyle/>
            <a:p>
              <a:pPr algn="ctr"/>
              <a:endParaRPr lang="el-GR" sz="2000" i="1" dirty="0" smtClean="0">
                <a:solidFill>
                  <a:srgbClr val="FFC000"/>
                </a:solidFill>
              </a:endParaRPr>
            </a:p>
            <a:p>
              <a:pPr algn="ctr"/>
              <a:endParaRPr lang="el-GR" sz="2000" b="1" dirty="0" smtClean="0">
                <a:solidFill>
                  <a:srgbClr val="FFC000"/>
                </a:solidFill>
              </a:endParaRPr>
            </a:p>
            <a:p>
              <a:pPr algn="ctr"/>
              <a:r>
                <a:rPr lang="el-GR" sz="2000" dirty="0" smtClean="0">
                  <a:solidFill>
                    <a:srgbClr val="FFC000"/>
                  </a:solidFill>
                </a:rPr>
                <a:t>...κάποια είναι περισσότερο «μεταγνωστικά» από άλλα». </a:t>
              </a:r>
              <a:endParaRPr lang="el-GR" sz="2000" dirty="0">
                <a:solidFill>
                  <a:srgbClr val="FFC000"/>
                </a:solidFill>
              </a:endParaRPr>
            </a:p>
          </p:txBody>
        </p:sp>
      </p:grpSp>
      <p:sp>
        <p:nvSpPr>
          <p:cNvPr id="12" name="TextBox 11"/>
          <p:cNvSpPr txBox="1"/>
          <p:nvPr/>
        </p:nvSpPr>
        <p:spPr>
          <a:xfrm>
            <a:off x="4572000" y="404664"/>
            <a:ext cx="1512206" cy="707886"/>
          </a:xfrm>
          <a:prstGeom prst="rect">
            <a:avLst/>
          </a:prstGeom>
          <a:noFill/>
        </p:spPr>
        <p:txBody>
          <a:bodyPr wrap="square" rtlCol="0">
            <a:spAutoFit/>
          </a:bodyPr>
          <a:lstStyle/>
          <a:p>
            <a:pPr algn="ctr"/>
            <a:endParaRPr lang="el-GR" sz="2000" i="1" dirty="0" smtClean="0">
              <a:solidFill>
                <a:srgbClr val="FFC000"/>
              </a:solidFill>
            </a:endParaRPr>
          </a:p>
          <a:p>
            <a:pPr algn="ctr"/>
            <a:r>
              <a:rPr lang="el-GR" sz="2000" dirty="0" smtClean="0">
                <a:solidFill>
                  <a:srgbClr val="FFC000"/>
                </a:solidFill>
              </a:rPr>
              <a:t>Η </a:t>
            </a:r>
            <a:r>
              <a:rPr lang="el-GR" sz="2000" dirty="0" err="1" smtClean="0">
                <a:solidFill>
                  <a:srgbClr val="FFC000"/>
                </a:solidFill>
              </a:rPr>
              <a:t>Αυτοαξία</a:t>
            </a:r>
            <a:endParaRPr lang="el-GR" sz="2000" dirty="0">
              <a:solidFill>
                <a:srgbClr val="FFC000"/>
              </a:solidFill>
            </a:endParaRPr>
          </a:p>
        </p:txBody>
      </p:sp>
      <p:sp>
        <p:nvSpPr>
          <p:cNvPr id="13" name="TextBox 12"/>
          <p:cNvSpPr txBox="1"/>
          <p:nvPr/>
        </p:nvSpPr>
        <p:spPr>
          <a:xfrm>
            <a:off x="4427984" y="1772816"/>
            <a:ext cx="1872208" cy="400110"/>
          </a:xfrm>
          <a:prstGeom prst="rect">
            <a:avLst/>
          </a:prstGeom>
          <a:noFill/>
        </p:spPr>
        <p:txBody>
          <a:bodyPr wrap="square" rtlCol="0">
            <a:spAutoFit/>
          </a:bodyPr>
          <a:lstStyle/>
          <a:p>
            <a:pPr algn="ctr"/>
            <a:r>
              <a:rPr lang="el-GR" sz="2000" i="1" dirty="0" smtClean="0">
                <a:solidFill>
                  <a:srgbClr val="FFC000"/>
                </a:solidFill>
              </a:rPr>
              <a:t>Παρωθεί</a:t>
            </a:r>
            <a:r>
              <a:rPr lang="el-GR" sz="2000" i="1" dirty="0" smtClean="0">
                <a:solidFill>
                  <a:schemeClr val="bg1"/>
                </a:solidFill>
              </a:rPr>
              <a:t> </a:t>
            </a:r>
            <a:endParaRPr lang="el-GR" sz="2000" i="1" dirty="0">
              <a:solidFill>
                <a:schemeClr val="bg1"/>
              </a:solidFill>
            </a:endParaRPr>
          </a:p>
        </p:txBody>
      </p:sp>
      <p:sp>
        <p:nvSpPr>
          <p:cNvPr id="14" name="TextBox 13"/>
          <p:cNvSpPr txBox="1"/>
          <p:nvPr/>
        </p:nvSpPr>
        <p:spPr>
          <a:xfrm>
            <a:off x="3059832" y="5733256"/>
            <a:ext cx="1656184" cy="400110"/>
          </a:xfrm>
          <a:prstGeom prst="rect">
            <a:avLst/>
          </a:prstGeom>
          <a:noFill/>
        </p:spPr>
        <p:txBody>
          <a:bodyPr wrap="square" rtlCol="0">
            <a:spAutoFit/>
          </a:bodyPr>
          <a:lstStyle/>
          <a:p>
            <a:pPr algn="ctr"/>
            <a:r>
              <a:rPr lang="en-US" sz="2000" i="1" dirty="0" smtClean="0">
                <a:solidFill>
                  <a:srgbClr val="FFC000"/>
                </a:solidFill>
              </a:rPr>
              <a:t>E</a:t>
            </a:r>
            <a:r>
              <a:rPr lang="el-GR" sz="2000" i="1" dirty="0" err="1" smtClean="0">
                <a:solidFill>
                  <a:srgbClr val="FFC000"/>
                </a:solidFill>
              </a:rPr>
              <a:t>νεργοποιεί</a:t>
            </a:r>
            <a:r>
              <a:rPr lang="el-GR" sz="2000" i="1" dirty="0" smtClean="0">
                <a:solidFill>
                  <a:schemeClr val="bg1"/>
                </a:solidFill>
              </a:rPr>
              <a:t> </a:t>
            </a:r>
            <a:endParaRPr lang="el-GR" sz="2000" i="1" dirty="0">
              <a:solidFill>
                <a:schemeClr val="bg1"/>
              </a:solidFill>
            </a:endParaRPr>
          </a:p>
        </p:txBody>
      </p:sp>
    </p:spTree>
    <p:extLst>
      <p:ext uri="{BB962C8B-B14F-4D97-AF65-F5344CB8AC3E}">
        <p14:creationId xmlns="" xmlns:p14="http://schemas.microsoft.com/office/powerpoint/2010/main" val="9349056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solidFill>
            <a:srgbClr val="FF0000"/>
          </a:solidFill>
          <a:ln w="57150">
            <a:solidFill>
              <a:schemeClr val="tx1"/>
            </a:solidFill>
          </a:ln>
        </p:spPr>
        <p:txBody>
          <a:bodyPr>
            <a:noAutofit/>
          </a:bodyPr>
          <a:lstStyle/>
          <a:p>
            <a:r>
              <a:rPr lang="el-GR" sz="2800" b="1" dirty="0" smtClean="0"/>
              <a:t>Συναισθανθείτε περιληπτικά με</a:t>
            </a:r>
            <a:r>
              <a:rPr lang="en-US" sz="2800" b="1" dirty="0" smtClean="0"/>
              <a:t>.</a:t>
            </a:r>
            <a:r>
              <a:rPr lang="el-GR" sz="2800" b="1" dirty="0" smtClean="0"/>
              <a:t>..νοημοσύνη 1</a:t>
            </a:r>
            <a:endParaRPr lang="el-GR" sz="2800" dirty="0" smtClean="0"/>
          </a:p>
        </p:txBody>
      </p:sp>
      <p:sp>
        <p:nvSpPr>
          <p:cNvPr id="3" name="Θέση περιεχομένου 2"/>
          <p:cNvSpPr>
            <a:spLocks noGrp="1"/>
          </p:cNvSpPr>
          <p:nvPr>
            <p:ph idx="1"/>
          </p:nvPr>
        </p:nvSpPr>
        <p:spPr>
          <a:xfrm>
            <a:off x="323528" y="1628800"/>
            <a:ext cx="8301608" cy="3917032"/>
          </a:xfrm>
          <a:solidFill>
            <a:srgbClr val="00B0F0"/>
          </a:solidFill>
          <a:ln w="57150">
            <a:solidFill>
              <a:schemeClr val="tx1"/>
            </a:solidFill>
          </a:ln>
        </p:spPr>
        <p:txBody>
          <a:bodyPr>
            <a:normAutofit fontScale="85000" lnSpcReduction="20000"/>
          </a:bodyPr>
          <a:lstStyle/>
          <a:p>
            <a:pPr>
              <a:lnSpc>
                <a:spcPct val="150000"/>
              </a:lnSpc>
              <a:buNone/>
            </a:pPr>
            <a:r>
              <a:rPr lang="el-GR" b="1" dirty="0" smtClean="0"/>
              <a:t>	</a:t>
            </a:r>
            <a:r>
              <a:rPr lang="el-GR" sz="2400" b="1" dirty="0" smtClean="0"/>
              <a:t> Το σενάριο</a:t>
            </a:r>
            <a:r>
              <a:rPr lang="el-GR" sz="2400" i="1" dirty="0" smtClean="0"/>
              <a:t>: </a:t>
            </a:r>
          </a:p>
          <a:p>
            <a:pPr algn="just">
              <a:lnSpc>
                <a:spcPct val="150000"/>
              </a:lnSpc>
              <a:buNone/>
            </a:pPr>
            <a:r>
              <a:rPr lang="el-GR" sz="2400" i="1" dirty="0" smtClean="0"/>
              <a:t>	Ο Σύμβουλος, που έχει την ευθύνη της προσωπικής και επαγγελματικής ανάπτυξης του προσωπικού μιας υπηρεσίας, κρίνει χρήσιμο να δημιουργηθεί μια περίληψη ενός κειμένου, διατυπωμένη με τον κατάλληλο τρόπο, και να διανεμηθεί στους ενδιαφερόμενους επικεφαλείς των διαφόρων τμημάτων. Οι συνεργάτες του, στους οποίους ανέθεσε το έργο, για τους δικούς του λόγους ο καθένας/</a:t>
            </a:r>
            <a:r>
              <a:rPr lang="el-GR" sz="2400" i="1" dirty="0" err="1" smtClean="0"/>
              <a:t>μιά</a:t>
            </a:r>
            <a:r>
              <a:rPr lang="el-GR" sz="2400" i="1" dirty="0" smtClean="0"/>
              <a:t>, αποφεύγουν να χρησιμοποιήσουν τις απαιτούμενες μεταγνωστικές δεξιότητες και να το υλοποιήσουν... </a:t>
            </a:r>
            <a:r>
              <a:rPr lang="el-GR" sz="2400" dirty="0" smtClean="0"/>
              <a:t>			</a:t>
            </a:r>
          </a:p>
          <a:p>
            <a:pPr algn="just">
              <a:buNone/>
            </a:pPr>
            <a:endParaRPr lang="el-GR" dirty="0"/>
          </a:p>
          <a:p>
            <a:endParaRPr lang="el-GR" sz="2000" dirty="0"/>
          </a:p>
          <a:p>
            <a:pPr marL="0" indent="0">
              <a:buNone/>
            </a:pPr>
            <a:endParaRPr lang="el-GR" dirty="0"/>
          </a:p>
        </p:txBody>
      </p:sp>
    </p:spTree>
    <p:extLst>
      <p:ext uri="{BB962C8B-B14F-4D97-AF65-F5344CB8AC3E}">
        <p14:creationId xmlns="" xmlns:p14="http://schemas.microsoft.com/office/powerpoint/2010/main" val="7255146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solidFill>
            <a:srgbClr val="FF0000"/>
          </a:solidFill>
          <a:ln w="57150">
            <a:solidFill>
              <a:schemeClr val="tx1"/>
            </a:solidFill>
          </a:ln>
        </p:spPr>
        <p:txBody>
          <a:bodyPr>
            <a:noAutofit/>
          </a:bodyPr>
          <a:lstStyle/>
          <a:p>
            <a:r>
              <a:rPr lang="el-GR" sz="2800" b="1" dirty="0" smtClean="0"/>
              <a:t>Συναισθανθείτε περιληπτικά με</a:t>
            </a:r>
            <a:r>
              <a:rPr lang="en-US" sz="2800" b="1" dirty="0" smtClean="0"/>
              <a:t>.</a:t>
            </a:r>
            <a:r>
              <a:rPr lang="el-GR" sz="2800" b="1" dirty="0" smtClean="0"/>
              <a:t>..νοημοσύνη 1</a:t>
            </a:r>
            <a:endParaRPr lang="el-GR" sz="2800" dirty="0" smtClean="0"/>
          </a:p>
        </p:txBody>
      </p:sp>
      <p:sp>
        <p:nvSpPr>
          <p:cNvPr id="3" name="Θέση περιεχομένου 2"/>
          <p:cNvSpPr>
            <a:spLocks noGrp="1"/>
          </p:cNvSpPr>
          <p:nvPr>
            <p:ph idx="1"/>
          </p:nvPr>
        </p:nvSpPr>
        <p:spPr>
          <a:xfrm>
            <a:off x="323528" y="1628800"/>
            <a:ext cx="8301608" cy="3917032"/>
          </a:xfrm>
          <a:solidFill>
            <a:srgbClr val="FFFF00"/>
          </a:solidFill>
          <a:ln w="57150">
            <a:solidFill>
              <a:schemeClr val="tx1"/>
            </a:solidFill>
          </a:ln>
        </p:spPr>
        <p:txBody>
          <a:bodyPr>
            <a:normAutofit fontScale="85000" lnSpcReduction="20000"/>
          </a:bodyPr>
          <a:lstStyle/>
          <a:p>
            <a:pPr>
              <a:lnSpc>
                <a:spcPct val="150000"/>
              </a:lnSpc>
              <a:buNone/>
            </a:pPr>
            <a:r>
              <a:rPr lang="el-GR" b="1" dirty="0" smtClean="0"/>
              <a:t>	</a:t>
            </a:r>
            <a:r>
              <a:rPr lang="el-GR" sz="2400" b="1" dirty="0" smtClean="0"/>
              <a:t> Το σενάριο</a:t>
            </a:r>
            <a:r>
              <a:rPr lang="el-GR" sz="2400" i="1" dirty="0" smtClean="0"/>
              <a:t>: </a:t>
            </a:r>
          </a:p>
          <a:p>
            <a:pPr algn="just">
              <a:lnSpc>
                <a:spcPct val="150000"/>
              </a:lnSpc>
              <a:buNone/>
            </a:pPr>
            <a:r>
              <a:rPr lang="el-GR" sz="2400" i="1" dirty="0" smtClean="0"/>
              <a:t>	Ο Σύμβουλος, που έχει την ευθύνη της προσωπικής και επαγγελματικής ανάπτυξης του προσωπικού μιας υπηρεσίας, κρίνει χρήσιμο να δημιουργηθεί μια περίληψη ενός κειμένου, διατυπωμένη με τον κατάλληλο τρόπο, και να διανεμηθεί στους ενδιαφερόμενους επικεφαλείς των διαφόρων τμημάτων. Οι συνεργάτες του, στους οποίους ανέθεσε το έργο, για τους δικούς του λόγους ο καθένας/</a:t>
            </a:r>
            <a:r>
              <a:rPr lang="el-GR" sz="2400" i="1" dirty="0" err="1" smtClean="0"/>
              <a:t>μιά</a:t>
            </a:r>
            <a:r>
              <a:rPr lang="el-GR" sz="2400" i="1" dirty="0" smtClean="0"/>
              <a:t>, αποφεύγουν να χρησιμοποιήσουν τις απαιτούμενες μεταγνωστικές δεξιότητες και να το υλοποιήσουν... </a:t>
            </a:r>
            <a:r>
              <a:rPr lang="el-GR" sz="2400" dirty="0" smtClean="0"/>
              <a:t>			</a:t>
            </a:r>
          </a:p>
          <a:p>
            <a:pPr algn="just">
              <a:buNone/>
            </a:pPr>
            <a:endParaRPr lang="el-GR" dirty="0"/>
          </a:p>
          <a:p>
            <a:endParaRPr lang="el-GR" sz="2000" dirty="0"/>
          </a:p>
          <a:p>
            <a:pPr marL="0" indent="0">
              <a:buNone/>
            </a:pPr>
            <a:endParaRPr lang="el-GR" dirty="0"/>
          </a:p>
        </p:txBody>
      </p:sp>
    </p:spTree>
    <p:extLst>
      <p:ext uri="{BB962C8B-B14F-4D97-AF65-F5344CB8AC3E}">
        <p14:creationId xmlns="" xmlns:p14="http://schemas.microsoft.com/office/powerpoint/2010/main" val="7255146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solidFill>
            <a:srgbClr val="FF0000"/>
          </a:solidFill>
          <a:ln w="57150">
            <a:solidFill>
              <a:schemeClr val="tx1"/>
            </a:solidFill>
          </a:ln>
        </p:spPr>
        <p:txBody>
          <a:bodyPr>
            <a:noAutofit/>
          </a:bodyPr>
          <a:lstStyle/>
          <a:p>
            <a:r>
              <a:rPr lang="el-GR" sz="2800" b="1" dirty="0" smtClean="0"/>
              <a:t>Συναισθανθείτε περιληπτικά με</a:t>
            </a:r>
            <a:r>
              <a:rPr lang="en-US" sz="2800" b="1" dirty="0" smtClean="0"/>
              <a:t>.</a:t>
            </a:r>
            <a:r>
              <a:rPr lang="el-GR" sz="2800" b="1" dirty="0" smtClean="0"/>
              <a:t>..νοημοσύνη 2</a:t>
            </a:r>
            <a:endParaRPr lang="el-GR" sz="2800" dirty="0" smtClean="0"/>
          </a:p>
        </p:txBody>
      </p:sp>
      <p:sp>
        <p:nvSpPr>
          <p:cNvPr id="3" name="Θέση περιεχομένου 2"/>
          <p:cNvSpPr>
            <a:spLocks noGrp="1"/>
          </p:cNvSpPr>
          <p:nvPr>
            <p:ph idx="1"/>
          </p:nvPr>
        </p:nvSpPr>
        <p:spPr>
          <a:xfrm>
            <a:off x="323528" y="1628800"/>
            <a:ext cx="8301608" cy="3917032"/>
          </a:xfrm>
          <a:solidFill>
            <a:srgbClr val="FFFF00"/>
          </a:solidFill>
          <a:ln w="57150">
            <a:solidFill>
              <a:schemeClr val="tx1"/>
            </a:solidFill>
          </a:ln>
        </p:spPr>
        <p:txBody>
          <a:bodyPr>
            <a:normAutofit fontScale="92500" lnSpcReduction="10000"/>
          </a:bodyPr>
          <a:lstStyle/>
          <a:p>
            <a:pPr>
              <a:buNone/>
            </a:pPr>
            <a:r>
              <a:rPr lang="el-GR" sz="2600" b="1" dirty="0" smtClean="0"/>
              <a:t> Β. Ρόλοι:</a:t>
            </a:r>
            <a:endParaRPr lang="el-GR" sz="2600" dirty="0" smtClean="0"/>
          </a:p>
          <a:p>
            <a:pPr algn="just">
              <a:buNone/>
            </a:pPr>
            <a:r>
              <a:rPr lang="el-GR" sz="2000" i="1" dirty="0" smtClean="0"/>
              <a:t>1</a:t>
            </a:r>
            <a:r>
              <a:rPr lang="el-GR" sz="2200" i="1" dirty="0" smtClean="0"/>
              <a:t>.   </a:t>
            </a:r>
            <a:r>
              <a:rPr lang="el-GR" sz="2200" b="1" i="1" dirty="0" smtClean="0"/>
              <a:t>Ο </a:t>
            </a:r>
            <a:r>
              <a:rPr lang="el-GR" sz="2200" b="1" dirty="0" smtClean="0"/>
              <a:t>Σύμβουλος καθοδήγησης</a:t>
            </a:r>
            <a:r>
              <a:rPr lang="el-GR" sz="2200" b="1" i="1" dirty="0" smtClean="0"/>
              <a:t>.</a:t>
            </a:r>
            <a:endParaRPr lang="el-GR" sz="2200" dirty="0" smtClean="0"/>
          </a:p>
          <a:p>
            <a:pPr algn="just">
              <a:buNone/>
            </a:pPr>
            <a:r>
              <a:rPr lang="el-GR" sz="2200" b="1" i="1" dirty="0" smtClean="0"/>
              <a:t>2.   Ο εύκολος</a:t>
            </a:r>
            <a:r>
              <a:rPr lang="el-GR" sz="2200" i="1" dirty="0" smtClean="0"/>
              <a:t>: το κείμενο δε χρειάζεται περίληψη. Είναι πολύ εύκολο.</a:t>
            </a:r>
            <a:endParaRPr lang="el-GR" sz="2200" dirty="0" smtClean="0"/>
          </a:p>
          <a:p>
            <a:pPr algn="just">
              <a:buNone/>
            </a:pPr>
            <a:r>
              <a:rPr lang="el-GR" sz="2200" i="1" dirty="0" smtClean="0"/>
              <a:t>3.   </a:t>
            </a:r>
            <a:r>
              <a:rPr lang="el-GR" sz="2200" b="1" i="1" dirty="0" smtClean="0"/>
              <a:t>Ο αδιάφορος:</a:t>
            </a:r>
            <a:r>
              <a:rPr lang="el-GR" sz="2200" i="1" dirty="0" smtClean="0"/>
              <a:t> βαρετό κείμενο. Δε με ενδιαφέρει καθόλου.</a:t>
            </a:r>
            <a:endParaRPr lang="el-GR" sz="2200" dirty="0" smtClean="0"/>
          </a:p>
          <a:p>
            <a:pPr algn="just">
              <a:buNone/>
            </a:pPr>
            <a:r>
              <a:rPr lang="el-GR" sz="2200" i="1" dirty="0" smtClean="0"/>
              <a:t> 4.  </a:t>
            </a:r>
            <a:r>
              <a:rPr lang="el-GR" sz="2200" b="1" i="1" dirty="0" smtClean="0"/>
              <a:t>Ο δύσκολος:</a:t>
            </a:r>
            <a:r>
              <a:rPr lang="el-GR" sz="2200" i="1" dirty="0" smtClean="0"/>
              <a:t> για μπερδεμένα πράγματα μιλάει που δεν τα έχω ξανακούσει. </a:t>
            </a:r>
            <a:endParaRPr lang="el-GR" sz="2200" dirty="0" smtClean="0"/>
          </a:p>
          <a:p>
            <a:pPr algn="just">
              <a:buNone/>
            </a:pPr>
            <a:r>
              <a:rPr lang="el-GR" sz="2200" i="1" dirty="0" smtClean="0"/>
              <a:t>5.   </a:t>
            </a:r>
            <a:r>
              <a:rPr lang="el-GR" sz="2200" b="1" i="1" dirty="0" smtClean="0"/>
              <a:t>Ο </a:t>
            </a:r>
            <a:r>
              <a:rPr lang="el-GR" sz="2200" b="1" i="1" dirty="0" err="1" smtClean="0"/>
              <a:t>απαξιωτικός</a:t>
            </a:r>
            <a:r>
              <a:rPr lang="el-GR" sz="2200" b="1" i="1" dirty="0" smtClean="0"/>
              <a:t>:</a:t>
            </a:r>
            <a:r>
              <a:rPr lang="el-GR" sz="2200" i="1" dirty="0" smtClean="0"/>
              <a:t> Πουθενά και κανένα δε θα ωφελήσει αυτή η περίληψη. </a:t>
            </a:r>
            <a:endParaRPr lang="el-GR" sz="2200" dirty="0" smtClean="0"/>
          </a:p>
          <a:p>
            <a:pPr algn="just">
              <a:buNone/>
            </a:pPr>
            <a:r>
              <a:rPr lang="el-GR" sz="2200" i="1" dirty="0" smtClean="0"/>
              <a:t>6.  </a:t>
            </a:r>
            <a:r>
              <a:rPr lang="el-GR" sz="2200" b="1" dirty="0" smtClean="0"/>
              <a:t>Ο άγνωρος</a:t>
            </a:r>
            <a:r>
              <a:rPr lang="el-GR" sz="2200" i="1" dirty="0" smtClean="0"/>
              <a:t> (που δε γνωρίζει κατά  Μπαμπινιώτη): θέλω να το κάνω, το βρίσκω χρήσιμο, αλλά δεν ξέρω πώς φτιάχνουν σωστά μια περίληψη, να μη με κοροϊδεύουν κιόλας αυτοί που θα την πάρουν. </a:t>
            </a:r>
            <a:endParaRPr lang="el-GR" sz="2200" dirty="0" smtClean="0"/>
          </a:p>
          <a:p>
            <a:pPr algn="just">
              <a:lnSpc>
                <a:spcPct val="150000"/>
              </a:lnSpc>
              <a:buNone/>
            </a:pPr>
            <a:r>
              <a:rPr lang="el-GR" sz="2200" dirty="0" smtClean="0"/>
              <a:t>	</a:t>
            </a:r>
          </a:p>
          <a:p>
            <a:pPr algn="just">
              <a:buNone/>
            </a:pPr>
            <a:endParaRPr lang="el-GR" dirty="0"/>
          </a:p>
          <a:p>
            <a:endParaRPr lang="el-GR" sz="2000" dirty="0"/>
          </a:p>
          <a:p>
            <a:pPr marL="0" indent="0">
              <a:buNone/>
            </a:pPr>
            <a:endParaRPr lang="el-GR" dirty="0"/>
          </a:p>
        </p:txBody>
      </p:sp>
    </p:spTree>
    <p:extLst>
      <p:ext uri="{BB962C8B-B14F-4D97-AF65-F5344CB8AC3E}">
        <p14:creationId xmlns="" xmlns:p14="http://schemas.microsoft.com/office/powerpoint/2010/main" val="7255146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solidFill>
            <a:srgbClr val="FBFBE9"/>
          </a:solidFill>
          <a:ln w="57150">
            <a:solidFill>
              <a:schemeClr val="tx1"/>
            </a:solidFill>
          </a:ln>
        </p:spPr>
        <p:txBody>
          <a:bodyPr/>
          <a:lstStyle/>
          <a:p>
            <a:r>
              <a:rPr lang="el-GR" dirty="0" smtClean="0"/>
              <a:t>Ανακεφαλαίωση Ενότητας</a:t>
            </a:r>
            <a:endParaRPr lang="el-GR" dirty="0"/>
          </a:p>
        </p:txBody>
      </p:sp>
      <p:sp>
        <p:nvSpPr>
          <p:cNvPr id="3" name="Θέση περιεχομένου 2"/>
          <p:cNvSpPr>
            <a:spLocks noGrp="1"/>
          </p:cNvSpPr>
          <p:nvPr>
            <p:ph sz="half" idx="1"/>
          </p:nvPr>
        </p:nvSpPr>
        <p:spPr>
          <a:xfrm>
            <a:off x="395536" y="1988840"/>
            <a:ext cx="4038600" cy="3629000"/>
          </a:xfrm>
          <a:solidFill>
            <a:schemeClr val="accent1">
              <a:lumMod val="40000"/>
              <a:lumOff val="60000"/>
            </a:schemeClr>
          </a:solidFill>
          <a:ln w="57150">
            <a:solidFill>
              <a:schemeClr val="tx1"/>
            </a:solidFill>
          </a:ln>
        </p:spPr>
        <p:txBody>
          <a:bodyPr>
            <a:normAutofit fontScale="25000" lnSpcReduction="20000"/>
          </a:bodyPr>
          <a:lstStyle/>
          <a:p>
            <a:pPr marL="0" indent="0" algn="ctr">
              <a:buNone/>
            </a:pPr>
            <a:endParaRPr lang="el-GR" sz="3800" b="1" dirty="0" smtClean="0"/>
          </a:p>
          <a:p>
            <a:pPr marL="0" indent="0" algn="ctr">
              <a:buNone/>
            </a:pPr>
            <a:r>
              <a:rPr lang="el-GR" sz="11200" b="1" dirty="0" smtClean="0"/>
              <a:t>Έννοιες</a:t>
            </a:r>
          </a:p>
          <a:p>
            <a:pPr>
              <a:lnSpc>
                <a:spcPct val="120000"/>
              </a:lnSpc>
              <a:spcBef>
                <a:spcPts val="0"/>
              </a:spcBef>
            </a:pPr>
            <a:r>
              <a:rPr lang="el-GR" sz="6400" b="1" dirty="0" smtClean="0"/>
              <a:t>Ενδογενείς  παράγοντες </a:t>
            </a:r>
          </a:p>
          <a:p>
            <a:pPr>
              <a:lnSpc>
                <a:spcPct val="120000"/>
              </a:lnSpc>
              <a:spcBef>
                <a:spcPts val="0"/>
              </a:spcBef>
            </a:pPr>
            <a:r>
              <a:rPr lang="el-GR" sz="6400" b="1" dirty="0" smtClean="0"/>
              <a:t> Εξωγενείς παράγοντες</a:t>
            </a:r>
          </a:p>
          <a:p>
            <a:pPr algn="just">
              <a:lnSpc>
                <a:spcPct val="120000"/>
              </a:lnSpc>
              <a:spcBef>
                <a:spcPts val="0"/>
              </a:spcBef>
            </a:pPr>
            <a:r>
              <a:rPr lang="el-GR" sz="6400" b="1" dirty="0" smtClean="0">
                <a:ea typeface="Calibri"/>
                <a:cs typeface="Times New Roman"/>
              </a:rPr>
              <a:t> Νοημοσύνη</a:t>
            </a:r>
          </a:p>
          <a:p>
            <a:pPr algn="just">
              <a:lnSpc>
                <a:spcPct val="120000"/>
              </a:lnSpc>
              <a:spcBef>
                <a:spcPts val="0"/>
              </a:spcBef>
            </a:pPr>
            <a:r>
              <a:rPr lang="el-GR" sz="6400" b="1" dirty="0" smtClean="0">
                <a:ea typeface="Calibri"/>
                <a:cs typeface="Times New Roman"/>
              </a:rPr>
              <a:t> Συναίσθημα - </a:t>
            </a:r>
            <a:r>
              <a:rPr lang="el-GR" sz="6400" b="1" dirty="0" err="1" smtClean="0">
                <a:ea typeface="Calibri"/>
                <a:cs typeface="Times New Roman"/>
              </a:rPr>
              <a:t>αυτοσυναίσθημα</a:t>
            </a:r>
            <a:endParaRPr lang="el-GR" sz="6400" b="1" dirty="0" smtClean="0">
              <a:ea typeface="Calibri"/>
              <a:cs typeface="Times New Roman"/>
            </a:endParaRPr>
          </a:p>
          <a:p>
            <a:pPr algn="just">
              <a:lnSpc>
                <a:spcPct val="120000"/>
              </a:lnSpc>
              <a:spcBef>
                <a:spcPts val="0"/>
              </a:spcBef>
            </a:pPr>
            <a:r>
              <a:rPr lang="el-GR" sz="6400" b="1" dirty="0" smtClean="0">
                <a:ea typeface="Calibri"/>
                <a:cs typeface="Times New Roman"/>
              </a:rPr>
              <a:t> Κίνητρα</a:t>
            </a:r>
          </a:p>
          <a:p>
            <a:pPr algn="just">
              <a:lnSpc>
                <a:spcPct val="120000"/>
              </a:lnSpc>
              <a:spcBef>
                <a:spcPts val="0"/>
              </a:spcBef>
            </a:pPr>
            <a:r>
              <a:rPr lang="el-GR" sz="6400" b="1" dirty="0" smtClean="0">
                <a:ea typeface="Calibri"/>
                <a:cs typeface="Times New Roman"/>
              </a:rPr>
              <a:t> Κοινωνική αλληλεπίδραση</a:t>
            </a:r>
          </a:p>
          <a:p>
            <a:pPr algn="just">
              <a:lnSpc>
                <a:spcPct val="120000"/>
              </a:lnSpc>
              <a:spcBef>
                <a:spcPts val="0"/>
              </a:spcBef>
            </a:pPr>
            <a:r>
              <a:rPr lang="el-GR" sz="6400" b="1" dirty="0" smtClean="0">
                <a:ea typeface="Calibri"/>
                <a:cs typeface="Times New Roman"/>
              </a:rPr>
              <a:t> Μαθησιακό έργο  </a:t>
            </a:r>
          </a:p>
          <a:p>
            <a:pPr algn="just">
              <a:lnSpc>
                <a:spcPct val="120000"/>
              </a:lnSpc>
              <a:spcBef>
                <a:spcPts val="0"/>
              </a:spcBef>
            </a:pPr>
            <a:r>
              <a:rPr lang="el-GR" sz="6400" b="1" dirty="0" smtClean="0">
                <a:ea typeface="Calibri"/>
                <a:cs typeface="Times New Roman"/>
              </a:rPr>
              <a:t> Θετικά </a:t>
            </a:r>
            <a:r>
              <a:rPr lang="el-GR" sz="6400" b="1" dirty="0" err="1" smtClean="0">
                <a:ea typeface="Calibri"/>
                <a:cs typeface="Times New Roman"/>
              </a:rPr>
              <a:t>ενεργοποιό</a:t>
            </a:r>
            <a:r>
              <a:rPr lang="el-GR" sz="6400" b="1" dirty="0" smtClean="0">
                <a:ea typeface="Calibri"/>
                <a:cs typeface="Times New Roman"/>
              </a:rPr>
              <a:t> συναίσθημα</a:t>
            </a:r>
          </a:p>
          <a:p>
            <a:pPr algn="just">
              <a:lnSpc>
                <a:spcPct val="120000"/>
              </a:lnSpc>
              <a:spcBef>
                <a:spcPts val="0"/>
              </a:spcBef>
            </a:pPr>
            <a:r>
              <a:rPr lang="el-GR" sz="6400" b="1" dirty="0" smtClean="0">
                <a:ea typeface="Calibri"/>
                <a:cs typeface="Times New Roman"/>
              </a:rPr>
              <a:t> Αρνητικά </a:t>
            </a:r>
            <a:r>
              <a:rPr lang="el-GR" sz="6400" b="1" dirty="0" err="1" smtClean="0">
                <a:ea typeface="Calibri"/>
                <a:cs typeface="Times New Roman"/>
              </a:rPr>
              <a:t>ενεργοποιό</a:t>
            </a:r>
            <a:r>
              <a:rPr lang="el-GR" sz="6400" b="1" dirty="0" smtClean="0">
                <a:ea typeface="Calibri"/>
                <a:cs typeface="Times New Roman"/>
              </a:rPr>
              <a:t> συναίσθημα</a:t>
            </a:r>
          </a:p>
          <a:p>
            <a:pPr algn="just">
              <a:lnSpc>
                <a:spcPct val="120000"/>
              </a:lnSpc>
              <a:spcBef>
                <a:spcPts val="0"/>
              </a:spcBef>
            </a:pPr>
            <a:r>
              <a:rPr lang="el-GR" sz="6400" b="1" dirty="0" smtClean="0">
                <a:ea typeface="Times New Roman"/>
                <a:cs typeface="Times New Roman"/>
              </a:rPr>
              <a:t>Εσωτερικά κίνητρα </a:t>
            </a:r>
            <a:endParaRPr lang="el-GR" sz="6400" b="1" dirty="0">
              <a:ea typeface="Calibri"/>
              <a:cs typeface="Times New Roman"/>
            </a:endParaRPr>
          </a:p>
        </p:txBody>
      </p:sp>
      <p:sp>
        <p:nvSpPr>
          <p:cNvPr id="4" name="Θέση περιεχομένου 3"/>
          <p:cNvSpPr>
            <a:spLocks noGrp="1"/>
          </p:cNvSpPr>
          <p:nvPr>
            <p:ph sz="half" idx="2"/>
          </p:nvPr>
        </p:nvSpPr>
        <p:spPr>
          <a:xfrm>
            <a:off x="4644008" y="1988840"/>
            <a:ext cx="4038600" cy="3629000"/>
          </a:xfrm>
          <a:solidFill>
            <a:schemeClr val="accent2">
              <a:lumMod val="40000"/>
              <a:lumOff val="60000"/>
            </a:schemeClr>
          </a:solidFill>
          <a:ln w="57150">
            <a:solidFill>
              <a:schemeClr val="tx1"/>
            </a:solidFill>
          </a:ln>
        </p:spPr>
        <p:txBody>
          <a:bodyPr>
            <a:normAutofit fontScale="25000" lnSpcReduction="20000"/>
          </a:bodyPr>
          <a:lstStyle/>
          <a:p>
            <a:pPr marL="0" indent="0" algn="ctr">
              <a:buNone/>
            </a:pPr>
            <a:endParaRPr lang="el-GR" b="1" dirty="0" smtClean="0"/>
          </a:p>
          <a:p>
            <a:pPr marL="0" indent="0" algn="ctr">
              <a:buNone/>
            </a:pPr>
            <a:r>
              <a:rPr lang="el-GR" sz="11200" b="1" dirty="0" smtClean="0"/>
              <a:t>Εκπαιδευτικοί στόχοι</a:t>
            </a:r>
          </a:p>
          <a:p>
            <a:pPr>
              <a:lnSpc>
                <a:spcPct val="120000"/>
              </a:lnSpc>
            </a:pPr>
            <a:r>
              <a:rPr lang="el-GR" sz="6400" b="1" dirty="0" smtClean="0"/>
              <a:t>Ορισμός και περιγραφή ενδογενών και εξωγενών παραγόντων που επηρεάζουν την εφαρμογή των μεταγνωστικών στρατηγικών.</a:t>
            </a:r>
          </a:p>
          <a:p>
            <a:pPr>
              <a:lnSpc>
                <a:spcPct val="120000"/>
              </a:lnSpc>
            </a:pPr>
            <a:r>
              <a:rPr lang="el-GR" sz="6400" b="1" dirty="0" smtClean="0"/>
              <a:t>Σύγκριση ενδογενών και εξωγενών παραγόντων  μεταξύ τους.</a:t>
            </a:r>
          </a:p>
          <a:p>
            <a:pPr>
              <a:lnSpc>
                <a:spcPct val="120000"/>
              </a:lnSpc>
            </a:pPr>
            <a:r>
              <a:rPr lang="el-GR" sz="6400" b="1" dirty="0" smtClean="0"/>
              <a:t>Προσδιορισμός τρόπων που οι ενδογενείς παράγοντες επηρεάζουν την εφαρμογή των μεταγνωστικών στρατηγικών.</a:t>
            </a:r>
          </a:p>
          <a:p>
            <a:pPr>
              <a:lnSpc>
                <a:spcPct val="170000"/>
              </a:lnSpc>
            </a:pPr>
            <a:endParaRPr lang="el-GR" sz="7200" dirty="0" smtClean="0"/>
          </a:p>
          <a:p>
            <a:endParaRPr lang="el-GR" sz="7200" dirty="0"/>
          </a:p>
        </p:txBody>
      </p:sp>
    </p:spTree>
    <p:extLst>
      <p:ext uri="{BB962C8B-B14F-4D97-AF65-F5344CB8AC3E}">
        <p14:creationId xmlns="" xmlns:p14="http://schemas.microsoft.com/office/powerpoint/2010/main" val="1017613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BEBA8EAE-BF5A-486C-A8C5-ECC9F3942E4B}">
                <a14:imgProps xmlns="" xmlns:a14="http://schemas.microsoft.com/office/drawing/2010/main">
                  <a14:imgLayer r:embed="rId4"/>
                </a14:imgProps>
              </a:ext>
            </a:extLst>
          </a:blip>
          <a:srcRect/>
          <a:tile tx="0" ty="0" sx="85000" sy="100000" flip="none" algn="tl"/>
        </a:blipFill>
        <a:effectLst/>
      </p:bgPr>
    </p:bg>
    <p:spTree>
      <p:nvGrpSpPr>
        <p:cNvPr id="1" name=""/>
        <p:cNvGrpSpPr/>
        <p:nvPr/>
      </p:nvGrpSpPr>
      <p:grpSpPr>
        <a:xfrm>
          <a:off x="0" y="0"/>
          <a:ext cx="0" cy="0"/>
          <a:chOff x="0" y="0"/>
          <a:chExt cx="0" cy="0"/>
        </a:xfrm>
      </p:grpSpPr>
      <p:sp>
        <p:nvSpPr>
          <p:cNvPr id="2" name="Τίτλος 1"/>
          <p:cNvSpPr>
            <a:spLocks noGrp="1"/>
          </p:cNvSpPr>
          <p:nvPr>
            <p:ph type="ctrTitle"/>
          </p:nvPr>
        </p:nvSpPr>
        <p:spPr>
          <a:xfrm>
            <a:off x="323528" y="332656"/>
            <a:ext cx="3960440" cy="3024336"/>
          </a:xfrm>
          <a:solidFill>
            <a:srgbClr val="FF0000"/>
          </a:solidFill>
          <a:ln w="57150">
            <a:solidFill>
              <a:schemeClr val="tx1"/>
            </a:solidFill>
          </a:ln>
        </p:spPr>
        <p:txBody>
          <a:bodyPr>
            <a:normAutofit/>
          </a:bodyPr>
          <a:lstStyle/>
          <a:p>
            <a:r>
              <a:rPr lang="el-GR" sz="3200" b="1" dirty="0" smtClean="0">
                <a:solidFill>
                  <a:schemeClr val="bg1"/>
                </a:solidFill>
              </a:rPr>
              <a:t>ΤΕΛΟΣ </a:t>
            </a:r>
            <a:endParaRPr lang="el-GR" sz="3200" b="1" dirty="0">
              <a:solidFill>
                <a:schemeClr val="bg1"/>
              </a:solidFill>
            </a:endParaRPr>
          </a:p>
        </p:txBody>
      </p:sp>
      <p:sp>
        <p:nvSpPr>
          <p:cNvPr id="4" name="Υπότιτλος 3"/>
          <p:cNvSpPr>
            <a:spLocks noGrp="1"/>
          </p:cNvSpPr>
          <p:nvPr>
            <p:ph type="subTitle" idx="1"/>
          </p:nvPr>
        </p:nvSpPr>
        <p:spPr>
          <a:xfrm>
            <a:off x="4283968" y="3356992"/>
            <a:ext cx="4752528" cy="3024336"/>
          </a:xfrm>
          <a:solidFill>
            <a:schemeClr val="bg1"/>
          </a:solidFill>
          <a:ln w="57150">
            <a:solidFill>
              <a:schemeClr val="tx1"/>
            </a:solidFill>
          </a:ln>
        </p:spPr>
        <p:txBody>
          <a:bodyPr>
            <a:normAutofit/>
          </a:bodyPr>
          <a:lstStyle/>
          <a:p>
            <a:r>
              <a:rPr lang="el-GR" b="1" dirty="0" smtClean="0">
                <a:solidFill>
                  <a:schemeClr val="tx1"/>
                </a:solidFill>
              </a:rPr>
              <a:t>Ευχαριστούμε για την προσοχή σας!</a:t>
            </a:r>
          </a:p>
          <a:p>
            <a:r>
              <a:rPr lang="el-GR" b="1" dirty="0" smtClean="0">
                <a:solidFill>
                  <a:schemeClr val="tx1"/>
                </a:solidFill>
              </a:rPr>
              <a:t>Η συνέχεια εδώ: </a:t>
            </a:r>
            <a:endParaRPr lang="el-GR" b="1" dirty="0">
              <a:solidFill>
                <a:schemeClr val="tx1"/>
              </a:solidFill>
            </a:endParaRPr>
          </a:p>
        </p:txBody>
      </p:sp>
      <p:pic>
        <p:nvPicPr>
          <p:cNvPr id="6146"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084167" y="476672"/>
            <a:ext cx="2792413" cy="19081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0190821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solidFill>
            <a:srgbClr val="FBFBE9"/>
          </a:solidFill>
          <a:ln w="57150">
            <a:solidFill>
              <a:schemeClr val="tx1"/>
            </a:solidFill>
          </a:ln>
        </p:spPr>
        <p:txBody>
          <a:bodyPr/>
          <a:lstStyle/>
          <a:p>
            <a:r>
              <a:rPr lang="el-GR" dirty="0" smtClean="0"/>
              <a:t>Σκοπός της ενότητας</a:t>
            </a:r>
            <a:endParaRPr lang="el-GR" dirty="0"/>
          </a:p>
        </p:txBody>
      </p:sp>
      <p:sp>
        <p:nvSpPr>
          <p:cNvPr id="3" name="Θέση περιεχομένου 2"/>
          <p:cNvSpPr>
            <a:spLocks noGrp="1"/>
          </p:cNvSpPr>
          <p:nvPr>
            <p:ph idx="1"/>
          </p:nvPr>
        </p:nvSpPr>
        <p:spPr>
          <a:xfrm>
            <a:off x="457200" y="1600200"/>
            <a:ext cx="8229600" cy="4349080"/>
          </a:xfrm>
          <a:solidFill>
            <a:schemeClr val="tx2">
              <a:lumMod val="20000"/>
              <a:lumOff val="80000"/>
            </a:schemeClr>
          </a:solidFill>
          <a:ln w="57150">
            <a:solidFill>
              <a:schemeClr val="tx1"/>
            </a:solidFill>
          </a:ln>
        </p:spPr>
        <p:txBody>
          <a:bodyPr>
            <a:normAutofit fontScale="77500" lnSpcReduction="20000"/>
          </a:bodyPr>
          <a:lstStyle/>
          <a:p>
            <a:pPr algn="just">
              <a:lnSpc>
                <a:spcPct val="200000"/>
              </a:lnSpc>
              <a:buNone/>
            </a:pPr>
            <a:r>
              <a:rPr lang="el-GR" sz="2400" dirty="0" smtClean="0"/>
              <a:t>	1. Να αναφερθούν οι βασικοί παράγοντες, ενδογενείς και εξωγενείς, που επηρεάζουν την εφαρμογή των μεταγνωστικών δεξιοτήτων  και ανάγονται:</a:t>
            </a:r>
          </a:p>
          <a:p>
            <a:pPr algn="just">
              <a:lnSpc>
                <a:spcPct val="200000"/>
              </a:lnSpc>
              <a:buFont typeface="Wingdings" pitchFamily="2" charset="2"/>
              <a:buChar char="§"/>
            </a:pPr>
            <a:r>
              <a:rPr lang="el-GR" sz="2400" dirty="0" smtClean="0"/>
              <a:t>στο άτομο και την κοινωνική του αλληλεπίδραση, </a:t>
            </a:r>
          </a:p>
          <a:p>
            <a:pPr algn="just">
              <a:lnSpc>
                <a:spcPct val="200000"/>
              </a:lnSpc>
              <a:buFont typeface="Wingdings" pitchFamily="2" charset="2"/>
              <a:buChar char="§"/>
            </a:pPr>
            <a:r>
              <a:rPr lang="el-GR" sz="2400" dirty="0" smtClean="0"/>
              <a:t>στο μαθησιακό έργο, και </a:t>
            </a:r>
          </a:p>
          <a:p>
            <a:pPr algn="just">
              <a:lnSpc>
                <a:spcPct val="200000"/>
              </a:lnSpc>
              <a:buFont typeface="Wingdings" pitchFamily="2" charset="2"/>
              <a:buChar char="§"/>
            </a:pPr>
            <a:r>
              <a:rPr lang="el-GR" sz="2400" dirty="0" smtClean="0"/>
              <a:t>στις μεταγνωστικές ικανότητες.</a:t>
            </a:r>
          </a:p>
          <a:p>
            <a:pPr algn="just">
              <a:lnSpc>
                <a:spcPct val="200000"/>
              </a:lnSpc>
              <a:buNone/>
            </a:pPr>
            <a:r>
              <a:rPr lang="el-GR" sz="2400" dirty="0" smtClean="0"/>
              <a:t>	 2. Να αναλυθούν εκτενέστερα οι ενδογενείς (ατομικοί) παράγοντες.</a:t>
            </a:r>
          </a:p>
          <a:p>
            <a:pPr algn="ctr">
              <a:lnSpc>
                <a:spcPct val="120000"/>
              </a:lnSpc>
              <a:buNone/>
            </a:pPr>
            <a:r>
              <a:rPr lang="el-GR" sz="2400" dirty="0" smtClean="0"/>
              <a:t> </a:t>
            </a:r>
            <a:endParaRPr lang="el-GR" sz="2400" dirty="0" smtClean="0">
              <a:solidFill>
                <a:srgbClr val="FF0000"/>
              </a:solidFill>
            </a:endParaRPr>
          </a:p>
          <a:p>
            <a:endParaRPr lang="el-GR" dirty="0"/>
          </a:p>
        </p:txBody>
      </p:sp>
    </p:spTree>
    <p:extLst>
      <p:ext uri="{BB962C8B-B14F-4D97-AF65-F5344CB8AC3E}">
        <p14:creationId xmlns="" xmlns:p14="http://schemas.microsoft.com/office/powerpoint/2010/main" val="9292492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solidFill>
            <a:srgbClr val="FBFBE9"/>
          </a:solidFill>
          <a:ln w="57150">
            <a:solidFill>
              <a:schemeClr val="tx1"/>
            </a:solidFill>
          </a:ln>
        </p:spPr>
        <p:txBody>
          <a:bodyPr/>
          <a:lstStyle/>
          <a:p>
            <a:r>
              <a:rPr lang="el-GR" dirty="0" smtClean="0"/>
              <a:t>Διάγραμμα της ενότητας</a:t>
            </a:r>
            <a:endParaRPr lang="el-GR" dirty="0"/>
          </a:p>
        </p:txBody>
      </p:sp>
      <p:sp>
        <p:nvSpPr>
          <p:cNvPr id="3" name="Θέση περιεχομένου 2"/>
          <p:cNvSpPr>
            <a:spLocks noGrp="1"/>
          </p:cNvSpPr>
          <p:nvPr>
            <p:ph idx="1"/>
          </p:nvPr>
        </p:nvSpPr>
        <p:spPr>
          <a:xfrm>
            <a:off x="539552" y="2132856"/>
            <a:ext cx="8229600" cy="3744416"/>
          </a:xfrm>
          <a:solidFill>
            <a:schemeClr val="tx2">
              <a:lumMod val="20000"/>
              <a:lumOff val="80000"/>
            </a:schemeClr>
          </a:solidFill>
          <a:ln w="57150">
            <a:solidFill>
              <a:schemeClr val="tx1"/>
            </a:solidFill>
          </a:ln>
        </p:spPr>
        <p:txBody>
          <a:bodyPr/>
          <a:lstStyle/>
          <a:p>
            <a:endParaRPr lang="el-GR" dirty="0" smtClean="0"/>
          </a:p>
          <a:p>
            <a:endParaRPr lang="el-GR" dirty="0"/>
          </a:p>
        </p:txBody>
      </p:sp>
      <p:graphicFrame>
        <p:nvGraphicFramePr>
          <p:cNvPr id="4" name="Πίνακας 3"/>
          <p:cNvGraphicFramePr>
            <a:graphicFrameLocks noGrp="1"/>
          </p:cNvGraphicFramePr>
          <p:nvPr>
            <p:extLst>
              <p:ext uri="{D42A27DB-BD31-4B8C-83A1-F6EECF244321}">
                <p14:modId xmlns="" xmlns:p14="http://schemas.microsoft.com/office/powerpoint/2010/main" val="4135195304"/>
              </p:ext>
            </p:extLst>
          </p:nvPr>
        </p:nvGraphicFramePr>
        <p:xfrm>
          <a:off x="467544" y="1628800"/>
          <a:ext cx="8064896" cy="3566160"/>
        </p:xfrm>
        <a:graphic>
          <a:graphicData uri="http://schemas.openxmlformats.org/drawingml/2006/table">
            <a:tbl>
              <a:tblPr firstRow="1" bandRow="1">
                <a:tableStyleId>{22838BEF-8BB2-4498-84A7-C5851F593DF1}</a:tableStyleId>
              </a:tblPr>
              <a:tblGrid>
                <a:gridCol w="1728192"/>
                <a:gridCol w="6336704"/>
              </a:tblGrid>
              <a:tr h="640080">
                <a:tc gridSpan="2">
                  <a:txBody>
                    <a:bodyPr/>
                    <a:lstStyle/>
                    <a:p>
                      <a:pPr algn="ctr"/>
                      <a:r>
                        <a:rPr lang="el-GR" sz="2000" baseline="0" dirty="0" smtClean="0"/>
                        <a:t>5 Υποενότητες</a:t>
                      </a:r>
                    </a:p>
                    <a:p>
                      <a:pPr algn="ctr"/>
                      <a:endParaRPr lang="el-GR" dirty="0"/>
                    </a:p>
                  </a:txBody>
                  <a:tcPr/>
                </a:tc>
                <a:tc hMerge="1">
                  <a:txBody>
                    <a:bodyPr/>
                    <a:lstStyle/>
                    <a:p>
                      <a:endParaRPr lang="el-GR" dirty="0"/>
                    </a:p>
                  </a:txBody>
                  <a:tcPr/>
                </a:tc>
              </a:tr>
              <a:tr h="435974">
                <a:tc>
                  <a:txBody>
                    <a:bodyPr/>
                    <a:lstStyle/>
                    <a:p>
                      <a:pPr algn="ctr">
                        <a:lnSpc>
                          <a:spcPct val="150000"/>
                        </a:lnSpc>
                      </a:pPr>
                      <a:r>
                        <a:rPr lang="el-GR" sz="2000" dirty="0" smtClean="0"/>
                        <a:t>1</a:t>
                      </a:r>
                      <a:r>
                        <a:rPr lang="el-GR" sz="2000" baseline="30000" dirty="0" smtClean="0"/>
                        <a:t>η</a:t>
                      </a:r>
                      <a:r>
                        <a:rPr lang="el-GR" sz="2000" dirty="0" smtClean="0"/>
                        <a:t> υποενότητα </a:t>
                      </a:r>
                      <a:endParaRPr lang="el-GR" sz="2000" dirty="0"/>
                    </a:p>
                  </a:txBody>
                  <a:tcPr/>
                </a:tc>
                <a:tc>
                  <a:txBody>
                    <a:bodyPr/>
                    <a:lstStyle/>
                    <a:p>
                      <a:pPr algn="just">
                        <a:lnSpc>
                          <a:spcPct val="150000"/>
                        </a:lnSpc>
                      </a:pPr>
                      <a:r>
                        <a:rPr lang="el-GR" sz="2000" b="0" kern="1200" dirty="0" smtClean="0">
                          <a:solidFill>
                            <a:schemeClr val="dk1"/>
                          </a:solidFill>
                          <a:latin typeface="+mn-lt"/>
                          <a:ea typeface="+mn-ea"/>
                          <a:cs typeface="+mn-cs"/>
                        </a:rPr>
                        <a:t>Εισαγωγικές πληροφορίες</a:t>
                      </a:r>
                      <a:endParaRPr lang="el-GR" sz="2000" b="0" dirty="0"/>
                    </a:p>
                  </a:txBody>
                  <a:tcPr/>
                </a:tc>
              </a:tr>
              <a:tr h="435974">
                <a:tc>
                  <a:txBody>
                    <a:bodyPr/>
                    <a:lstStyle/>
                    <a:p>
                      <a:pPr algn="ctr">
                        <a:lnSpc>
                          <a:spcPct val="150000"/>
                        </a:lnSpc>
                      </a:pPr>
                      <a:r>
                        <a:rPr lang="el-GR" sz="2000" dirty="0" smtClean="0"/>
                        <a:t>2</a:t>
                      </a:r>
                      <a:r>
                        <a:rPr lang="el-GR" sz="2000" baseline="30000" dirty="0" smtClean="0"/>
                        <a:t>η</a:t>
                      </a:r>
                      <a:r>
                        <a:rPr lang="el-GR" sz="2000" dirty="0" smtClean="0"/>
                        <a:t> υποενότητα</a:t>
                      </a:r>
                      <a:endParaRPr lang="el-GR" sz="2000" dirty="0"/>
                    </a:p>
                  </a:txBody>
                  <a:tcPr/>
                </a:tc>
                <a:tc>
                  <a:txBody>
                    <a:bodyPr/>
                    <a:lstStyle/>
                    <a:p>
                      <a:pPr marL="0" marR="0" indent="0" algn="just" defTabSz="914400" rtl="0" eaLnBrk="1" fontAlgn="auto" latinLnBrk="0" hangingPunct="1">
                        <a:lnSpc>
                          <a:spcPct val="150000"/>
                        </a:lnSpc>
                        <a:spcBef>
                          <a:spcPts val="0"/>
                        </a:spcBef>
                        <a:spcAft>
                          <a:spcPts val="0"/>
                        </a:spcAft>
                        <a:buClrTx/>
                        <a:buSzTx/>
                        <a:buFontTx/>
                        <a:buNone/>
                        <a:tabLst/>
                        <a:defRPr/>
                      </a:pPr>
                      <a:r>
                        <a:rPr lang="el-GR" sz="2000" b="0" kern="1200" dirty="0" smtClean="0">
                          <a:solidFill>
                            <a:schemeClr val="dk1"/>
                          </a:solidFill>
                          <a:latin typeface="+mn-lt"/>
                          <a:ea typeface="+mn-ea"/>
                          <a:cs typeface="+mn-cs"/>
                        </a:rPr>
                        <a:t> Ε</a:t>
                      </a:r>
                      <a:r>
                        <a:rPr lang="x-none" sz="2000" b="0" kern="1200" smtClean="0">
                          <a:solidFill>
                            <a:schemeClr val="dk1"/>
                          </a:solidFill>
                          <a:latin typeface="+mn-lt"/>
                          <a:ea typeface="+mn-ea"/>
                          <a:cs typeface="+mn-cs"/>
                        </a:rPr>
                        <a:t>νδογεν</a:t>
                      </a:r>
                      <a:r>
                        <a:rPr lang="el-GR" sz="2000" b="0" kern="1200" dirty="0" err="1" smtClean="0">
                          <a:solidFill>
                            <a:schemeClr val="dk1"/>
                          </a:solidFill>
                          <a:latin typeface="+mn-lt"/>
                          <a:ea typeface="+mn-ea"/>
                          <a:cs typeface="+mn-cs"/>
                        </a:rPr>
                        <a:t>είς</a:t>
                      </a:r>
                      <a:r>
                        <a:rPr lang="x-none" sz="2000" b="0" kern="1200" smtClean="0">
                          <a:solidFill>
                            <a:schemeClr val="dk1"/>
                          </a:solidFill>
                          <a:latin typeface="+mn-lt"/>
                          <a:ea typeface="+mn-ea"/>
                          <a:cs typeface="+mn-cs"/>
                        </a:rPr>
                        <a:t> και εξωγεν</a:t>
                      </a:r>
                      <a:r>
                        <a:rPr lang="el-GR" sz="2000" b="0" kern="1200" dirty="0" err="1" smtClean="0">
                          <a:solidFill>
                            <a:schemeClr val="dk1"/>
                          </a:solidFill>
                          <a:latin typeface="+mn-lt"/>
                          <a:ea typeface="+mn-ea"/>
                          <a:cs typeface="+mn-cs"/>
                        </a:rPr>
                        <a:t>είς</a:t>
                      </a:r>
                      <a:r>
                        <a:rPr lang="el-GR" sz="2000" b="0" kern="1200" dirty="0" smtClean="0">
                          <a:solidFill>
                            <a:schemeClr val="dk1"/>
                          </a:solidFill>
                          <a:latin typeface="+mn-lt"/>
                          <a:ea typeface="+mn-ea"/>
                          <a:cs typeface="+mn-cs"/>
                        </a:rPr>
                        <a:t> </a:t>
                      </a:r>
                      <a:r>
                        <a:rPr lang="x-none" sz="2000" b="0" kern="1200" smtClean="0">
                          <a:solidFill>
                            <a:schemeClr val="dk1"/>
                          </a:solidFill>
                          <a:latin typeface="+mn-lt"/>
                          <a:ea typeface="+mn-ea"/>
                          <a:cs typeface="+mn-cs"/>
                        </a:rPr>
                        <a:t>παρ</a:t>
                      </a:r>
                      <a:r>
                        <a:rPr lang="el-GR" sz="2000" b="0" kern="1200" dirty="0" smtClean="0">
                          <a:solidFill>
                            <a:schemeClr val="dk1"/>
                          </a:solidFill>
                          <a:latin typeface="+mn-lt"/>
                          <a:ea typeface="+mn-ea"/>
                          <a:cs typeface="+mn-cs"/>
                        </a:rPr>
                        <a:t>άγοντες</a:t>
                      </a:r>
                    </a:p>
                  </a:txBody>
                  <a:tcPr/>
                </a:tc>
              </a:tr>
              <a:tr h="435974">
                <a:tc>
                  <a:txBody>
                    <a:bodyPr/>
                    <a:lstStyle/>
                    <a:p>
                      <a:pPr algn="ctr">
                        <a:lnSpc>
                          <a:spcPct val="150000"/>
                        </a:lnSpc>
                      </a:pPr>
                      <a:r>
                        <a:rPr lang="el-GR" sz="2000" dirty="0" smtClean="0"/>
                        <a:t>3</a:t>
                      </a:r>
                      <a:r>
                        <a:rPr lang="el-GR" sz="2000" baseline="30000" dirty="0" smtClean="0"/>
                        <a:t>η</a:t>
                      </a:r>
                      <a:r>
                        <a:rPr lang="el-GR" sz="2000" dirty="0" smtClean="0"/>
                        <a:t> υποενότητα</a:t>
                      </a:r>
                      <a:endParaRPr lang="el-GR" sz="2000" dirty="0"/>
                    </a:p>
                  </a:txBody>
                  <a:tcPr/>
                </a:tc>
                <a:tc>
                  <a:txBody>
                    <a:bodyPr/>
                    <a:lstStyle/>
                    <a:p>
                      <a:pPr>
                        <a:lnSpc>
                          <a:spcPct val="100000"/>
                        </a:lnSpc>
                      </a:pPr>
                      <a:r>
                        <a:rPr lang="x-none" sz="2000" b="0" kern="1200" smtClean="0">
                          <a:solidFill>
                            <a:schemeClr val="dk1"/>
                          </a:solidFill>
                          <a:latin typeface="+mn-lt"/>
                          <a:ea typeface="+mn-ea"/>
                          <a:cs typeface="+mn-cs"/>
                        </a:rPr>
                        <a:t>Η έννοια των συναισθημάτων</a:t>
                      </a:r>
                      <a:r>
                        <a:rPr lang="el-GR" sz="2000" b="0" kern="1200" dirty="0" smtClean="0">
                          <a:solidFill>
                            <a:schemeClr val="dk1"/>
                          </a:solidFill>
                          <a:latin typeface="+mn-lt"/>
                          <a:ea typeface="+mn-ea"/>
                          <a:cs typeface="+mn-cs"/>
                        </a:rPr>
                        <a:t>,</a:t>
                      </a:r>
                      <a:r>
                        <a:rPr lang="x-none" sz="2000" b="0" kern="1200" smtClean="0">
                          <a:solidFill>
                            <a:schemeClr val="dk1"/>
                          </a:solidFill>
                          <a:latin typeface="+mn-lt"/>
                          <a:ea typeface="+mn-ea"/>
                          <a:cs typeface="+mn-cs"/>
                        </a:rPr>
                        <a:t> – τα</a:t>
                      </a:r>
                      <a:r>
                        <a:rPr lang="el-GR" sz="2000" b="0" kern="1200" dirty="0" smtClean="0">
                          <a:solidFill>
                            <a:schemeClr val="dk1"/>
                          </a:solidFill>
                          <a:latin typeface="+mn-lt"/>
                          <a:ea typeface="+mn-ea"/>
                          <a:cs typeface="+mn-cs"/>
                        </a:rPr>
                        <a:t>  </a:t>
                      </a:r>
                      <a:r>
                        <a:rPr lang="x-none" sz="2000" b="0" kern="1200" smtClean="0">
                          <a:solidFill>
                            <a:schemeClr val="dk1"/>
                          </a:solidFill>
                          <a:latin typeface="+mn-lt"/>
                          <a:ea typeface="+mn-ea"/>
                          <a:cs typeface="+mn-cs"/>
                        </a:rPr>
                        <a:t> ατομικά συναισθήματα </a:t>
                      </a:r>
                      <a:endParaRPr lang="el-GR" sz="2000" b="0" kern="1200" dirty="0">
                        <a:solidFill>
                          <a:schemeClr val="dk1"/>
                        </a:solidFill>
                        <a:latin typeface="+mn-lt"/>
                        <a:ea typeface="+mn-ea"/>
                        <a:cs typeface="+mn-cs"/>
                      </a:endParaRPr>
                    </a:p>
                  </a:txBody>
                  <a:tcPr/>
                </a:tc>
              </a:tr>
              <a:tr h="435974">
                <a:tc>
                  <a:txBody>
                    <a:bodyPr/>
                    <a:lstStyle/>
                    <a:p>
                      <a:pPr algn="ctr">
                        <a:lnSpc>
                          <a:spcPct val="150000"/>
                        </a:lnSpc>
                      </a:pPr>
                      <a:r>
                        <a:rPr lang="el-GR" sz="2000" dirty="0" smtClean="0"/>
                        <a:t>4</a:t>
                      </a:r>
                      <a:r>
                        <a:rPr lang="el-GR" sz="2000" baseline="30000" dirty="0" smtClean="0"/>
                        <a:t>η</a:t>
                      </a:r>
                      <a:r>
                        <a:rPr lang="el-GR" sz="2000" dirty="0" smtClean="0"/>
                        <a:t> υποενότητα</a:t>
                      </a:r>
                      <a:endParaRPr lang="el-GR" sz="2000" dirty="0"/>
                    </a:p>
                  </a:txBody>
                  <a:tcPr/>
                </a:tc>
                <a:tc>
                  <a:txBody>
                    <a:bodyPr/>
                    <a:lstStyle/>
                    <a:p>
                      <a:pPr>
                        <a:lnSpc>
                          <a:spcPct val="150000"/>
                        </a:lnSpc>
                      </a:pPr>
                      <a:r>
                        <a:rPr lang="el-GR" sz="2000" b="0" kern="1200" dirty="0" smtClean="0">
                          <a:solidFill>
                            <a:schemeClr val="dk1"/>
                          </a:solidFill>
                          <a:latin typeface="+mn-lt"/>
                          <a:ea typeface="+mn-ea"/>
                          <a:cs typeface="+mn-cs"/>
                        </a:rPr>
                        <a:t>Ατομικά σ</a:t>
                      </a:r>
                      <a:r>
                        <a:rPr lang="x-none" sz="2000" b="0" kern="1200" smtClean="0">
                          <a:solidFill>
                            <a:schemeClr val="dk1"/>
                          </a:solidFill>
                          <a:latin typeface="+mn-lt"/>
                          <a:ea typeface="+mn-ea"/>
                          <a:cs typeface="+mn-cs"/>
                        </a:rPr>
                        <a:t>υναισθήματα και μεταγνωστικές στρατηγικές</a:t>
                      </a:r>
                      <a:endParaRPr lang="el-GR" sz="2000" b="0" kern="1200" dirty="0">
                        <a:solidFill>
                          <a:schemeClr val="dk1"/>
                        </a:solidFill>
                        <a:latin typeface="+mn-lt"/>
                        <a:ea typeface="+mn-ea"/>
                        <a:cs typeface="+mn-cs"/>
                      </a:endParaRPr>
                    </a:p>
                  </a:txBody>
                  <a:tcPr/>
                </a:tc>
              </a:tr>
              <a:tr h="435974">
                <a:tc>
                  <a:txBody>
                    <a:bodyPr/>
                    <a:lstStyle/>
                    <a:p>
                      <a:pPr algn="ctr">
                        <a:lnSpc>
                          <a:spcPct val="150000"/>
                        </a:lnSpc>
                      </a:pPr>
                      <a:r>
                        <a:rPr lang="el-GR" sz="2000" dirty="0" smtClean="0"/>
                        <a:t>5</a:t>
                      </a:r>
                      <a:r>
                        <a:rPr lang="el-GR" sz="2000" baseline="30000" dirty="0" smtClean="0"/>
                        <a:t>η</a:t>
                      </a:r>
                      <a:r>
                        <a:rPr lang="el-GR" sz="2000" dirty="0" smtClean="0"/>
                        <a:t> υποενότητα</a:t>
                      </a:r>
                      <a:endParaRPr lang="el-GR" sz="2000" dirty="0"/>
                    </a:p>
                  </a:txBody>
                  <a:tcPr/>
                </a:tc>
                <a:tc>
                  <a:txBody>
                    <a:bodyPr/>
                    <a:lstStyle/>
                    <a:p>
                      <a:pPr>
                        <a:lnSpc>
                          <a:spcPct val="150000"/>
                        </a:lnSpc>
                      </a:pPr>
                      <a:r>
                        <a:rPr lang="el-GR" sz="2000" b="0" kern="1200" dirty="0" smtClean="0">
                          <a:solidFill>
                            <a:schemeClr val="dk1"/>
                          </a:solidFill>
                          <a:latin typeface="+mn-lt"/>
                          <a:ea typeface="+mn-ea"/>
                          <a:cs typeface="+mn-cs"/>
                        </a:rPr>
                        <a:t>Εσωτερικά κίνητρα και μεταγνωστική δεξιοσύνη</a:t>
                      </a:r>
                      <a:endParaRPr lang="el-GR" sz="2000" b="0" kern="1200" dirty="0">
                        <a:solidFill>
                          <a:schemeClr val="dk1"/>
                        </a:solidFill>
                        <a:latin typeface="+mn-lt"/>
                        <a:ea typeface="+mn-ea"/>
                        <a:cs typeface="+mn-cs"/>
                      </a:endParaRPr>
                    </a:p>
                  </a:txBody>
                  <a:tcPr/>
                </a:tc>
              </a:tr>
            </a:tbl>
          </a:graphicData>
        </a:graphic>
      </p:graphicFrame>
    </p:spTree>
    <p:extLst>
      <p:ext uri="{BB962C8B-B14F-4D97-AF65-F5344CB8AC3E}">
        <p14:creationId xmlns="" xmlns:p14="http://schemas.microsoft.com/office/powerpoint/2010/main" val="5290784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solidFill>
            <a:srgbClr val="FBFBE9"/>
          </a:solidFill>
          <a:ln w="57150">
            <a:solidFill>
              <a:schemeClr val="tx1"/>
            </a:solidFill>
          </a:ln>
        </p:spPr>
        <p:txBody>
          <a:bodyPr/>
          <a:lstStyle/>
          <a:p>
            <a:r>
              <a:rPr lang="el-GR" dirty="0"/>
              <a:t>Σ</a:t>
            </a:r>
            <a:r>
              <a:rPr lang="el-GR" dirty="0" smtClean="0"/>
              <a:t>τόχοι της ενότητας</a:t>
            </a:r>
            <a:endParaRPr lang="el-GR" dirty="0"/>
          </a:p>
        </p:txBody>
      </p:sp>
      <p:sp>
        <p:nvSpPr>
          <p:cNvPr id="3" name="Θέση περιεχομένου 2"/>
          <p:cNvSpPr>
            <a:spLocks noGrp="1"/>
          </p:cNvSpPr>
          <p:nvPr>
            <p:ph idx="1"/>
          </p:nvPr>
        </p:nvSpPr>
        <p:spPr>
          <a:xfrm>
            <a:off x="539552" y="2204864"/>
            <a:ext cx="8229600" cy="3456384"/>
          </a:xfrm>
          <a:solidFill>
            <a:schemeClr val="accent2">
              <a:lumMod val="20000"/>
              <a:lumOff val="80000"/>
            </a:schemeClr>
          </a:solidFill>
          <a:ln w="57150">
            <a:solidFill>
              <a:schemeClr val="tx1"/>
            </a:solidFill>
          </a:ln>
        </p:spPr>
        <p:txBody>
          <a:bodyPr>
            <a:normAutofit lnSpcReduction="10000"/>
          </a:bodyPr>
          <a:lstStyle/>
          <a:p>
            <a:pPr lvl="0" algn="just">
              <a:lnSpc>
                <a:spcPct val="150000"/>
              </a:lnSpc>
            </a:pPr>
            <a:r>
              <a:rPr lang="el-GR" sz="2400" dirty="0" smtClean="0">
                <a:effectLst>
                  <a:outerShdw blurRad="50800" dist="38100" algn="tr" rotWithShape="0">
                    <a:prstClr val="black">
                      <a:alpha val="40000"/>
                    </a:prstClr>
                  </a:outerShdw>
                </a:effectLst>
              </a:rPr>
              <a:t>Να  ορίζετε, να περιγράφετε  και να συγκρίνετε τους βασικούς  ενδογενείς και εξωγενείς παράγοντες που επηρεάζουν την εφαρμογή των μεταγνωστικών στρατηγικών.</a:t>
            </a:r>
          </a:p>
          <a:p>
            <a:pPr lvl="0" algn="just">
              <a:lnSpc>
                <a:spcPct val="150000"/>
              </a:lnSpc>
            </a:pPr>
            <a:r>
              <a:rPr lang="el-GR" sz="2400" dirty="0" smtClean="0">
                <a:effectLst>
                  <a:outerShdw blurRad="50800" dist="38100" algn="tr" rotWithShape="0">
                    <a:prstClr val="black">
                      <a:alpha val="40000"/>
                    </a:prstClr>
                  </a:outerShdw>
                </a:effectLst>
              </a:rPr>
              <a:t>Να προσδιορίζετε τον τρόπο που οι ενδογενείς παράγοντες επηρεάζουν την εφαρμογή των μεταγνωστικών στρατηγικών, χρησιμοποιώντας ενδεικτικά παραδείγματα.</a:t>
            </a:r>
          </a:p>
          <a:p>
            <a:endParaRPr lang="el-GR" dirty="0" smtClean="0"/>
          </a:p>
          <a:p>
            <a:endParaRPr lang="el-GR" dirty="0"/>
          </a:p>
        </p:txBody>
      </p:sp>
    </p:spTree>
    <p:extLst>
      <p:ext uri="{BB962C8B-B14F-4D97-AF65-F5344CB8AC3E}">
        <p14:creationId xmlns="" xmlns:p14="http://schemas.microsoft.com/office/powerpoint/2010/main" val="8981558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BEBA8EAE-BF5A-486C-A8C5-ECC9F3942E4B}">
                <a14:imgProps xmlns="" xmlns:a14="http://schemas.microsoft.com/office/drawing/2010/main">
                  <a14:imgLayer r:embed="rId4"/>
                </a14:imgProps>
              </a:ext>
            </a:extLst>
          </a:blip>
          <a:srcRect/>
          <a:tile tx="0" ty="0" sx="85000" sy="100000" flip="none" algn="tl"/>
        </a:blipFill>
        <a:effectLst/>
      </p:bgPr>
    </p:bg>
    <p:spTree>
      <p:nvGrpSpPr>
        <p:cNvPr id="1" name=""/>
        <p:cNvGrpSpPr/>
        <p:nvPr/>
      </p:nvGrpSpPr>
      <p:grpSpPr>
        <a:xfrm>
          <a:off x="0" y="0"/>
          <a:ext cx="0" cy="0"/>
          <a:chOff x="0" y="0"/>
          <a:chExt cx="0" cy="0"/>
        </a:xfrm>
      </p:grpSpPr>
      <p:sp>
        <p:nvSpPr>
          <p:cNvPr id="2" name="Τίτλος 1"/>
          <p:cNvSpPr>
            <a:spLocks noGrp="1"/>
          </p:cNvSpPr>
          <p:nvPr>
            <p:ph type="ctrTitle"/>
          </p:nvPr>
        </p:nvSpPr>
        <p:spPr>
          <a:xfrm>
            <a:off x="323528" y="332656"/>
            <a:ext cx="3960440" cy="3240360"/>
          </a:xfrm>
          <a:solidFill>
            <a:srgbClr val="27498D"/>
          </a:solidFill>
          <a:ln w="57150">
            <a:solidFill>
              <a:schemeClr val="tx1"/>
            </a:solidFill>
          </a:ln>
        </p:spPr>
        <p:txBody>
          <a:bodyPr>
            <a:normAutofit fontScale="90000"/>
          </a:bodyPr>
          <a:lstStyle/>
          <a:p>
            <a:r>
              <a:rPr lang="el-GR" sz="3200" dirty="0" smtClean="0">
                <a:solidFill>
                  <a:schemeClr val="bg1"/>
                </a:solidFill>
              </a:rPr>
              <a:t/>
            </a:r>
            <a:br>
              <a:rPr lang="el-GR" sz="3200" dirty="0" smtClean="0">
                <a:solidFill>
                  <a:schemeClr val="bg1"/>
                </a:solidFill>
              </a:rPr>
            </a:br>
            <a:r>
              <a:rPr lang="el-GR" sz="3200" dirty="0" smtClean="0">
                <a:solidFill>
                  <a:schemeClr val="bg1"/>
                </a:solidFill>
              </a:rPr>
              <a:t/>
            </a:r>
            <a:br>
              <a:rPr lang="el-GR" sz="3200" dirty="0" smtClean="0">
                <a:solidFill>
                  <a:schemeClr val="bg1"/>
                </a:solidFill>
              </a:rPr>
            </a:br>
            <a:r>
              <a:rPr lang="el-GR" sz="3100" dirty="0" smtClean="0">
                <a:solidFill>
                  <a:schemeClr val="bg1"/>
                </a:solidFill>
              </a:rPr>
              <a:t> </a:t>
            </a:r>
            <a:br>
              <a:rPr lang="el-GR" sz="3100" dirty="0" smtClean="0">
                <a:solidFill>
                  <a:schemeClr val="bg1"/>
                </a:solidFill>
              </a:rPr>
            </a:br>
            <a:r>
              <a:rPr lang="el-GR" sz="3600" dirty="0" smtClean="0">
                <a:solidFill>
                  <a:schemeClr val="bg1"/>
                </a:solidFill>
              </a:rPr>
              <a:t>Ενότητα 7.</a:t>
            </a:r>
            <a:br>
              <a:rPr lang="el-GR" sz="3600" dirty="0" smtClean="0">
                <a:solidFill>
                  <a:schemeClr val="bg1"/>
                </a:solidFill>
              </a:rPr>
            </a:br>
            <a:r>
              <a:rPr lang="el-GR" sz="3600" dirty="0" smtClean="0">
                <a:solidFill>
                  <a:schemeClr val="bg1"/>
                </a:solidFill>
              </a:rPr>
              <a:t>Η επίδραση των ενδογενών (ατομικών) παραγόντων στη μεταγνωστική δεξιοσύνη </a:t>
            </a:r>
            <a:r>
              <a:rPr lang="el-GR" sz="3200" b="1" dirty="0" smtClean="0">
                <a:solidFill>
                  <a:schemeClr val="bg1"/>
                </a:solidFill>
              </a:rPr>
              <a:t/>
            </a:r>
            <a:br>
              <a:rPr lang="el-GR" sz="3200" b="1" dirty="0" smtClean="0">
                <a:solidFill>
                  <a:schemeClr val="bg1"/>
                </a:solidFill>
              </a:rPr>
            </a:br>
            <a:r>
              <a:rPr lang="el-GR" sz="3200" b="1" dirty="0" smtClean="0">
                <a:solidFill>
                  <a:schemeClr val="bg1"/>
                </a:solidFill>
              </a:rPr>
              <a:t/>
            </a:r>
            <a:br>
              <a:rPr lang="el-GR" sz="3200" b="1" dirty="0" smtClean="0">
                <a:solidFill>
                  <a:schemeClr val="bg1"/>
                </a:solidFill>
              </a:rPr>
            </a:br>
            <a:r>
              <a:rPr lang="el-GR" sz="3200" b="1" dirty="0" smtClean="0"/>
              <a:t/>
            </a:r>
            <a:br>
              <a:rPr lang="el-GR" sz="3200" b="1" dirty="0" smtClean="0"/>
            </a:br>
            <a:r>
              <a:rPr lang="el-GR" sz="3200" dirty="0" smtClean="0">
                <a:solidFill>
                  <a:schemeClr val="bg1"/>
                </a:solidFill>
              </a:rPr>
              <a:t/>
            </a:r>
            <a:br>
              <a:rPr lang="el-GR" sz="3200" dirty="0" smtClean="0">
                <a:solidFill>
                  <a:schemeClr val="bg1"/>
                </a:solidFill>
              </a:rPr>
            </a:br>
            <a:endParaRPr lang="el-GR" sz="3600" b="1" dirty="0"/>
          </a:p>
        </p:txBody>
      </p:sp>
      <p:sp>
        <p:nvSpPr>
          <p:cNvPr id="4" name="Υπότιτλος 3"/>
          <p:cNvSpPr>
            <a:spLocks noGrp="1"/>
          </p:cNvSpPr>
          <p:nvPr>
            <p:ph type="subTitle" idx="1"/>
          </p:nvPr>
        </p:nvSpPr>
        <p:spPr>
          <a:xfrm>
            <a:off x="4572000" y="3356992"/>
            <a:ext cx="4464496" cy="2736304"/>
          </a:xfrm>
          <a:solidFill>
            <a:schemeClr val="bg1"/>
          </a:solidFill>
          <a:ln w="57150">
            <a:solidFill>
              <a:schemeClr val="tx1"/>
            </a:solidFill>
          </a:ln>
        </p:spPr>
        <p:txBody>
          <a:bodyPr>
            <a:normAutofit/>
          </a:bodyPr>
          <a:lstStyle/>
          <a:p>
            <a:r>
              <a:rPr lang="el-GR" dirty="0" smtClean="0">
                <a:solidFill>
                  <a:schemeClr val="tx1"/>
                </a:solidFill>
              </a:rPr>
              <a:t>Υποενότητα 1:</a:t>
            </a:r>
          </a:p>
          <a:p>
            <a:r>
              <a:rPr lang="el-GR" dirty="0" smtClean="0">
                <a:solidFill>
                  <a:schemeClr val="dk1"/>
                </a:solidFill>
              </a:rPr>
              <a:t>Εισαγωγικές πληροφορίες</a:t>
            </a:r>
            <a:endParaRPr lang="el-GR" dirty="0">
              <a:solidFill>
                <a:schemeClr val="tx1"/>
              </a:solidFill>
            </a:endParaRPr>
          </a:p>
        </p:txBody>
      </p:sp>
      <p:pic>
        <p:nvPicPr>
          <p:cNvPr id="3074"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084168" y="476672"/>
            <a:ext cx="2792413" cy="19081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1777203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19256" cy="850106"/>
          </a:xfrm>
          <a:solidFill>
            <a:srgbClr val="FBFBE9"/>
          </a:solidFill>
          <a:ln w="57150">
            <a:solidFill>
              <a:schemeClr val="tx1"/>
            </a:solidFill>
          </a:ln>
        </p:spPr>
        <p:txBody>
          <a:bodyPr>
            <a:noAutofit/>
          </a:bodyPr>
          <a:lstStyle/>
          <a:p>
            <a:r>
              <a:rPr lang="el-GR" sz="2800" dirty="0" smtClean="0"/>
              <a:t>Υποενότητα </a:t>
            </a:r>
            <a:r>
              <a:rPr lang="en-US" sz="2800" dirty="0" smtClean="0"/>
              <a:t>1</a:t>
            </a:r>
            <a:r>
              <a:rPr lang="el-GR" sz="2800" dirty="0" smtClean="0"/>
              <a:t/>
            </a:r>
            <a:br>
              <a:rPr lang="el-GR" sz="2800" dirty="0" smtClean="0"/>
            </a:br>
            <a:r>
              <a:rPr lang="el-GR" sz="2000" b="1" dirty="0" smtClean="0">
                <a:solidFill>
                  <a:schemeClr val="dk1"/>
                </a:solidFill>
              </a:rPr>
              <a:t>Εισαγωγικές πληροφορίες</a:t>
            </a:r>
            <a:endParaRPr lang="el-GR" sz="2000" dirty="0"/>
          </a:p>
        </p:txBody>
      </p:sp>
      <p:sp>
        <p:nvSpPr>
          <p:cNvPr id="3" name="Θέση περιεχομένου 2"/>
          <p:cNvSpPr>
            <a:spLocks noGrp="1"/>
          </p:cNvSpPr>
          <p:nvPr>
            <p:ph idx="1"/>
          </p:nvPr>
        </p:nvSpPr>
        <p:spPr>
          <a:xfrm>
            <a:off x="539552" y="1196752"/>
            <a:ext cx="8280920" cy="4896544"/>
          </a:xfrm>
          <a:solidFill>
            <a:schemeClr val="bg2">
              <a:lumMod val="90000"/>
            </a:schemeClr>
          </a:solidFill>
          <a:ln w="57150">
            <a:solidFill>
              <a:schemeClr val="accent1">
                <a:lumMod val="75000"/>
              </a:schemeClr>
            </a:solidFill>
          </a:ln>
        </p:spPr>
        <p:txBody>
          <a:bodyPr>
            <a:noAutofit/>
          </a:bodyPr>
          <a:lstStyle/>
          <a:p>
            <a:pPr hangingPunct="0">
              <a:lnSpc>
                <a:spcPct val="150000"/>
              </a:lnSpc>
              <a:buNone/>
            </a:pPr>
            <a:r>
              <a:rPr lang="el-GR" sz="2000" dirty="0" smtClean="0"/>
              <a:t>	</a:t>
            </a:r>
            <a:r>
              <a:rPr lang="en-US" sz="2000" dirty="0" smtClean="0"/>
              <a:t>                                                     </a:t>
            </a:r>
            <a:endParaRPr lang="el-GR" sz="2400" dirty="0" smtClean="0"/>
          </a:p>
          <a:p>
            <a:pPr hangingPunct="0">
              <a:buNone/>
            </a:pPr>
            <a:endParaRPr lang="el-GR" sz="2900" dirty="0">
              <a:latin typeface="Georgia" pitchFamily="18" charset="0"/>
            </a:endParaRPr>
          </a:p>
        </p:txBody>
      </p:sp>
      <p:sp>
        <p:nvSpPr>
          <p:cNvPr id="8" name="Θέση περιεχομένου 2"/>
          <p:cNvSpPr txBox="1">
            <a:spLocks/>
          </p:cNvSpPr>
          <p:nvPr/>
        </p:nvSpPr>
        <p:spPr>
          <a:xfrm>
            <a:off x="755576" y="1556792"/>
            <a:ext cx="3020144" cy="4065315"/>
          </a:xfrm>
          <a:prstGeom prst="rect">
            <a:avLst/>
          </a:prstGeom>
          <a:solidFill>
            <a:schemeClr val="accent1">
              <a:lumMod val="40000"/>
              <a:lumOff val="60000"/>
            </a:schemeClr>
          </a:solidFill>
          <a:ln w="57150">
            <a:solidFill>
              <a:srgbClr val="C00000"/>
            </a:solidFill>
          </a:ln>
        </p:spPr>
        <p:txBody>
          <a:bodyPr vert="horz" lIns="91440" tIns="45720" rIns="91440" bIns="45720" rtlCol="0">
            <a:normAutofit/>
          </a:bodyPr>
          <a:lstStyle/>
          <a:p>
            <a:pPr marL="342900" marR="0" lvl="0" indent="-342900" algn="ctr" defTabSz="914400" rtl="0" eaLnBrk="1" fontAlgn="auto" latinLnBrk="0" hangingPunct="1">
              <a:lnSpc>
                <a:spcPct val="150000"/>
              </a:lnSpc>
              <a:spcBef>
                <a:spcPct val="20000"/>
              </a:spcBef>
              <a:spcAft>
                <a:spcPts val="0"/>
              </a:spcAft>
              <a:buClrTx/>
              <a:buSzTx/>
              <a:tabLst/>
              <a:defRPr/>
            </a:pPr>
            <a:r>
              <a:rPr lang="el-GR" noProof="0" dirty="0" smtClean="0"/>
              <a:t>	</a:t>
            </a:r>
            <a:r>
              <a:rPr lang="el-GR" b="1" noProof="0" dirty="0" smtClean="0"/>
              <a:t>Ένα περιεκτικό μοντέλο μεταγνωστικών, συναισθηματικών παραγόντων </a:t>
            </a:r>
          </a:p>
          <a:p>
            <a:pPr marL="342900" marR="0" lvl="0" indent="-342900" algn="ctr" defTabSz="914400" rtl="0" eaLnBrk="1" fontAlgn="auto" latinLnBrk="0" hangingPunct="1">
              <a:lnSpc>
                <a:spcPct val="150000"/>
              </a:lnSpc>
              <a:spcBef>
                <a:spcPct val="20000"/>
              </a:spcBef>
              <a:spcAft>
                <a:spcPts val="0"/>
              </a:spcAft>
              <a:buClrTx/>
              <a:buSzTx/>
              <a:tabLst/>
              <a:defRPr/>
            </a:pPr>
            <a:r>
              <a:rPr lang="el-GR" b="1" noProof="0" dirty="0" smtClean="0"/>
              <a:t>και  </a:t>
            </a:r>
            <a:r>
              <a:rPr lang="el-GR" b="1" smtClean="0"/>
              <a:t>εσωτερικών </a:t>
            </a:r>
            <a:r>
              <a:rPr lang="el-GR" b="1" noProof="0" smtClean="0"/>
              <a:t>κινήτρων </a:t>
            </a:r>
            <a:endParaRPr lang="el-GR" b="1" noProof="0" dirty="0" smtClean="0"/>
          </a:p>
          <a:p>
            <a:pPr marL="342900" marR="0" lvl="0" indent="-342900" algn="ctr" defTabSz="914400" rtl="0" eaLnBrk="1" fontAlgn="auto" latinLnBrk="0" hangingPunct="1">
              <a:lnSpc>
                <a:spcPct val="150000"/>
              </a:lnSpc>
              <a:spcBef>
                <a:spcPct val="20000"/>
              </a:spcBef>
              <a:spcAft>
                <a:spcPts val="0"/>
              </a:spcAft>
              <a:buClrTx/>
              <a:buSzTx/>
              <a:tabLst/>
              <a:defRPr/>
            </a:pPr>
            <a:r>
              <a:rPr lang="el-GR" b="1" noProof="0" dirty="0" smtClean="0"/>
              <a:t>σ΄ ένα αναπτυξιακό πλαίσιο</a:t>
            </a:r>
          </a:p>
          <a:p>
            <a:pPr marL="342900" marR="0" lvl="0" indent="-342900" algn="ctr" defTabSz="914400" rtl="0" eaLnBrk="1" fontAlgn="auto" latinLnBrk="0" hangingPunct="1">
              <a:lnSpc>
                <a:spcPct val="150000"/>
              </a:lnSpc>
              <a:spcBef>
                <a:spcPct val="20000"/>
              </a:spcBef>
              <a:spcAft>
                <a:spcPts val="0"/>
              </a:spcAft>
              <a:buClrTx/>
              <a:buSzTx/>
              <a:tabLst/>
              <a:defRPr/>
            </a:pPr>
            <a:r>
              <a:rPr lang="el-GR" b="1" noProof="0" dirty="0" smtClean="0"/>
              <a:t>(</a:t>
            </a:r>
            <a:r>
              <a:rPr lang="el-GR" b="1" noProof="0" dirty="0" err="1" smtClean="0"/>
              <a:t>Μπότσας</a:t>
            </a:r>
            <a:r>
              <a:rPr lang="el-GR" b="1" noProof="0" dirty="0" smtClean="0"/>
              <a:t>, 2007)</a:t>
            </a:r>
            <a:endParaRPr kumimoji="0" lang="el-GR" sz="1800" b="1"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9" name="Picture 4" descr="C:\Users\ΠΟΠΗ\Desktop\Εικόνα1.png"/>
          <p:cNvPicPr>
            <a:picLocks noChangeAspect="1" noChangeArrowheads="1"/>
          </p:cNvPicPr>
          <p:nvPr/>
        </p:nvPicPr>
        <p:blipFill>
          <a:blip r:embed="rId3" cstate="print"/>
          <a:srcRect/>
          <a:stretch>
            <a:fillRect/>
          </a:stretch>
        </p:blipFill>
        <p:spPr bwMode="auto">
          <a:xfrm>
            <a:off x="3923928" y="1484784"/>
            <a:ext cx="4707882" cy="4176464"/>
          </a:xfrm>
          <a:prstGeom prst="rect">
            <a:avLst/>
          </a:prstGeom>
          <a:solidFill>
            <a:srgbClr val="FFFFFF">
              <a:shade val="85000"/>
            </a:srgbClr>
          </a:solidFill>
          <a:ln w="88900" cap="sq">
            <a:solidFill>
              <a:schemeClr val="tx2">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 xmlns:p14="http://schemas.microsoft.com/office/powerpoint/2010/main" val="39769064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323528" y="332656"/>
            <a:ext cx="3960440" cy="3024336"/>
          </a:xfrm>
          <a:solidFill>
            <a:srgbClr val="27498D"/>
          </a:solidFill>
          <a:ln w="57150">
            <a:solidFill>
              <a:schemeClr val="tx1"/>
            </a:solidFill>
          </a:ln>
        </p:spPr>
        <p:txBody>
          <a:bodyPr>
            <a:normAutofit fontScale="90000"/>
          </a:bodyPr>
          <a:lstStyle/>
          <a:p>
            <a:r>
              <a:rPr lang="el-GR" sz="3200" dirty="0" smtClean="0">
                <a:solidFill>
                  <a:schemeClr val="bg1"/>
                </a:solidFill>
              </a:rPr>
              <a:t/>
            </a:r>
            <a:br>
              <a:rPr lang="el-GR" sz="3200" dirty="0" smtClean="0">
                <a:solidFill>
                  <a:schemeClr val="bg1"/>
                </a:solidFill>
              </a:rPr>
            </a:br>
            <a:r>
              <a:rPr lang="el-GR" sz="3200" dirty="0" smtClean="0">
                <a:solidFill>
                  <a:schemeClr val="bg1"/>
                </a:solidFill>
              </a:rPr>
              <a:t/>
            </a:r>
            <a:br>
              <a:rPr lang="el-GR" sz="3200" dirty="0" smtClean="0">
                <a:solidFill>
                  <a:schemeClr val="bg1"/>
                </a:solidFill>
              </a:rPr>
            </a:br>
            <a:r>
              <a:rPr lang="el-GR" sz="3100" dirty="0" smtClean="0">
                <a:solidFill>
                  <a:schemeClr val="bg1"/>
                </a:solidFill>
              </a:rPr>
              <a:t> </a:t>
            </a:r>
            <a:br>
              <a:rPr lang="el-GR" sz="3100" dirty="0" smtClean="0">
                <a:solidFill>
                  <a:schemeClr val="bg1"/>
                </a:solidFill>
              </a:rPr>
            </a:br>
            <a:r>
              <a:rPr lang="el-GR" sz="3600" dirty="0" smtClean="0">
                <a:solidFill>
                  <a:schemeClr val="bg1"/>
                </a:solidFill>
              </a:rPr>
              <a:t>Ενότητα 7.</a:t>
            </a:r>
            <a:br>
              <a:rPr lang="el-GR" sz="3600" dirty="0" smtClean="0">
                <a:solidFill>
                  <a:schemeClr val="bg1"/>
                </a:solidFill>
              </a:rPr>
            </a:br>
            <a:r>
              <a:rPr lang="el-GR" sz="3600" dirty="0" smtClean="0">
                <a:solidFill>
                  <a:schemeClr val="bg1"/>
                </a:solidFill>
              </a:rPr>
              <a:t>Η επίδραση των ενδογενών (ατομικών) παραγόντων στη μεταγνωστική δεξιοσύνη </a:t>
            </a:r>
            <a:br>
              <a:rPr lang="el-GR" sz="3600" dirty="0" smtClean="0">
                <a:solidFill>
                  <a:schemeClr val="bg1"/>
                </a:solidFill>
              </a:rPr>
            </a:br>
            <a:r>
              <a:rPr lang="el-GR" sz="3200" b="1" dirty="0" smtClean="0">
                <a:solidFill>
                  <a:schemeClr val="bg1"/>
                </a:solidFill>
              </a:rPr>
              <a:t/>
            </a:r>
            <a:br>
              <a:rPr lang="el-GR" sz="3200" b="1" dirty="0" smtClean="0">
                <a:solidFill>
                  <a:schemeClr val="bg1"/>
                </a:solidFill>
              </a:rPr>
            </a:br>
            <a:r>
              <a:rPr lang="el-GR" sz="3200" b="1" dirty="0" smtClean="0"/>
              <a:t/>
            </a:r>
            <a:br>
              <a:rPr lang="el-GR" sz="3200" b="1" dirty="0" smtClean="0"/>
            </a:br>
            <a:r>
              <a:rPr lang="el-GR" sz="3200" dirty="0" smtClean="0">
                <a:solidFill>
                  <a:schemeClr val="bg1"/>
                </a:solidFill>
              </a:rPr>
              <a:t/>
            </a:r>
            <a:br>
              <a:rPr lang="el-GR" sz="3200" dirty="0" smtClean="0">
                <a:solidFill>
                  <a:schemeClr val="bg1"/>
                </a:solidFill>
              </a:rPr>
            </a:br>
            <a:endParaRPr lang="el-GR" sz="3600" b="1" dirty="0"/>
          </a:p>
        </p:txBody>
      </p:sp>
      <p:sp>
        <p:nvSpPr>
          <p:cNvPr id="4" name="Υπότιτλος 3"/>
          <p:cNvSpPr>
            <a:spLocks noGrp="1"/>
          </p:cNvSpPr>
          <p:nvPr>
            <p:ph type="subTitle" idx="1"/>
          </p:nvPr>
        </p:nvSpPr>
        <p:spPr>
          <a:xfrm>
            <a:off x="4572000" y="3356992"/>
            <a:ext cx="4464496" cy="2736304"/>
          </a:xfrm>
          <a:solidFill>
            <a:schemeClr val="bg1"/>
          </a:solidFill>
          <a:ln w="57150">
            <a:solidFill>
              <a:schemeClr val="tx1"/>
            </a:solidFill>
          </a:ln>
        </p:spPr>
        <p:txBody>
          <a:bodyPr>
            <a:normAutofit/>
          </a:bodyPr>
          <a:lstStyle/>
          <a:p>
            <a:r>
              <a:rPr lang="el-GR" dirty="0" smtClean="0">
                <a:solidFill>
                  <a:schemeClr val="tx1"/>
                </a:solidFill>
              </a:rPr>
              <a:t>Υποενότητα 2:</a:t>
            </a:r>
          </a:p>
          <a:p>
            <a:r>
              <a:rPr lang="el-GR" dirty="0" smtClean="0">
                <a:solidFill>
                  <a:schemeClr val="tx1"/>
                </a:solidFill>
              </a:rPr>
              <a:t>Ε</a:t>
            </a:r>
            <a:r>
              <a:rPr lang="x-none" smtClean="0">
                <a:solidFill>
                  <a:schemeClr val="tx1"/>
                </a:solidFill>
              </a:rPr>
              <a:t>νδογεν</a:t>
            </a:r>
            <a:r>
              <a:rPr lang="el-GR" dirty="0" err="1" smtClean="0">
                <a:solidFill>
                  <a:schemeClr val="tx1"/>
                </a:solidFill>
              </a:rPr>
              <a:t>είς</a:t>
            </a:r>
            <a:r>
              <a:rPr lang="x-none" smtClean="0">
                <a:solidFill>
                  <a:schemeClr val="tx1"/>
                </a:solidFill>
              </a:rPr>
              <a:t> και εξωγεν</a:t>
            </a:r>
            <a:r>
              <a:rPr lang="el-GR" dirty="0" err="1" smtClean="0">
                <a:solidFill>
                  <a:schemeClr val="tx1"/>
                </a:solidFill>
              </a:rPr>
              <a:t>είς</a:t>
            </a:r>
            <a:r>
              <a:rPr lang="el-GR" dirty="0" smtClean="0">
                <a:solidFill>
                  <a:schemeClr val="tx1"/>
                </a:solidFill>
              </a:rPr>
              <a:t> </a:t>
            </a:r>
            <a:r>
              <a:rPr lang="x-none" smtClean="0">
                <a:solidFill>
                  <a:schemeClr val="tx1"/>
                </a:solidFill>
              </a:rPr>
              <a:t>παρ</a:t>
            </a:r>
            <a:r>
              <a:rPr lang="el-GR" dirty="0" smtClean="0">
                <a:solidFill>
                  <a:schemeClr val="tx1"/>
                </a:solidFill>
              </a:rPr>
              <a:t>άγοντες</a:t>
            </a:r>
            <a:endParaRPr lang="el-GR" dirty="0">
              <a:solidFill>
                <a:schemeClr val="tx1"/>
              </a:solidFill>
            </a:endParaRPr>
          </a:p>
        </p:txBody>
      </p:sp>
      <p:pic>
        <p:nvPicPr>
          <p:cNvPr id="307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084168" y="476672"/>
            <a:ext cx="2792413" cy="19081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1777203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994122"/>
          </a:xfrm>
          <a:solidFill>
            <a:srgbClr val="FBFBE9"/>
          </a:solidFill>
          <a:ln w="57150">
            <a:solidFill>
              <a:schemeClr val="tx1"/>
            </a:solidFill>
          </a:ln>
        </p:spPr>
        <p:txBody>
          <a:bodyPr>
            <a:noAutofit/>
          </a:bodyPr>
          <a:lstStyle/>
          <a:p>
            <a:r>
              <a:rPr lang="el-GR" sz="3600" dirty="0" smtClean="0"/>
              <a:t>Υποενότητα 2</a:t>
            </a:r>
            <a:br>
              <a:rPr lang="el-GR" sz="3600" dirty="0" smtClean="0"/>
            </a:br>
            <a:r>
              <a:rPr lang="el-GR" sz="3600" b="1" dirty="0" smtClean="0"/>
              <a:t> Ε</a:t>
            </a:r>
            <a:r>
              <a:rPr lang="x-none" sz="3600" b="1" smtClean="0"/>
              <a:t>νδογεν</a:t>
            </a:r>
            <a:r>
              <a:rPr lang="el-GR" sz="3600" b="1" dirty="0" err="1" smtClean="0"/>
              <a:t>είς</a:t>
            </a:r>
            <a:r>
              <a:rPr lang="x-none" sz="3600" b="1" smtClean="0"/>
              <a:t> και εξωγεν</a:t>
            </a:r>
            <a:r>
              <a:rPr lang="el-GR" sz="3600" b="1" dirty="0" err="1" smtClean="0"/>
              <a:t>είς</a:t>
            </a:r>
            <a:r>
              <a:rPr lang="el-GR" sz="3600" b="1" dirty="0" smtClean="0"/>
              <a:t> </a:t>
            </a:r>
            <a:r>
              <a:rPr lang="x-none" sz="3600" b="1" smtClean="0"/>
              <a:t>παρ</a:t>
            </a:r>
            <a:r>
              <a:rPr lang="el-GR" sz="3600" b="1" dirty="0" smtClean="0"/>
              <a:t>άγοντες 1/2</a:t>
            </a:r>
            <a:endParaRPr lang="el-GR" sz="3600" b="1" dirty="0"/>
          </a:p>
        </p:txBody>
      </p:sp>
      <p:sp>
        <p:nvSpPr>
          <p:cNvPr id="3" name="Θέση περιεχομένου 2"/>
          <p:cNvSpPr>
            <a:spLocks noGrp="1"/>
          </p:cNvSpPr>
          <p:nvPr>
            <p:ph idx="1"/>
          </p:nvPr>
        </p:nvSpPr>
        <p:spPr>
          <a:xfrm>
            <a:off x="467544" y="1700808"/>
            <a:ext cx="8373616" cy="3960440"/>
          </a:xfrm>
          <a:solidFill>
            <a:schemeClr val="bg2">
              <a:lumMod val="90000"/>
            </a:schemeClr>
          </a:solidFill>
          <a:ln w="57150">
            <a:solidFill>
              <a:schemeClr val="tx1"/>
            </a:solidFill>
          </a:ln>
        </p:spPr>
        <p:txBody>
          <a:bodyPr>
            <a:noAutofit/>
          </a:bodyPr>
          <a:lstStyle/>
          <a:p>
            <a:pPr>
              <a:buNone/>
            </a:pPr>
            <a:r>
              <a:rPr lang="el-GR" sz="2400" dirty="0" smtClean="0"/>
              <a:t>	Οι παράγοντες (ενδογενείς και εξωγενείς) που επηρεάζουν την άσκηση των μεταγνωστικών δεξιοτήτων θα μπορούσαν να αναλυθούν γύρω από τους ακόλουθους 3 βασικούς άξονες αναφοράς:</a:t>
            </a:r>
          </a:p>
          <a:p>
            <a:endParaRPr lang="el-GR" sz="2400" dirty="0" smtClean="0"/>
          </a:p>
          <a:p>
            <a:r>
              <a:rPr lang="el-GR" sz="2400" b="1" dirty="0" smtClean="0"/>
              <a:t>το άτομο και την κοινωνική του αλληλεπίδραση</a:t>
            </a:r>
            <a:r>
              <a:rPr lang="el-GR" sz="2400" dirty="0" smtClean="0"/>
              <a:t>.  </a:t>
            </a:r>
          </a:p>
          <a:p>
            <a:r>
              <a:rPr lang="el-GR" sz="2400" b="1" dirty="0" smtClean="0"/>
              <a:t>Το μαθησιακό έργο που κάθε φορά επιδιώκεται</a:t>
            </a:r>
            <a:r>
              <a:rPr lang="el-GR" sz="2400" dirty="0" smtClean="0"/>
              <a:t>. </a:t>
            </a:r>
          </a:p>
          <a:p>
            <a:r>
              <a:rPr lang="el-GR" sz="2400" b="1" dirty="0" smtClean="0"/>
              <a:t>Τη στρατηγική που πρόκειται να εφαρμοστεί </a:t>
            </a:r>
            <a:r>
              <a:rPr lang="el-GR" sz="2400" dirty="0" smtClean="0"/>
              <a:t>σε σχέση με τις μεταγνωστικές εμπειρίες και γνώσεις που τη συνοδεύουν.</a:t>
            </a:r>
            <a:r>
              <a:rPr lang="el-GR" sz="2400" b="1" dirty="0" smtClean="0"/>
              <a:t> </a:t>
            </a:r>
            <a:endParaRPr lang="el-GR" sz="2400" dirty="0" smtClean="0"/>
          </a:p>
          <a:p>
            <a:pPr algn="ctr">
              <a:buNone/>
            </a:pPr>
            <a:endParaRPr lang="el-GR" sz="2400" b="1" dirty="0" smtClean="0">
              <a:ea typeface="Calibri"/>
              <a:cs typeface="Times New Roman"/>
            </a:endParaRPr>
          </a:p>
          <a:p>
            <a:pPr algn="ctr" hangingPunct="0">
              <a:lnSpc>
                <a:spcPct val="210000"/>
              </a:lnSpc>
              <a:buNone/>
            </a:pPr>
            <a:endParaRPr lang="el-GR" sz="2400" b="1" dirty="0" smtClean="0"/>
          </a:p>
          <a:p>
            <a:pPr hangingPunct="0">
              <a:lnSpc>
                <a:spcPct val="170000"/>
              </a:lnSpc>
              <a:buNone/>
            </a:pPr>
            <a:endParaRPr lang="el-GR" sz="4200" b="1" dirty="0" smtClean="0"/>
          </a:p>
          <a:p>
            <a:pPr algn="ctr" hangingPunct="0">
              <a:lnSpc>
                <a:spcPct val="170000"/>
              </a:lnSpc>
              <a:buNone/>
            </a:pPr>
            <a:r>
              <a:rPr lang="el-GR" sz="4200" dirty="0" smtClean="0"/>
              <a:t> </a:t>
            </a:r>
          </a:p>
          <a:p>
            <a:pPr>
              <a:lnSpc>
                <a:spcPct val="170000"/>
              </a:lnSpc>
            </a:pPr>
            <a:endParaRPr lang="el-GR" sz="2900" dirty="0">
              <a:latin typeface="Georgia" pitchFamily="18" charset="0"/>
            </a:endParaRPr>
          </a:p>
        </p:txBody>
      </p:sp>
    </p:spTree>
    <p:extLst>
      <p:ext uri="{BB962C8B-B14F-4D97-AF65-F5344CB8AC3E}">
        <p14:creationId xmlns="" xmlns:p14="http://schemas.microsoft.com/office/powerpoint/2010/main" val="397690642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321c2a67d55cc33840972544d4a3f68ab24842"/>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3180</TotalTime>
  <Words>1559</Words>
  <Application>Microsoft Office PowerPoint</Application>
  <PresentationFormat>Προβολή στην οθόνη (4:3)</PresentationFormat>
  <Paragraphs>407</Paragraphs>
  <Slides>24</Slides>
  <Notes>24</Notes>
  <HiddenSlides>0</HiddenSlides>
  <MMClips>0</MMClips>
  <ScaleCrop>false</ScaleCrop>
  <HeadingPairs>
    <vt:vector size="4" baseType="variant">
      <vt:variant>
        <vt:lpstr>Θέμα</vt:lpstr>
      </vt:variant>
      <vt:variant>
        <vt:i4>1</vt:i4>
      </vt:variant>
      <vt:variant>
        <vt:lpstr>Τίτλοι διαφανειών</vt:lpstr>
      </vt:variant>
      <vt:variant>
        <vt:i4>24</vt:i4>
      </vt:variant>
    </vt:vector>
  </HeadingPairs>
  <TitlesOfParts>
    <vt:vector size="25" baseType="lpstr">
      <vt:lpstr>Θέμα του Office</vt:lpstr>
      <vt:lpstr>Μεταγνωστικές Ικανότητες</vt:lpstr>
      <vt:lpstr>Διαφάνεια 2</vt:lpstr>
      <vt:lpstr>Σκοπός της ενότητας</vt:lpstr>
      <vt:lpstr>Διάγραμμα της ενότητας</vt:lpstr>
      <vt:lpstr>Στόχοι της ενότητας</vt:lpstr>
      <vt:lpstr>    Ενότητα 7. Η επίδραση των ενδογενών (ατομικών) παραγόντων στη μεταγνωστική δεξιοσύνη     </vt:lpstr>
      <vt:lpstr>Υποενότητα 1 Εισαγωγικές πληροφορίες</vt:lpstr>
      <vt:lpstr>    Ενότητα 7. Η επίδραση των ενδογενών (ατομικών) παραγόντων στη μεταγνωστική δεξιοσύνη     </vt:lpstr>
      <vt:lpstr>Υποενότητα 2  Ενδογενείς και εξωγενείς παράγοντες 1/2</vt:lpstr>
      <vt:lpstr>Διαφάνεια 10</vt:lpstr>
      <vt:lpstr>    Ενότητα 7. Η επίδραση των ενδογενών (ατομικών) παραγόντων στη μεταγνωστική δεξιοσύνη     </vt:lpstr>
      <vt:lpstr>Υποενότητα 3  Η έννοια των συναισθημάτων </vt:lpstr>
      <vt:lpstr>    Ενότητα 7. Η επίδραση των ενδογενών (ατομικών) παραγόντων στη μεταγνωστική δεξιοσύνη     </vt:lpstr>
      <vt:lpstr>Υποενότητα 4  Ατομικά συναισθήματα και μεταγνωστικές στρατηγικές 1/2</vt:lpstr>
      <vt:lpstr>Υποενότητα 4  Ατομικά συναισθήματα και μεταγνωστικές στρατηγικές 2/2</vt:lpstr>
      <vt:lpstr>    Ενότητα 7. Η επίδραση των ενδογενών (ατομικών) παραγόντων στη μεταγνωστική δεξιοσύνη     </vt:lpstr>
      <vt:lpstr>Υποενότητα 5  Εσωτερικά κίνητρα και μεταγνωστική δεξιοσύνη 1/2</vt:lpstr>
      <vt:lpstr>Υποενότητα 5  Εσωτερικά κίνητρα και μεταγνωστική δεξιοσύνη 2/2</vt:lpstr>
      <vt:lpstr>Προσομοίωση-Παιχνίδι ρόλων</vt:lpstr>
      <vt:lpstr>Συναισθανθείτε περιληπτικά με...νοημοσύνη 1</vt:lpstr>
      <vt:lpstr>Συναισθανθείτε περιληπτικά με...νοημοσύνη 1</vt:lpstr>
      <vt:lpstr>Συναισθανθείτε περιληπτικά με...νοημοσύνη 2</vt:lpstr>
      <vt:lpstr>Ανακεφαλαίωση Ενότητας</vt:lpstr>
      <vt:lpstr>ΤΕΛΟΣ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kmarkidis@gmail.com</dc:creator>
  <cp:lastModifiedBy>ΠΟΠΗ</cp:lastModifiedBy>
  <cp:revision>267</cp:revision>
  <dcterms:created xsi:type="dcterms:W3CDTF">2013-12-11T08:27:37Z</dcterms:created>
  <dcterms:modified xsi:type="dcterms:W3CDTF">2014-05-04T09:17:15Z</dcterms:modified>
</cp:coreProperties>
</file>