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59" r:id="rId4"/>
    <p:sldId id="262" r:id="rId5"/>
    <p:sldId id="260" r:id="rId6"/>
    <p:sldId id="270" r:id="rId7"/>
    <p:sldId id="264" r:id="rId8"/>
    <p:sldId id="287" r:id="rId9"/>
    <p:sldId id="297" r:id="rId10"/>
    <p:sldId id="286" r:id="rId11"/>
    <p:sldId id="298" r:id="rId12"/>
    <p:sldId id="291" r:id="rId13"/>
    <p:sldId id="303" r:id="rId14"/>
    <p:sldId id="299" r:id="rId15"/>
    <p:sldId id="294" r:id="rId16"/>
    <p:sldId id="300" r:id="rId17"/>
    <p:sldId id="301" r:id="rId18"/>
    <p:sldId id="285" r:id="rId19"/>
    <p:sldId id="283" r:id="rId20"/>
    <p:sldId id="284" r:id="rId21"/>
    <p:sldId id="305" r:id="rId22"/>
    <p:sldId id="269" r:id="rId23"/>
    <p:sldId id="271"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A1F"/>
    <a:srgbClr val="27498D"/>
    <a:srgbClr val="FBFB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89" autoAdjust="0"/>
  </p:normalViewPr>
  <p:slideViewPr>
    <p:cSldViewPr>
      <p:cViewPr>
        <p:scale>
          <a:sx n="100" d="100"/>
          <a:sy n="100" d="100"/>
        </p:scale>
        <p:origin x="-294"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7F061-0F2D-4760-B6D0-6E48F4A661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F90880B5-11E4-4E5F-96DD-9CF0CAD80557}">
      <dgm:prSet phldrT="[Κείμενο]" custT="1"/>
      <dgm:spPr>
        <a:solidFill>
          <a:srgbClr val="FFC000"/>
        </a:solidFill>
      </dgm:spPr>
      <dgm:t>
        <a:bodyPr/>
        <a:lstStyle/>
        <a:p>
          <a:r>
            <a:rPr lang="el-GR" sz="1400" b="1" dirty="0" smtClean="0">
              <a:solidFill>
                <a:schemeClr val="tx1"/>
              </a:solidFill>
            </a:rPr>
            <a:t>Μεταγνωστικές Στρατηγικές </a:t>
          </a:r>
          <a:endParaRPr lang="el-GR" sz="1400" b="1" dirty="0">
            <a:solidFill>
              <a:schemeClr val="tx1"/>
            </a:solidFill>
          </a:endParaRPr>
        </a:p>
      </dgm:t>
    </dgm:pt>
    <dgm:pt modelId="{D7678222-AD08-46E7-B77E-32AFE997D003}" type="parTrans" cxnId="{B81B43A8-6997-40C8-B121-E092B29B04F8}">
      <dgm:prSet/>
      <dgm:spPr/>
      <dgm:t>
        <a:bodyPr/>
        <a:lstStyle/>
        <a:p>
          <a:endParaRPr lang="el-GR"/>
        </a:p>
      </dgm:t>
    </dgm:pt>
    <dgm:pt modelId="{6BCC180E-F4C1-499D-BFE3-BAEBCB5FB6F9}" type="sibTrans" cxnId="{B81B43A8-6997-40C8-B121-E092B29B04F8}">
      <dgm:prSet/>
      <dgm:spPr/>
      <dgm:t>
        <a:bodyPr/>
        <a:lstStyle/>
        <a:p>
          <a:endParaRPr lang="el-GR"/>
        </a:p>
      </dgm:t>
    </dgm:pt>
    <dgm:pt modelId="{40AD6CFC-3FE4-4167-B405-9361BBDD2CA8}">
      <dgm:prSet phldrT="[Κείμενο]" custT="1"/>
      <dgm:spPr/>
      <dgm:t>
        <a:bodyPr/>
        <a:lstStyle/>
        <a:p>
          <a:r>
            <a:rPr lang="el-GR" sz="1400" b="1" dirty="0" smtClean="0"/>
            <a:t>Ο προσανατολισμός</a:t>
          </a:r>
          <a:endParaRPr lang="el-GR" sz="1400" b="1" dirty="0"/>
        </a:p>
      </dgm:t>
    </dgm:pt>
    <dgm:pt modelId="{D47671BD-464C-479C-A8AF-6E225530355D}" type="parTrans" cxnId="{C3E8F6E8-C3B7-4DA1-8342-2FE4930DA0C6}">
      <dgm:prSet/>
      <dgm:spPr/>
      <dgm:t>
        <a:bodyPr/>
        <a:lstStyle/>
        <a:p>
          <a:endParaRPr lang="el-GR"/>
        </a:p>
      </dgm:t>
    </dgm:pt>
    <dgm:pt modelId="{137846EE-C8C4-46D7-B724-CE2806F20A95}" type="sibTrans" cxnId="{C3E8F6E8-C3B7-4DA1-8342-2FE4930DA0C6}">
      <dgm:prSet/>
      <dgm:spPr/>
      <dgm:t>
        <a:bodyPr/>
        <a:lstStyle/>
        <a:p>
          <a:endParaRPr lang="el-GR"/>
        </a:p>
      </dgm:t>
    </dgm:pt>
    <dgm:pt modelId="{30919CF1-C673-4758-A767-92555CF4ACBF}">
      <dgm:prSet phldrT="[Κείμενο]" custT="1"/>
      <dgm:spPr/>
      <dgm:t>
        <a:bodyPr/>
        <a:lstStyle/>
        <a:p>
          <a:r>
            <a:rPr lang="el-GR" sz="1400" b="1" dirty="0" smtClean="0"/>
            <a:t> Ο σχεδιασμός</a:t>
          </a:r>
          <a:endParaRPr lang="el-GR" sz="1400" b="1" dirty="0"/>
        </a:p>
      </dgm:t>
    </dgm:pt>
    <dgm:pt modelId="{B3C99FBC-00C5-4E05-ABE8-5C901B870AA1}" type="parTrans" cxnId="{20BCFF6D-1493-4409-BBD2-3A70E3E05256}">
      <dgm:prSet/>
      <dgm:spPr/>
      <dgm:t>
        <a:bodyPr/>
        <a:lstStyle/>
        <a:p>
          <a:endParaRPr lang="el-GR"/>
        </a:p>
      </dgm:t>
    </dgm:pt>
    <dgm:pt modelId="{2EE751EA-DAE8-43F6-B163-B5F627166AD7}" type="sibTrans" cxnId="{20BCFF6D-1493-4409-BBD2-3A70E3E05256}">
      <dgm:prSet/>
      <dgm:spPr/>
      <dgm:t>
        <a:bodyPr/>
        <a:lstStyle/>
        <a:p>
          <a:endParaRPr lang="el-GR"/>
        </a:p>
      </dgm:t>
    </dgm:pt>
    <dgm:pt modelId="{5DBCDE09-88A5-41CA-8E75-ACCA77B7C457}">
      <dgm:prSet phldrT="[Κείμενο]" custT="1"/>
      <dgm:spPr/>
      <dgm:t>
        <a:bodyPr/>
        <a:lstStyle/>
        <a:p>
          <a:r>
            <a:rPr lang="el-GR" sz="1400" b="1" dirty="0" smtClean="0"/>
            <a:t>Η παρακολούθηση</a:t>
          </a:r>
          <a:endParaRPr lang="el-GR" sz="1400" b="1" dirty="0"/>
        </a:p>
      </dgm:t>
    </dgm:pt>
    <dgm:pt modelId="{37B89416-24CB-4A07-9677-36DE94B29306}" type="parTrans" cxnId="{A443D5C3-C97C-406E-836C-64DE713BEF7E}">
      <dgm:prSet/>
      <dgm:spPr/>
      <dgm:t>
        <a:bodyPr/>
        <a:lstStyle/>
        <a:p>
          <a:endParaRPr lang="el-GR"/>
        </a:p>
      </dgm:t>
    </dgm:pt>
    <dgm:pt modelId="{67D7D86A-CC6F-4E20-94E4-A5EEB83B4C72}" type="sibTrans" cxnId="{A443D5C3-C97C-406E-836C-64DE713BEF7E}">
      <dgm:prSet/>
      <dgm:spPr/>
      <dgm:t>
        <a:bodyPr/>
        <a:lstStyle/>
        <a:p>
          <a:endParaRPr lang="el-GR"/>
        </a:p>
      </dgm:t>
    </dgm:pt>
    <dgm:pt modelId="{86ACCD36-2E61-4C68-9B6A-29D30B8913AA}">
      <dgm:prSet phldrT="[Κείμενο]" custT="1"/>
      <dgm:spPr>
        <a:solidFill>
          <a:srgbClr val="FF0000"/>
        </a:solidFill>
      </dgm:spPr>
      <dgm:t>
        <a:bodyPr/>
        <a:lstStyle/>
        <a:p>
          <a:r>
            <a:rPr lang="el-GR" sz="1400" b="1" dirty="0" smtClean="0"/>
            <a:t>Η ρύθμιση</a:t>
          </a:r>
          <a:endParaRPr lang="el-GR" sz="1400" b="1" dirty="0"/>
        </a:p>
      </dgm:t>
    </dgm:pt>
    <dgm:pt modelId="{F79C1D92-CE1F-47C8-BF78-E796E3524B20}" type="parTrans" cxnId="{40E593AF-4206-4A58-AC0D-169CEE7D3803}">
      <dgm:prSet/>
      <dgm:spPr/>
      <dgm:t>
        <a:bodyPr/>
        <a:lstStyle/>
        <a:p>
          <a:endParaRPr lang="el-GR"/>
        </a:p>
      </dgm:t>
    </dgm:pt>
    <dgm:pt modelId="{452BF76D-CB59-4C2B-B55D-94ED4BDF3B22}" type="sibTrans" cxnId="{40E593AF-4206-4A58-AC0D-169CEE7D3803}">
      <dgm:prSet/>
      <dgm:spPr/>
      <dgm:t>
        <a:bodyPr/>
        <a:lstStyle/>
        <a:p>
          <a:endParaRPr lang="el-GR"/>
        </a:p>
      </dgm:t>
    </dgm:pt>
    <dgm:pt modelId="{5B5907C7-BEAF-4103-831D-92E724F02CDD}">
      <dgm:prSet/>
      <dgm:spPr/>
      <dgm:t>
        <a:bodyPr/>
        <a:lstStyle/>
        <a:p>
          <a:endParaRPr lang="el-GR"/>
        </a:p>
      </dgm:t>
    </dgm:pt>
    <dgm:pt modelId="{94FBAA3D-5656-402E-BD8B-BBFC00D47A47}" type="parTrans" cxnId="{04DDF2B6-D1BD-4B47-82A0-9845C14D53A2}">
      <dgm:prSet/>
      <dgm:spPr/>
      <dgm:t>
        <a:bodyPr/>
        <a:lstStyle/>
        <a:p>
          <a:endParaRPr lang="el-GR"/>
        </a:p>
      </dgm:t>
    </dgm:pt>
    <dgm:pt modelId="{E432C6B4-02BE-4D72-881E-353C67D8D14C}" type="sibTrans" cxnId="{04DDF2B6-D1BD-4B47-82A0-9845C14D53A2}">
      <dgm:prSet/>
      <dgm:spPr/>
      <dgm:t>
        <a:bodyPr/>
        <a:lstStyle/>
        <a:p>
          <a:endParaRPr lang="el-GR"/>
        </a:p>
      </dgm:t>
    </dgm:pt>
    <dgm:pt modelId="{318B2C92-0EED-40CC-99CA-6EE2C8FBB1C1}">
      <dgm:prSet custT="1"/>
      <dgm:spPr/>
      <dgm:t>
        <a:bodyPr/>
        <a:lstStyle/>
        <a:p>
          <a:r>
            <a:rPr lang="el-GR" sz="1400" b="1" dirty="0" smtClean="0"/>
            <a:t>Η εξέταση της ορθότητας του αποτελέσματος</a:t>
          </a:r>
          <a:endParaRPr lang="el-GR" sz="1400" b="1" dirty="0"/>
        </a:p>
      </dgm:t>
    </dgm:pt>
    <dgm:pt modelId="{7D8D7049-F681-428A-A593-70174E75A91B}" type="parTrans" cxnId="{34B3573B-A23A-4E26-BF24-D7E1329DC9BA}">
      <dgm:prSet/>
      <dgm:spPr/>
      <dgm:t>
        <a:bodyPr/>
        <a:lstStyle/>
        <a:p>
          <a:endParaRPr lang="el-GR"/>
        </a:p>
      </dgm:t>
    </dgm:pt>
    <dgm:pt modelId="{492A9C35-2E4D-48CF-9362-3564AA61F39A}" type="sibTrans" cxnId="{34B3573B-A23A-4E26-BF24-D7E1329DC9BA}">
      <dgm:prSet/>
      <dgm:spPr/>
      <dgm:t>
        <a:bodyPr/>
        <a:lstStyle/>
        <a:p>
          <a:endParaRPr lang="el-GR"/>
        </a:p>
      </dgm:t>
    </dgm:pt>
    <dgm:pt modelId="{C45D2725-D3B9-4216-9C48-B2EDCCE0150C}">
      <dgm:prSet custT="1"/>
      <dgm:spPr/>
      <dgm:t>
        <a:bodyPr/>
        <a:lstStyle/>
        <a:p>
          <a:r>
            <a:rPr lang="el-GR" sz="1400" b="1" dirty="0" smtClean="0"/>
            <a:t>Η ανακεφαλαίωση</a:t>
          </a:r>
          <a:endParaRPr lang="el-GR" sz="1400" b="1" dirty="0"/>
        </a:p>
      </dgm:t>
    </dgm:pt>
    <dgm:pt modelId="{E60F422F-2684-4C82-810B-86128F74D8C4}" type="parTrans" cxnId="{EAD8D0BB-BAA3-4FE7-A36D-9EF48C75A9F5}">
      <dgm:prSet/>
      <dgm:spPr/>
      <dgm:t>
        <a:bodyPr/>
        <a:lstStyle/>
        <a:p>
          <a:endParaRPr lang="el-GR"/>
        </a:p>
      </dgm:t>
    </dgm:pt>
    <dgm:pt modelId="{DB930724-947A-4BF9-A396-9ACAC8034D26}" type="sibTrans" cxnId="{EAD8D0BB-BAA3-4FE7-A36D-9EF48C75A9F5}">
      <dgm:prSet/>
      <dgm:spPr/>
      <dgm:t>
        <a:bodyPr/>
        <a:lstStyle/>
        <a:p>
          <a:endParaRPr lang="el-GR"/>
        </a:p>
      </dgm:t>
    </dgm:pt>
    <dgm:pt modelId="{C234A948-E688-474F-9638-D321F03CABA0}">
      <dgm:prSet custT="1"/>
      <dgm:spPr>
        <a:solidFill>
          <a:schemeClr val="accent6">
            <a:lumMod val="75000"/>
          </a:schemeClr>
        </a:solidFill>
      </dgm:spPr>
      <dgm:t>
        <a:bodyPr/>
        <a:lstStyle/>
        <a:p>
          <a:r>
            <a:rPr lang="el-GR" sz="1400" b="1" dirty="0" smtClean="0"/>
            <a:t>Η αξιολόγηση</a:t>
          </a:r>
          <a:endParaRPr lang="el-GR" sz="1400" b="1" dirty="0"/>
        </a:p>
      </dgm:t>
    </dgm:pt>
    <dgm:pt modelId="{8DA00F77-CF17-414A-9537-ACEB870DBEA6}" type="parTrans" cxnId="{B7F701CC-A072-4D8D-B080-F2021A52C196}">
      <dgm:prSet/>
      <dgm:spPr/>
      <dgm:t>
        <a:bodyPr/>
        <a:lstStyle/>
        <a:p>
          <a:endParaRPr lang="el-GR"/>
        </a:p>
      </dgm:t>
    </dgm:pt>
    <dgm:pt modelId="{AF226313-134D-48E3-969C-EF4F735FCC33}" type="sibTrans" cxnId="{B7F701CC-A072-4D8D-B080-F2021A52C196}">
      <dgm:prSet/>
      <dgm:spPr/>
      <dgm:t>
        <a:bodyPr/>
        <a:lstStyle/>
        <a:p>
          <a:endParaRPr lang="el-GR"/>
        </a:p>
      </dgm:t>
    </dgm:pt>
    <dgm:pt modelId="{4FC0C1C9-1A11-4DCF-893C-44B8ED0A04CD}" type="pres">
      <dgm:prSet presAssocID="{8FB7F061-0F2D-4760-B6D0-6E48F4A6613F}" presName="Name0" presStyleCnt="0">
        <dgm:presLayoutVars>
          <dgm:chMax val="1"/>
          <dgm:dir/>
          <dgm:animLvl val="ctr"/>
          <dgm:resizeHandles val="exact"/>
        </dgm:presLayoutVars>
      </dgm:prSet>
      <dgm:spPr/>
      <dgm:t>
        <a:bodyPr/>
        <a:lstStyle/>
        <a:p>
          <a:endParaRPr lang="el-GR"/>
        </a:p>
      </dgm:t>
    </dgm:pt>
    <dgm:pt modelId="{54A1D7FE-E887-432B-A735-E68453D96D07}" type="pres">
      <dgm:prSet presAssocID="{F90880B5-11E4-4E5F-96DD-9CF0CAD80557}" presName="centerShape" presStyleLbl="node0" presStyleIdx="0" presStyleCnt="1" custScaleX="140903" custScaleY="107208" custLinFactNeighborX="289" custLinFactNeighborY="5436"/>
      <dgm:spPr/>
      <dgm:t>
        <a:bodyPr/>
        <a:lstStyle/>
        <a:p>
          <a:endParaRPr lang="el-GR"/>
        </a:p>
      </dgm:t>
    </dgm:pt>
    <dgm:pt modelId="{37B1E39E-C2BB-47F9-B354-AE8D1634E492}" type="pres">
      <dgm:prSet presAssocID="{40AD6CFC-3FE4-4167-B405-9361BBDD2CA8}" presName="node" presStyleLbl="node1" presStyleIdx="0" presStyleCnt="7" custScaleX="255676" custScaleY="114213" custRadScaleRad="101500" custRadScaleInc="-14661">
        <dgm:presLayoutVars>
          <dgm:bulletEnabled val="1"/>
        </dgm:presLayoutVars>
      </dgm:prSet>
      <dgm:spPr>
        <a:prstGeom prst="ellipse">
          <a:avLst/>
        </a:prstGeom>
      </dgm:spPr>
      <dgm:t>
        <a:bodyPr/>
        <a:lstStyle/>
        <a:p>
          <a:endParaRPr lang="el-GR"/>
        </a:p>
      </dgm:t>
    </dgm:pt>
    <dgm:pt modelId="{AFE66AA9-7CA4-4215-B6BF-B62B23893B2E}" type="pres">
      <dgm:prSet presAssocID="{40AD6CFC-3FE4-4167-B405-9361BBDD2CA8}" presName="dummy" presStyleCnt="0"/>
      <dgm:spPr/>
    </dgm:pt>
    <dgm:pt modelId="{EF1BBA35-EDF2-40C3-933B-67ADF5E359A5}" type="pres">
      <dgm:prSet presAssocID="{137846EE-C8C4-46D7-B724-CE2806F20A95}" presName="sibTrans" presStyleLbl="sibTrans2D1" presStyleIdx="0" presStyleCnt="7" custScaleX="127506" custScaleY="106991" custLinFactNeighborX="-8553" custLinFactNeighborY="1075"/>
      <dgm:spPr/>
      <dgm:t>
        <a:bodyPr/>
        <a:lstStyle/>
        <a:p>
          <a:endParaRPr lang="el-GR"/>
        </a:p>
      </dgm:t>
    </dgm:pt>
    <dgm:pt modelId="{006B07E2-A212-40D1-B1DB-72B4A92ABDE7}" type="pres">
      <dgm:prSet presAssocID="{C45D2725-D3B9-4216-9C48-B2EDCCE0150C}" presName="node" presStyleLbl="node1" presStyleIdx="1" presStyleCnt="7" custScaleX="243337" custRadScaleRad="109643" custRadScaleInc="101595">
        <dgm:presLayoutVars>
          <dgm:bulletEnabled val="1"/>
        </dgm:presLayoutVars>
      </dgm:prSet>
      <dgm:spPr>
        <a:prstGeom prst="heart">
          <a:avLst/>
        </a:prstGeom>
      </dgm:spPr>
      <dgm:t>
        <a:bodyPr/>
        <a:lstStyle/>
        <a:p>
          <a:endParaRPr lang="el-GR"/>
        </a:p>
      </dgm:t>
    </dgm:pt>
    <dgm:pt modelId="{BC44F480-4A9D-4B8B-8C27-240EA4DF51D6}" type="pres">
      <dgm:prSet presAssocID="{C45D2725-D3B9-4216-9C48-B2EDCCE0150C}" presName="dummy" presStyleCnt="0"/>
      <dgm:spPr/>
    </dgm:pt>
    <dgm:pt modelId="{590C111D-5E84-4CE9-88D8-64B42A8434BD}" type="pres">
      <dgm:prSet presAssocID="{DB930724-947A-4BF9-A396-9ACAC8034D26}" presName="sibTrans" presStyleLbl="sibTrans2D1" presStyleIdx="1" presStyleCnt="7"/>
      <dgm:spPr/>
      <dgm:t>
        <a:bodyPr/>
        <a:lstStyle/>
        <a:p>
          <a:endParaRPr lang="el-GR"/>
        </a:p>
      </dgm:t>
    </dgm:pt>
    <dgm:pt modelId="{D4EAD604-A780-4206-82EE-17FC1E5929B5}" type="pres">
      <dgm:prSet presAssocID="{C234A948-E688-474F-9638-D321F03CABA0}" presName="node" presStyleLbl="node1" presStyleIdx="2" presStyleCnt="7" custScaleX="159208">
        <dgm:presLayoutVars>
          <dgm:bulletEnabled val="1"/>
        </dgm:presLayoutVars>
      </dgm:prSet>
      <dgm:spPr/>
      <dgm:t>
        <a:bodyPr/>
        <a:lstStyle/>
        <a:p>
          <a:endParaRPr lang="el-GR"/>
        </a:p>
      </dgm:t>
    </dgm:pt>
    <dgm:pt modelId="{50952CDD-36A6-4016-8B3C-E33ED9C1A858}" type="pres">
      <dgm:prSet presAssocID="{C234A948-E688-474F-9638-D321F03CABA0}" presName="dummy" presStyleCnt="0"/>
      <dgm:spPr/>
    </dgm:pt>
    <dgm:pt modelId="{A5B725CA-B66F-4A25-8A84-3BA3CE15C45D}" type="pres">
      <dgm:prSet presAssocID="{AF226313-134D-48E3-969C-EF4F735FCC33}" presName="sibTrans" presStyleLbl="sibTrans2D1" presStyleIdx="2" presStyleCnt="7"/>
      <dgm:spPr/>
      <dgm:t>
        <a:bodyPr/>
        <a:lstStyle/>
        <a:p>
          <a:endParaRPr lang="el-GR"/>
        </a:p>
      </dgm:t>
    </dgm:pt>
    <dgm:pt modelId="{BB685619-E3B9-4165-B061-79DC824F0459}" type="pres">
      <dgm:prSet presAssocID="{30919CF1-C673-4758-A767-92555CF4ACBF}" presName="node" presStyleLbl="node1" presStyleIdx="3" presStyleCnt="7" custScaleX="187726" custRadScaleRad="138129" custRadScaleInc="2696">
        <dgm:presLayoutVars>
          <dgm:bulletEnabled val="1"/>
        </dgm:presLayoutVars>
      </dgm:prSet>
      <dgm:spPr>
        <a:prstGeom prst="octagon">
          <a:avLst/>
        </a:prstGeom>
      </dgm:spPr>
      <dgm:t>
        <a:bodyPr/>
        <a:lstStyle/>
        <a:p>
          <a:endParaRPr lang="el-GR"/>
        </a:p>
      </dgm:t>
    </dgm:pt>
    <dgm:pt modelId="{6D6DE42C-DB41-4E9F-9D47-826125DBE9AF}" type="pres">
      <dgm:prSet presAssocID="{30919CF1-C673-4758-A767-92555CF4ACBF}" presName="dummy" presStyleCnt="0"/>
      <dgm:spPr/>
    </dgm:pt>
    <dgm:pt modelId="{B76E084E-CCE5-4C9F-9684-ED52152A2E10}" type="pres">
      <dgm:prSet presAssocID="{2EE751EA-DAE8-43F6-B163-B5F627166AD7}" presName="sibTrans" presStyleLbl="sibTrans2D1" presStyleIdx="3" presStyleCnt="7" custScaleX="109075" custScaleY="137227" custLinFactNeighborX="2903" custLinFactNeighborY="-8500"/>
      <dgm:spPr/>
      <dgm:t>
        <a:bodyPr/>
        <a:lstStyle/>
        <a:p>
          <a:endParaRPr lang="el-GR"/>
        </a:p>
      </dgm:t>
    </dgm:pt>
    <dgm:pt modelId="{4F68E522-696F-46CF-8AF3-A62B7E7D1C57}" type="pres">
      <dgm:prSet presAssocID="{5DBCDE09-88A5-41CA-8E75-ACCA77B7C457}" presName="node" presStyleLbl="node1" presStyleIdx="4" presStyleCnt="7" custScaleX="194788" custScaleY="90969" custRadScaleRad="116863" custRadScaleInc="17780">
        <dgm:presLayoutVars>
          <dgm:bulletEnabled val="1"/>
        </dgm:presLayoutVars>
      </dgm:prSet>
      <dgm:spPr>
        <a:prstGeom prst="heptagon">
          <a:avLst/>
        </a:prstGeom>
      </dgm:spPr>
      <dgm:t>
        <a:bodyPr/>
        <a:lstStyle/>
        <a:p>
          <a:endParaRPr lang="el-GR"/>
        </a:p>
      </dgm:t>
    </dgm:pt>
    <dgm:pt modelId="{2CFDEA9F-BE86-431C-8392-2F9044B0C185}" type="pres">
      <dgm:prSet presAssocID="{5DBCDE09-88A5-41CA-8E75-ACCA77B7C457}" presName="dummy" presStyleCnt="0"/>
      <dgm:spPr/>
    </dgm:pt>
    <dgm:pt modelId="{384CFCE4-772B-489C-96CD-04283F9E240D}" type="pres">
      <dgm:prSet presAssocID="{67D7D86A-CC6F-4E20-94E4-A5EEB83B4C72}" presName="sibTrans" presStyleLbl="sibTrans2D1" presStyleIdx="4" presStyleCnt="7" custLinFactNeighborX="-1614" custLinFactNeighborY="12422"/>
      <dgm:spPr/>
      <dgm:t>
        <a:bodyPr/>
        <a:lstStyle/>
        <a:p>
          <a:endParaRPr lang="el-GR"/>
        </a:p>
      </dgm:t>
    </dgm:pt>
    <dgm:pt modelId="{0EDA7265-0147-4F3A-8F5D-3B246500CD8D}" type="pres">
      <dgm:prSet presAssocID="{86ACCD36-2E61-4C68-9B6A-29D30B8913AA}" presName="node" presStyleLbl="node1" presStyleIdx="5" presStyleCnt="7" custScaleX="192756" custRadScaleRad="124728" custRadScaleInc="883">
        <dgm:presLayoutVars>
          <dgm:bulletEnabled val="1"/>
        </dgm:presLayoutVars>
      </dgm:prSet>
      <dgm:spPr>
        <a:prstGeom prst="flowChartDecision">
          <a:avLst/>
        </a:prstGeom>
      </dgm:spPr>
      <dgm:t>
        <a:bodyPr/>
        <a:lstStyle/>
        <a:p>
          <a:endParaRPr lang="el-GR"/>
        </a:p>
      </dgm:t>
    </dgm:pt>
    <dgm:pt modelId="{6986DE19-ACB4-42C5-91E8-C60597A2B9E0}" type="pres">
      <dgm:prSet presAssocID="{86ACCD36-2E61-4C68-9B6A-29D30B8913AA}" presName="dummy" presStyleCnt="0"/>
      <dgm:spPr/>
    </dgm:pt>
    <dgm:pt modelId="{4A3805B6-A615-4474-A4AA-510568F43A96}" type="pres">
      <dgm:prSet presAssocID="{452BF76D-CB59-4C2B-B55D-94ED4BDF3B22}" presName="sibTrans" presStyleLbl="sibTrans2D1" presStyleIdx="5" presStyleCnt="7" custScaleX="119957" custScaleY="100912" custLinFactNeighborX="3977" custLinFactNeighborY="-2440"/>
      <dgm:spPr/>
      <dgm:t>
        <a:bodyPr/>
        <a:lstStyle/>
        <a:p>
          <a:endParaRPr lang="el-GR"/>
        </a:p>
      </dgm:t>
    </dgm:pt>
    <dgm:pt modelId="{1F28A4C4-CB3D-4FE0-93BC-A253739E651A}" type="pres">
      <dgm:prSet presAssocID="{318B2C92-0EED-40CC-99CA-6EE2C8FBB1C1}" presName="node" presStyleLbl="node1" presStyleIdx="6" presStyleCnt="7" custScaleX="265001" custRadScaleRad="109865" custRadScaleInc="-103999">
        <dgm:presLayoutVars>
          <dgm:bulletEnabled val="1"/>
        </dgm:presLayoutVars>
      </dgm:prSet>
      <dgm:spPr/>
      <dgm:t>
        <a:bodyPr/>
        <a:lstStyle/>
        <a:p>
          <a:endParaRPr lang="el-GR"/>
        </a:p>
      </dgm:t>
    </dgm:pt>
    <dgm:pt modelId="{929A6CA6-D6BB-427B-A36C-719471DE43B0}" type="pres">
      <dgm:prSet presAssocID="{318B2C92-0EED-40CC-99CA-6EE2C8FBB1C1}" presName="dummy" presStyleCnt="0"/>
      <dgm:spPr/>
    </dgm:pt>
    <dgm:pt modelId="{456571A7-31CE-4D44-933E-CB73F37AB495}" type="pres">
      <dgm:prSet presAssocID="{492A9C35-2E4D-48CF-9362-3564AA61F39A}" presName="sibTrans" presStyleLbl="sibTrans2D1" presStyleIdx="6" presStyleCnt="7"/>
      <dgm:spPr/>
      <dgm:t>
        <a:bodyPr/>
        <a:lstStyle/>
        <a:p>
          <a:endParaRPr lang="el-GR"/>
        </a:p>
      </dgm:t>
    </dgm:pt>
  </dgm:ptLst>
  <dgm:cxnLst>
    <dgm:cxn modelId="{A443D5C3-C97C-406E-836C-64DE713BEF7E}" srcId="{F90880B5-11E4-4E5F-96DD-9CF0CAD80557}" destId="{5DBCDE09-88A5-41CA-8E75-ACCA77B7C457}" srcOrd="4" destOrd="0" parTransId="{37B89416-24CB-4A07-9677-36DE94B29306}" sibTransId="{67D7D86A-CC6F-4E20-94E4-A5EEB83B4C72}"/>
    <dgm:cxn modelId="{1F5169AC-81CB-4FE0-93E8-D0023FCD05E6}" type="presOf" srcId="{30919CF1-C673-4758-A767-92555CF4ACBF}" destId="{BB685619-E3B9-4165-B061-79DC824F0459}" srcOrd="0" destOrd="0" presId="urn:microsoft.com/office/officeart/2005/8/layout/radial6"/>
    <dgm:cxn modelId="{303E7AAC-42E8-42AA-B8EB-C5166EDFC76F}" type="presOf" srcId="{C234A948-E688-474F-9638-D321F03CABA0}" destId="{D4EAD604-A780-4206-82EE-17FC1E5929B5}" srcOrd="0" destOrd="0" presId="urn:microsoft.com/office/officeart/2005/8/layout/radial6"/>
    <dgm:cxn modelId="{1A32D81E-E5FF-4FB1-8BA7-8F8BDD555ED0}" type="presOf" srcId="{5DBCDE09-88A5-41CA-8E75-ACCA77B7C457}" destId="{4F68E522-696F-46CF-8AF3-A62B7E7D1C57}" srcOrd="0" destOrd="0" presId="urn:microsoft.com/office/officeart/2005/8/layout/radial6"/>
    <dgm:cxn modelId="{C3D521C2-FB1A-44B9-B5FA-A5E98665944A}" type="presOf" srcId="{67D7D86A-CC6F-4E20-94E4-A5EEB83B4C72}" destId="{384CFCE4-772B-489C-96CD-04283F9E240D}" srcOrd="0" destOrd="0" presId="urn:microsoft.com/office/officeart/2005/8/layout/radial6"/>
    <dgm:cxn modelId="{90826EBB-8404-4990-93E4-D49C58B97928}" type="presOf" srcId="{137846EE-C8C4-46D7-B724-CE2806F20A95}" destId="{EF1BBA35-EDF2-40C3-933B-67ADF5E359A5}" srcOrd="0" destOrd="0" presId="urn:microsoft.com/office/officeart/2005/8/layout/radial6"/>
    <dgm:cxn modelId="{40E593AF-4206-4A58-AC0D-169CEE7D3803}" srcId="{F90880B5-11E4-4E5F-96DD-9CF0CAD80557}" destId="{86ACCD36-2E61-4C68-9B6A-29D30B8913AA}" srcOrd="5" destOrd="0" parTransId="{F79C1D92-CE1F-47C8-BF78-E796E3524B20}" sibTransId="{452BF76D-CB59-4C2B-B55D-94ED4BDF3B22}"/>
    <dgm:cxn modelId="{C52DE8A8-11FE-4516-9502-A01FED9C23F9}" type="presOf" srcId="{F90880B5-11E4-4E5F-96DD-9CF0CAD80557}" destId="{54A1D7FE-E887-432B-A735-E68453D96D07}" srcOrd="0" destOrd="0" presId="urn:microsoft.com/office/officeart/2005/8/layout/radial6"/>
    <dgm:cxn modelId="{F0EA681F-0737-4300-A18A-64B46CE5153A}" type="presOf" srcId="{318B2C92-0EED-40CC-99CA-6EE2C8FBB1C1}" destId="{1F28A4C4-CB3D-4FE0-93BC-A253739E651A}" srcOrd="0" destOrd="0" presId="urn:microsoft.com/office/officeart/2005/8/layout/radial6"/>
    <dgm:cxn modelId="{4D01E893-1C94-4AF5-9065-C3CCC0942364}" type="presOf" srcId="{AF226313-134D-48E3-969C-EF4F735FCC33}" destId="{A5B725CA-B66F-4A25-8A84-3BA3CE15C45D}" srcOrd="0" destOrd="0" presId="urn:microsoft.com/office/officeart/2005/8/layout/radial6"/>
    <dgm:cxn modelId="{B81B43A8-6997-40C8-B121-E092B29B04F8}" srcId="{8FB7F061-0F2D-4760-B6D0-6E48F4A6613F}" destId="{F90880B5-11E4-4E5F-96DD-9CF0CAD80557}" srcOrd="0" destOrd="0" parTransId="{D7678222-AD08-46E7-B77E-32AFE997D003}" sibTransId="{6BCC180E-F4C1-499D-BFE3-BAEBCB5FB6F9}"/>
    <dgm:cxn modelId="{907F8797-5BFD-4AF3-BB3A-097465597D14}" type="presOf" srcId="{DB930724-947A-4BF9-A396-9ACAC8034D26}" destId="{590C111D-5E84-4CE9-88D8-64B42A8434BD}" srcOrd="0" destOrd="0" presId="urn:microsoft.com/office/officeart/2005/8/layout/radial6"/>
    <dgm:cxn modelId="{0D502B07-4899-448B-AB06-3E071AE75377}" type="presOf" srcId="{492A9C35-2E4D-48CF-9362-3564AA61F39A}" destId="{456571A7-31CE-4D44-933E-CB73F37AB495}" srcOrd="0" destOrd="0" presId="urn:microsoft.com/office/officeart/2005/8/layout/radial6"/>
    <dgm:cxn modelId="{50FE99CA-A6A7-48D8-8BC9-2F613EF5FB78}" type="presOf" srcId="{452BF76D-CB59-4C2B-B55D-94ED4BDF3B22}" destId="{4A3805B6-A615-4474-A4AA-510568F43A96}" srcOrd="0" destOrd="0" presId="urn:microsoft.com/office/officeart/2005/8/layout/radial6"/>
    <dgm:cxn modelId="{04DDF2B6-D1BD-4B47-82A0-9845C14D53A2}" srcId="{8FB7F061-0F2D-4760-B6D0-6E48F4A6613F}" destId="{5B5907C7-BEAF-4103-831D-92E724F02CDD}" srcOrd="1" destOrd="0" parTransId="{94FBAA3D-5656-402E-BD8B-BBFC00D47A47}" sibTransId="{E432C6B4-02BE-4D72-881E-353C67D8D14C}"/>
    <dgm:cxn modelId="{264E2398-CF60-4C0F-943E-C33605D69A74}" type="presOf" srcId="{86ACCD36-2E61-4C68-9B6A-29D30B8913AA}" destId="{0EDA7265-0147-4F3A-8F5D-3B246500CD8D}" srcOrd="0" destOrd="0" presId="urn:microsoft.com/office/officeart/2005/8/layout/radial6"/>
    <dgm:cxn modelId="{02BF4C73-459A-4A6F-9C50-8DF542776202}" type="presOf" srcId="{8FB7F061-0F2D-4760-B6D0-6E48F4A6613F}" destId="{4FC0C1C9-1A11-4DCF-893C-44B8ED0A04CD}" srcOrd="0" destOrd="0" presId="urn:microsoft.com/office/officeart/2005/8/layout/radial6"/>
    <dgm:cxn modelId="{20BCFF6D-1493-4409-BBD2-3A70E3E05256}" srcId="{F90880B5-11E4-4E5F-96DD-9CF0CAD80557}" destId="{30919CF1-C673-4758-A767-92555CF4ACBF}" srcOrd="3" destOrd="0" parTransId="{B3C99FBC-00C5-4E05-ABE8-5C901B870AA1}" sibTransId="{2EE751EA-DAE8-43F6-B163-B5F627166AD7}"/>
    <dgm:cxn modelId="{C3E8F6E8-C3B7-4DA1-8342-2FE4930DA0C6}" srcId="{F90880B5-11E4-4E5F-96DD-9CF0CAD80557}" destId="{40AD6CFC-3FE4-4167-B405-9361BBDD2CA8}" srcOrd="0" destOrd="0" parTransId="{D47671BD-464C-479C-A8AF-6E225530355D}" sibTransId="{137846EE-C8C4-46D7-B724-CE2806F20A95}"/>
    <dgm:cxn modelId="{EAD8D0BB-BAA3-4FE7-A36D-9EF48C75A9F5}" srcId="{F90880B5-11E4-4E5F-96DD-9CF0CAD80557}" destId="{C45D2725-D3B9-4216-9C48-B2EDCCE0150C}" srcOrd="1" destOrd="0" parTransId="{E60F422F-2684-4C82-810B-86128F74D8C4}" sibTransId="{DB930724-947A-4BF9-A396-9ACAC8034D26}"/>
    <dgm:cxn modelId="{34B3573B-A23A-4E26-BF24-D7E1329DC9BA}" srcId="{F90880B5-11E4-4E5F-96DD-9CF0CAD80557}" destId="{318B2C92-0EED-40CC-99CA-6EE2C8FBB1C1}" srcOrd="6" destOrd="0" parTransId="{7D8D7049-F681-428A-A593-70174E75A91B}" sibTransId="{492A9C35-2E4D-48CF-9362-3564AA61F39A}"/>
    <dgm:cxn modelId="{B7F701CC-A072-4D8D-B080-F2021A52C196}" srcId="{F90880B5-11E4-4E5F-96DD-9CF0CAD80557}" destId="{C234A948-E688-474F-9638-D321F03CABA0}" srcOrd="2" destOrd="0" parTransId="{8DA00F77-CF17-414A-9537-ACEB870DBEA6}" sibTransId="{AF226313-134D-48E3-969C-EF4F735FCC33}"/>
    <dgm:cxn modelId="{0E6219DD-17F2-456A-8166-642E24B5770D}" type="presOf" srcId="{2EE751EA-DAE8-43F6-B163-B5F627166AD7}" destId="{B76E084E-CCE5-4C9F-9684-ED52152A2E10}" srcOrd="0" destOrd="0" presId="urn:microsoft.com/office/officeart/2005/8/layout/radial6"/>
    <dgm:cxn modelId="{10965C88-3457-43F4-A305-043D168B6792}" type="presOf" srcId="{C45D2725-D3B9-4216-9C48-B2EDCCE0150C}" destId="{006B07E2-A212-40D1-B1DB-72B4A92ABDE7}" srcOrd="0" destOrd="0" presId="urn:microsoft.com/office/officeart/2005/8/layout/radial6"/>
    <dgm:cxn modelId="{2F8B1947-ECAE-4CCD-BB51-5B142149B803}" type="presOf" srcId="{40AD6CFC-3FE4-4167-B405-9361BBDD2CA8}" destId="{37B1E39E-C2BB-47F9-B354-AE8D1634E492}" srcOrd="0" destOrd="0" presId="urn:microsoft.com/office/officeart/2005/8/layout/radial6"/>
    <dgm:cxn modelId="{27C9B19A-4FCB-4596-BCB0-6DFA0B259932}" type="presParOf" srcId="{4FC0C1C9-1A11-4DCF-893C-44B8ED0A04CD}" destId="{54A1D7FE-E887-432B-A735-E68453D96D07}" srcOrd="0" destOrd="0" presId="urn:microsoft.com/office/officeart/2005/8/layout/radial6"/>
    <dgm:cxn modelId="{09B84B30-7BB6-41B3-910E-E81DA6E395CA}" type="presParOf" srcId="{4FC0C1C9-1A11-4DCF-893C-44B8ED0A04CD}" destId="{37B1E39E-C2BB-47F9-B354-AE8D1634E492}" srcOrd="1" destOrd="0" presId="urn:microsoft.com/office/officeart/2005/8/layout/radial6"/>
    <dgm:cxn modelId="{D9C644F7-4AF6-4A7B-B1D4-2AE580392AC1}" type="presParOf" srcId="{4FC0C1C9-1A11-4DCF-893C-44B8ED0A04CD}" destId="{AFE66AA9-7CA4-4215-B6BF-B62B23893B2E}" srcOrd="2" destOrd="0" presId="urn:microsoft.com/office/officeart/2005/8/layout/radial6"/>
    <dgm:cxn modelId="{34BC1536-200E-4557-91F5-155C075C113B}" type="presParOf" srcId="{4FC0C1C9-1A11-4DCF-893C-44B8ED0A04CD}" destId="{EF1BBA35-EDF2-40C3-933B-67ADF5E359A5}" srcOrd="3" destOrd="0" presId="urn:microsoft.com/office/officeart/2005/8/layout/radial6"/>
    <dgm:cxn modelId="{1921AE06-55B8-43C2-AE85-E8B07A157D0B}" type="presParOf" srcId="{4FC0C1C9-1A11-4DCF-893C-44B8ED0A04CD}" destId="{006B07E2-A212-40D1-B1DB-72B4A92ABDE7}" srcOrd="4" destOrd="0" presId="urn:microsoft.com/office/officeart/2005/8/layout/radial6"/>
    <dgm:cxn modelId="{94C27B2A-DF51-40E1-8AA6-5529CD86EE11}" type="presParOf" srcId="{4FC0C1C9-1A11-4DCF-893C-44B8ED0A04CD}" destId="{BC44F480-4A9D-4B8B-8C27-240EA4DF51D6}" srcOrd="5" destOrd="0" presId="urn:microsoft.com/office/officeart/2005/8/layout/radial6"/>
    <dgm:cxn modelId="{ECCC4432-CB7D-4C68-84C4-E4FD3AC6B7A4}" type="presParOf" srcId="{4FC0C1C9-1A11-4DCF-893C-44B8ED0A04CD}" destId="{590C111D-5E84-4CE9-88D8-64B42A8434BD}" srcOrd="6" destOrd="0" presId="urn:microsoft.com/office/officeart/2005/8/layout/radial6"/>
    <dgm:cxn modelId="{DFC841A1-5F28-4BB9-B00E-D6C47C59AFE4}" type="presParOf" srcId="{4FC0C1C9-1A11-4DCF-893C-44B8ED0A04CD}" destId="{D4EAD604-A780-4206-82EE-17FC1E5929B5}" srcOrd="7" destOrd="0" presId="urn:microsoft.com/office/officeart/2005/8/layout/radial6"/>
    <dgm:cxn modelId="{5D17B2CF-3C28-4695-8505-7BA9CC2634DB}" type="presParOf" srcId="{4FC0C1C9-1A11-4DCF-893C-44B8ED0A04CD}" destId="{50952CDD-36A6-4016-8B3C-E33ED9C1A858}" srcOrd="8" destOrd="0" presId="urn:microsoft.com/office/officeart/2005/8/layout/radial6"/>
    <dgm:cxn modelId="{5F4F10CB-9AF9-40D3-9599-D49F8628AEF1}" type="presParOf" srcId="{4FC0C1C9-1A11-4DCF-893C-44B8ED0A04CD}" destId="{A5B725CA-B66F-4A25-8A84-3BA3CE15C45D}" srcOrd="9" destOrd="0" presId="urn:microsoft.com/office/officeart/2005/8/layout/radial6"/>
    <dgm:cxn modelId="{4424DE98-60DE-4C32-87CC-606030C0DF22}" type="presParOf" srcId="{4FC0C1C9-1A11-4DCF-893C-44B8ED0A04CD}" destId="{BB685619-E3B9-4165-B061-79DC824F0459}" srcOrd="10" destOrd="0" presId="urn:microsoft.com/office/officeart/2005/8/layout/radial6"/>
    <dgm:cxn modelId="{6DF807D8-779B-4C0C-B528-6563B98768C3}" type="presParOf" srcId="{4FC0C1C9-1A11-4DCF-893C-44B8ED0A04CD}" destId="{6D6DE42C-DB41-4E9F-9D47-826125DBE9AF}" srcOrd="11" destOrd="0" presId="urn:microsoft.com/office/officeart/2005/8/layout/radial6"/>
    <dgm:cxn modelId="{A806599E-B506-40B4-A735-2838E51D84C2}" type="presParOf" srcId="{4FC0C1C9-1A11-4DCF-893C-44B8ED0A04CD}" destId="{B76E084E-CCE5-4C9F-9684-ED52152A2E10}" srcOrd="12" destOrd="0" presId="urn:microsoft.com/office/officeart/2005/8/layout/radial6"/>
    <dgm:cxn modelId="{82AA0151-7DE9-4C12-A46F-378259B84C77}" type="presParOf" srcId="{4FC0C1C9-1A11-4DCF-893C-44B8ED0A04CD}" destId="{4F68E522-696F-46CF-8AF3-A62B7E7D1C57}" srcOrd="13" destOrd="0" presId="urn:microsoft.com/office/officeart/2005/8/layout/radial6"/>
    <dgm:cxn modelId="{11CFA876-D5B5-4D2C-B3D9-30862BD71698}" type="presParOf" srcId="{4FC0C1C9-1A11-4DCF-893C-44B8ED0A04CD}" destId="{2CFDEA9F-BE86-431C-8392-2F9044B0C185}" srcOrd="14" destOrd="0" presId="urn:microsoft.com/office/officeart/2005/8/layout/radial6"/>
    <dgm:cxn modelId="{53A79080-8E61-4F16-A1B2-DD68C06CCBA9}" type="presParOf" srcId="{4FC0C1C9-1A11-4DCF-893C-44B8ED0A04CD}" destId="{384CFCE4-772B-489C-96CD-04283F9E240D}" srcOrd="15" destOrd="0" presId="urn:microsoft.com/office/officeart/2005/8/layout/radial6"/>
    <dgm:cxn modelId="{C77839EF-49B1-4945-8D73-70EDE36DD070}" type="presParOf" srcId="{4FC0C1C9-1A11-4DCF-893C-44B8ED0A04CD}" destId="{0EDA7265-0147-4F3A-8F5D-3B246500CD8D}" srcOrd="16" destOrd="0" presId="urn:microsoft.com/office/officeart/2005/8/layout/radial6"/>
    <dgm:cxn modelId="{550D71D6-505F-4372-965B-905357349FE1}" type="presParOf" srcId="{4FC0C1C9-1A11-4DCF-893C-44B8ED0A04CD}" destId="{6986DE19-ACB4-42C5-91E8-C60597A2B9E0}" srcOrd="17" destOrd="0" presId="urn:microsoft.com/office/officeart/2005/8/layout/radial6"/>
    <dgm:cxn modelId="{BB159785-20FC-405C-AA31-CA9955E7DE6A}" type="presParOf" srcId="{4FC0C1C9-1A11-4DCF-893C-44B8ED0A04CD}" destId="{4A3805B6-A615-4474-A4AA-510568F43A96}" srcOrd="18" destOrd="0" presId="urn:microsoft.com/office/officeart/2005/8/layout/radial6"/>
    <dgm:cxn modelId="{FCF608D8-4AE6-4F40-9551-E3CBD7CF5532}" type="presParOf" srcId="{4FC0C1C9-1A11-4DCF-893C-44B8ED0A04CD}" destId="{1F28A4C4-CB3D-4FE0-93BC-A253739E651A}" srcOrd="19" destOrd="0" presId="urn:microsoft.com/office/officeart/2005/8/layout/radial6"/>
    <dgm:cxn modelId="{D765DBAF-0A00-4BA1-8572-B705CCE464CF}" type="presParOf" srcId="{4FC0C1C9-1A11-4DCF-893C-44B8ED0A04CD}" destId="{929A6CA6-D6BB-427B-A36C-719471DE43B0}" srcOrd="20" destOrd="0" presId="urn:microsoft.com/office/officeart/2005/8/layout/radial6"/>
    <dgm:cxn modelId="{057F5DCF-6AED-4AD0-B4E9-B9F45F3949DD}" type="presParOf" srcId="{4FC0C1C9-1A11-4DCF-893C-44B8ED0A04CD}" destId="{456571A7-31CE-4D44-933E-CB73F37AB495}" srcOrd="21"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F43BC-EC5D-4731-8848-2CCCC6D26484}" type="doc">
      <dgm:prSet loTypeId="urn:microsoft.com/office/officeart/2005/8/layout/hProcess9" loCatId="process" qsTypeId="urn:microsoft.com/office/officeart/2005/8/quickstyle/simple1" qsCatId="simple" csTypeId="urn:microsoft.com/office/officeart/2005/8/colors/accent1_2" csCatId="accent1" phldr="1"/>
      <dgm:spPr/>
    </dgm:pt>
    <dgm:pt modelId="{A341453B-D52B-40E3-9888-93F0AB3C9149}">
      <dgm:prSet phldrT="[Κείμενο]" custT="1"/>
      <dgm:spPr>
        <a:solidFill>
          <a:srgbClr val="FF0000"/>
        </a:solidFill>
      </dgm:spPr>
      <dgm:t>
        <a:bodyPr/>
        <a:lstStyle/>
        <a:p>
          <a:r>
            <a:rPr lang="el-GR" sz="2000" b="1" dirty="0" smtClean="0"/>
            <a:t>μεταγνωστική εμπειρία</a:t>
          </a:r>
          <a:r>
            <a:rPr lang="el-GR" sz="1800" dirty="0" smtClean="0"/>
            <a:t> </a:t>
          </a:r>
          <a:endParaRPr lang="el-GR" sz="1800" dirty="0"/>
        </a:p>
      </dgm:t>
    </dgm:pt>
    <dgm:pt modelId="{F159E4CE-7CDC-4A9A-9E45-69259AEA8871}" type="parTrans" cxnId="{349A70EB-FF82-404A-B9F3-47BCDF224231}">
      <dgm:prSet/>
      <dgm:spPr/>
      <dgm:t>
        <a:bodyPr/>
        <a:lstStyle/>
        <a:p>
          <a:endParaRPr lang="el-GR"/>
        </a:p>
      </dgm:t>
    </dgm:pt>
    <dgm:pt modelId="{EA9A9AB7-28B9-4DF7-92E4-D427EC85D648}" type="sibTrans" cxnId="{349A70EB-FF82-404A-B9F3-47BCDF224231}">
      <dgm:prSet/>
      <dgm:spPr/>
      <dgm:t>
        <a:bodyPr/>
        <a:lstStyle/>
        <a:p>
          <a:endParaRPr lang="el-GR"/>
        </a:p>
      </dgm:t>
    </dgm:pt>
    <dgm:pt modelId="{E7AEAE3E-AD31-4E7F-90E4-7029F9DD785C}">
      <dgm:prSet custT="1"/>
      <dgm:spPr>
        <a:solidFill>
          <a:schemeClr val="tx1"/>
        </a:solidFill>
      </dgm:spPr>
      <dgm:t>
        <a:bodyPr/>
        <a:lstStyle/>
        <a:p>
          <a:r>
            <a:rPr lang="el-GR" sz="1900" dirty="0" smtClean="0"/>
            <a:t> </a:t>
          </a:r>
          <a:r>
            <a:rPr lang="el-GR" sz="2000" b="1" dirty="0" smtClean="0"/>
            <a:t>μεταγνωστική γνώση</a:t>
          </a:r>
          <a:r>
            <a:rPr lang="el-GR" sz="2000" dirty="0" smtClean="0"/>
            <a:t> </a:t>
          </a:r>
          <a:endParaRPr lang="el-GR" sz="2000" dirty="0"/>
        </a:p>
      </dgm:t>
    </dgm:pt>
    <dgm:pt modelId="{DF4143CC-1768-4CA2-B1AC-2079F92DD539}" type="parTrans" cxnId="{12B0584A-F75C-4A9C-95E2-DB0129777B08}">
      <dgm:prSet/>
      <dgm:spPr/>
      <dgm:t>
        <a:bodyPr/>
        <a:lstStyle/>
        <a:p>
          <a:endParaRPr lang="el-GR"/>
        </a:p>
      </dgm:t>
    </dgm:pt>
    <dgm:pt modelId="{C7F6E70F-C633-4ACB-87E3-3E9FF826328A}" type="sibTrans" cxnId="{12B0584A-F75C-4A9C-95E2-DB0129777B08}">
      <dgm:prSet/>
      <dgm:spPr/>
      <dgm:t>
        <a:bodyPr/>
        <a:lstStyle/>
        <a:p>
          <a:endParaRPr lang="el-GR"/>
        </a:p>
      </dgm:t>
    </dgm:pt>
    <dgm:pt modelId="{017343F8-A33B-48A2-87E2-CCB230CFD459}">
      <dgm:prSet custT="1"/>
      <dgm:spPr/>
      <dgm:t>
        <a:bodyPr/>
        <a:lstStyle/>
        <a:p>
          <a:r>
            <a:rPr lang="el-GR" sz="2000" b="1" dirty="0" smtClean="0"/>
            <a:t>μεταγνωστικές δεξιότητες /στρατηγικές</a:t>
          </a:r>
          <a:endParaRPr lang="el-GR" sz="2000" dirty="0"/>
        </a:p>
      </dgm:t>
    </dgm:pt>
    <dgm:pt modelId="{9C30883C-EF54-4669-8B2C-5A2EFA87E385}" type="parTrans" cxnId="{CFEC5D19-A258-4C41-97FB-EE4BA7986FBD}">
      <dgm:prSet/>
      <dgm:spPr/>
      <dgm:t>
        <a:bodyPr/>
        <a:lstStyle/>
        <a:p>
          <a:endParaRPr lang="el-GR"/>
        </a:p>
      </dgm:t>
    </dgm:pt>
    <dgm:pt modelId="{0F3A59F3-8208-4401-802B-D777E680154E}" type="sibTrans" cxnId="{CFEC5D19-A258-4C41-97FB-EE4BA7986FBD}">
      <dgm:prSet/>
      <dgm:spPr/>
      <dgm:t>
        <a:bodyPr/>
        <a:lstStyle/>
        <a:p>
          <a:endParaRPr lang="el-GR"/>
        </a:p>
      </dgm:t>
    </dgm:pt>
    <dgm:pt modelId="{1F8B1956-E1DF-4E5D-B33C-FEFCEF460014}" type="pres">
      <dgm:prSet presAssocID="{E1EF43BC-EC5D-4731-8848-2CCCC6D26484}" presName="CompostProcess" presStyleCnt="0">
        <dgm:presLayoutVars>
          <dgm:dir/>
          <dgm:resizeHandles val="exact"/>
        </dgm:presLayoutVars>
      </dgm:prSet>
      <dgm:spPr/>
    </dgm:pt>
    <dgm:pt modelId="{901369EE-E89F-4A83-9F17-10B9F593C6EE}" type="pres">
      <dgm:prSet presAssocID="{E1EF43BC-EC5D-4731-8848-2CCCC6D26484}" presName="arrow" presStyleLbl="bgShp" presStyleIdx="0" presStyleCnt="1" custScaleX="117647" custLinFactNeighborX="0"/>
      <dgm:spPr>
        <a:solidFill>
          <a:srgbClr val="00B050"/>
        </a:solidFill>
      </dgm:spPr>
    </dgm:pt>
    <dgm:pt modelId="{2C29C0A6-CB52-463A-B596-4E3BCEC78327}" type="pres">
      <dgm:prSet presAssocID="{E1EF43BC-EC5D-4731-8848-2CCCC6D26484}" presName="linearProcess" presStyleCnt="0"/>
      <dgm:spPr/>
    </dgm:pt>
    <dgm:pt modelId="{5CA42331-0165-4446-B955-48DD8BBFBC9E}" type="pres">
      <dgm:prSet presAssocID="{A341453B-D52B-40E3-9888-93F0AB3C9149}" presName="textNode" presStyleLbl="node1" presStyleIdx="0" presStyleCnt="3">
        <dgm:presLayoutVars>
          <dgm:bulletEnabled val="1"/>
        </dgm:presLayoutVars>
      </dgm:prSet>
      <dgm:spPr/>
      <dgm:t>
        <a:bodyPr/>
        <a:lstStyle/>
        <a:p>
          <a:endParaRPr lang="el-GR"/>
        </a:p>
      </dgm:t>
    </dgm:pt>
    <dgm:pt modelId="{9DB8A0D6-9C30-40E0-A32D-5F20E93B0652}" type="pres">
      <dgm:prSet presAssocID="{EA9A9AB7-28B9-4DF7-92E4-D427EC85D648}" presName="sibTrans" presStyleCnt="0"/>
      <dgm:spPr/>
    </dgm:pt>
    <dgm:pt modelId="{0AD42AEF-B74D-464C-9420-8AB2F4D9C76B}" type="pres">
      <dgm:prSet presAssocID="{E7AEAE3E-AD31-4E7F-90E4-7029F9DD785C}" presName="textNode" presStyleLbl="node1" presStyleIdx="1" presStyleCnt="3">
        <dgm:presLayoutVars>
          <dgm:bulletEnabled val="1"/>
        </dgm:presLayoutVars>
      </dgm:prSet>
      <dgm:spPr/>
      <dgm:t>
        <a:bodyPr/>
        <a:lstStyle/>
        <a:p>
          <a:endParaRPr lang="el-GR"/>
        </a:p>
      </dgm:t>
    </dgm:pt>
    <dgm:pt modelId="{9DE8F99F-905C-4B64-8CBB-D91F2503E7AE}" type="pres">
      <dgm:prSet presAssocID="{C7F6E70F-C633-4ACB-87E3-3E9FF826328A}" presName="sibTrans" presStyleCnt="0"/>
      <dgm:spPr/>
    </dgm:pt>
    <dgm:pt modelId="{3F00F3FB-EC03-40FB-8AE7-3BB611FE7498}" type="pres">
      <dgm:prSet presAssocID="{017343F8-A33B-48A2-87E2-CCB230CFD459}" presName="textNode" presStyleLbl="node1" presStyleIdx="2" presStyleCnt="3">
        <dgm:presLayoutVars>
          <dgm:bulletEnabled val="1"/>
        </dgm:presLayoutVars>
      </dgm:prSet>
      <dgm:spPr/>
      <dgm:t>
        <a:bodyPr/>
        <a:lstStyle/>
        <a:p>
          <a:endParaRPr lang="el-GR"/>
        </a:p>
      </dgm:t>
    </dgm:pt>
  </dgm:ptLst>
  <dgm:cxnLst>
    <dgm:cxn modelId="{349A70EB-FF82-404A-B9F3-47BCDF224231}" srcId="{E1EF43BC-EC5D-4731-8848-2CCCC6D26484}" destId="{A341453B-D52B-40E3-9888-93F0AB3C9149}" srcOrd="0" destOrd="0" parTransId="{F159E4CE-7CDC-4A9A-9E45-69259AEA8871}" sibTransId="{EA9A9AB7-28B9-4DF7-92E4-D427EC85D648}"/>
    <dgm:cxn modelId="{BDFCF07B-2AFF-4E06-8A3F-A28164C6BF22}" type="presOf" srcId="{017343F8-A33B-48A2-87E2-CCB230CFD459}" destId="{3F00F3FB-EC03-40FB-8AE7-3BB611FE7498}" srcOrd="0" destOrd="0" presId="urn:microsoft.com/office/officeart/2005/8/layout/hProcess9"/>
    <dgm:cxn modelId="{C8D65CB5-05A7-4BC8-A4CF-C63A05A155ED}" type="presOf" srcId="{E1EF43BC-EC5D-4731-8848-2CCCC6D26484}" destId="{1F8B1956-E1DF-4E5D-B33C-FEFCEF460014}" srcOrd="0" destOrd="0" presId="urn:microsoft.com/office/officeart/2005/8/layout/hProcess9"/>
    <dgm:cxn modelId="{CFEC5D19-A258-4C41-97FB-EE4BA7986FBD}" srcId="{E1EF43BC-EC5D-4731-8848-2CCCC6D26484}" destId="{017343F8-A33B-48A2-87E2-CCB230CFD459}" srcOrd="2" destOrd="0" parTransId="{9C30883C-EF54-4669-8B2C-5A2EFA87E385}" sibTransId="{0F3A59F3-8208-4401-802B-D777E680154E}"/>
    <dgm:cxn modelId="{12B0584A-F75C-4A9C-95E2-DB0129777B08}" srcId="{E1EF43BC-EC5D-4731-8848-2CCCC6D26484}" destId="{E7AEAE3E-AD31-4E7F-90E4-7029F9DD785C}" srcOrd="1" destOrd="0" parTransId="{DF4143CC-1768-4CA2-B1AC-2079F92DD539}" sibTransId="{C7F6E70F-C633-4ACB-87E3-3E9FF826328A}"/>
    <dgm:cxn modelId="{E8C42BA3-5789-4485-90F6-692A0B486E00}" type="presOf" srcId="{A341453B-D52B-40E3-9888-93F0AB3C9149}" destId="{5CA42331-0165-4446-B955-48DD8BBFBC9E}" srcOrd="0" destOrd="0" presId="urn:microsoft.com/office/officeart/2005/8/layout/hProcess9"/>
    <dgm:cxn modelId="{9F536A16-74FA-49CD-B456-8E6C98375CAD}" type="presOf" srcId="{E7AEAE3E-AD31-4E7F-90E4-7029F9DD785C}" destId="{0AD42AEF-B74D-464C-9420-8AB2F4D9C76B}" srcOrd="0" destOrd="0" presId="urn:microsoft.com/office/officeart/2005/8/layout/hProcess9"/>
    <dgm:cxn modelId="{4CBD5B92-D304-45AB-8BC2-CB7553B1D65C}" type="presParOf" srcId="{1F8B1956-E1DF-4E5D-B33C-FEFCEF460014}" destId="{901369EE-E89F-4A83-9F17-10B9F593C6EE}" srcOrd="0" destOrd="0" presId="urn:microsoft.com/office/officeart/2005/8/layout/hProcess9"/>
    <dgm:cxn modelId="{D5695A44-C68B-47C8-85A2-2C8E96FDEA95}" type="presParOf" srcId="{1F8B1956-E1DF-4E5D-B33C-FEFCEF460014}" destId="{2C29C0A6-CB52-463A-B596-4E3BCEC78327}" srcOrd="1" destOrd="0" presId="urn:microsoft.com/office/officeart/2005/8/layout/hProcess9"/>
    <dgm:cxn modelId="{ADF29AA6-BD95-4543-B8BD-D95FE22E78B4}" type="presParOf" srcId="{2C29C0A6-CB52-463A-B596-4E3BCEC78327}" destId="{5CA42331-0165-4446-B955-48DD8BBFBC9E}" srcOrd="0" destOrd="0" presId="urn:microsoft.com/office/officeart/2005/8/layout/hProcess9"/>
    <dgm:cxn modelId="{8986501A-290D-483C-BFDD-B93B1CE1ECDE}" type="presParOf" srcId="{2C29C0A6-CB52-463A-B596-4E3BCEC78327}" destId="{9DB8A0D6-9C30-40E0-A32D-5F20E93B0652}" srcOrd="1" destOrd="0" presId="urn:microsoft.com/office/officeart/2005/8/layout/hProcess9"/>
    <dgm:cxn modelId="{4A1466B4-1BF8-4491-85D4-47EA79CB11B5}" type="presParOf" srcId="{2C29C0A6-CB52-463A-B596-4E3BCEC78327}" destId="{0AD42AEF-B74D-464C-9420-8AB2F4D9C76B}" srcOrd="2" destOrd="0" presId="urn:microsoft.com/office/officeart/2005/8/layout/hProcess9"/>
    <dgm:cxn modelId="{6B4F3207-8169-44DE-B8CC-06DE63580166}" type="presParOf" srcId="{2C29C0A6-CB52-463A-B596-4E3BCEC78327}" destId="{9DE8F99F-905C-4B64-8CBB-D91F2503E7AE}" srcOrd="3" destOrd="0" presId="urn:microsoft.com/office/officeart/2005/8/layout/hProcess9"/>
    <dgm:cxn modelId="{2D83734B-7800-494B-8FB2-B376EDF18F83}" type="presParOf" srcId="{2C29C0A6-CB52-463A-B596-4E3BCEC78327}" destId="{3F00F3FB-EC03-40FB-8AE7-3BB611FE7498}"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xmlns=""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endParaRPr lang="el-GR" b="0"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xmlns=""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3</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4</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Οδηγίες</a:t>
            </a:r>
            <a:r>
              <a:rPr lang="el-GR" baseline="0" dirty="0" smtClean="0"/>
              <a:t> στους εκπαιδευτές:</a:t>
            </a:r>
          </a:p>
          <a:p>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l-GR" baseline="0" dirty="0" smtClean="0"/>
              <a:t>Σχολιάστε το διάγραμμα κάνοντας αναφορά στην έννοια «</a:t>
            </a:r>
            <a:r>
              <a:rPr lang="el-GR" baseline="0" dirty="0" err="1" smtClean="0"/>
              <a:t>μεταγνωστικές</a:t>
            </a:r>
            <a:r>
              <a:rPr lang="el-GR" baseline="0" dirty="0" smtClean="0"/>
              <a:t> στρατηγικές»</a:t>
            </a:r>
          </a:p>
          <a:p>
            <a:endParaRPr lang="el-GR" dirty="0"/>
          </a:p>
        </p:txBody>
      </p:sp>
      <p:sp>
        <p:nvSpPr>
          <p:cNvPr id="4" name="3 - Θέση αριθμού διαφάνειας"/>
          <p:cNvSpPr>
            <a:spLocks noGrp="1"/>
          </p:cNvSpPr>
          <p:nvPr>
            <p:ph type="sldNum" sz="quarter" idx="10"/>
          </p:nvPr>
        </p:nvSpPr>
        <p:spPr/>
        <p:txBody>
          <a:bodyPr/>
          <a:lstStyle/>
          <a:p>
            <a:fld id="{C57209F7-313E-4621-AE9C-2A47108832A6}"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aseline="0" dirty="0" smtClean="0"/>
          </a:p>
          <a:p>
            <a:pPr marL="0" indent="0">
              <a:buFont typeface="+mj-lt"/>
              <a:buNone/>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5</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Σχολιάστε την εικόνα κάνοντας αναφορά στις</a:t>
            </a:r>
            <a:r>
              <a:rPr lang="el-GR" baseline="0" dirty="0" smtClean="0"/>
              <a:t> μορφές της </a:t>
            </a:r>
            <a:r>
              <a:rPr lang="el-GR" baseline="0" dirty="0" err="1" smtClean="0"/>
              <a:t>μεταγνώσης</a:t>
            </a:r>
            <a:r>
              <a:rPr lang="el-GR" baseline="0" dirty="0" smtClean="0"/>
              <a:t> και στην αναπαράσταση τους σε διαγράμματα ροής</a:t>
            </a: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p14="http://schemas.microsoft.com/office/powerpoint/2010/main" xmlns="" val="206993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 βιωματική δραστηριότητα της συγκεκριμένης 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a:t>
            </a:r>
            <a:r>
              <a:rPr lang="el-GR" baseline="0" dirty="0" smtClean="0"/>
              <a:t> </a:t>
            </a:r>
            <a:r>
              <a:rPr lang="el-GR" dirty="0" smtClean="0"/>
              <a:t>για τη βιωματική δραστηριότητα της συγκεκριμένης ενότητας. </a:t>
            </a:r>
          </a:p>
          <a:p>
            <a:pPr marL="0" indent="0">
              <a:buFont typeface="+mj-lt"/>
              <a:buNone/>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τα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αναγράφονται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None/>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xmlns=""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τον λόγο προκειμένου να διαπιστώσουν αν και κατά πόσο επιτεύχθηκαν οι στόχοι της θεματικής ενότητας.</a:t>
            </a:r>
            <a:endParaRPr lang="el-GR" sz="120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92705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τον σκοπό της ενότητας.</a:t>
            </a:r>
          </a:p>
          <a:p>
            <a:pPr marL="228600" indent="-228600">
              <a:buFont typeface="+mj-lt"/>
              <a:buAutoNum type="arabicPeriod"/>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xmlns=""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xmlns=""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xmlns=""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xmlns="" val="26999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773853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0625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673139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177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4236773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957583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a14="http://schemas.microsoft.com/office/drawing/2010/main" xmlns="">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b="1" dirty="0">
              <a:solidFill>
                <a:schemeClr val="bg1"/>
              </a:solidFill>
            </a:endParaRPr>
          </a:p>
        </p:txBody>
      </p:sp>
      <p:sp>
        <p:nvSpPr>
          <p:cNvPr id="3" name="Υπότιτλος 2"/>
          <p:cNvSpPr>
            <a:spLocks noGrp="1"/>
          </p:cNvSpPr>
          <p:nvPr>
            <p:ph type="subTitle" idx="1"/>
          </p:nvPr>
        </p:nvSpPr>
        <p:spPr>
          <a:xfrm>
            <a:off x="4932040" y="3356992"/>
            <a:ext cx="3816424" cy="2976736"/>
          </a:xfrm>
          <a:solidFill>
            <a:srgbClr val="27498D"/>
          </a:solidFill>
          <a:ln w="57150">
            <a:solidFill>
              <a:schemeClr val="tx1"/>
            </a:solidFill>
          </a:ln>
        </p:spPr>
        <p:txBody>
          <a:bodyPr>
            <a:normAutofit/>
          </a:bodyPr>
          <a:lstStyle/>
          <a:p>
            <a:endParaRPr lang="en-US" sz="2800" b="1" dirty="0" smtClean="0">
              <a:solidFill>
                <a:schemeClr val="bg1">
                  <a:lumMod val="85000"/>
                </a:schemeClr>
              </a:solidFill>
            </a:endParaRPr>
          </a:p>
          <a:p>
            <a:r>
              <a:rPr lang="el-GR" sz="2800" b="1" dirty="0" smtClean="0">
                <a:solidFill>
                  <a:schemeClr val="bg1">
                    <a:lumMod val="85000"/>
                  </a:schemeClr>
                </a:solidFill>
              </a:rPr>
              <a:t>Ενότητα </a:t>
            </a:r>
            <a:r>
              <a:rPr lang="en-US" sz="2800" b="1" dirty="0" smtClean="0">
                <a:solidFill>
                  <a:schemeClr val="bg1">
                    <a:lumMod val="85000"/>
                  </a:schemeClr>
                </a:solidFill>
              </a:rPr>
              <a:t>2</a:t>
            </a:r>
            <a:r>
              <a:rPr lang="el-GR" sz="2800" b="1" dirty="0" smtClean="0">
                <a:solidFill>
                  <a:schemeClr val="bg1">
                    <a:lumMod val="85000"/>
                  </a:schemeClr>
                </a:solidFill>
              </a:rPr>
              <a:t>.</a:t>
            </a:r>
            <a:endParaRPr lang="el-GR" sz="2800" b="1" dirty="0">
              <a:solidFill>
                <a:schemeClr val="bg1">
                  <a:lumMod val="85000"/>
                </a:schemeClr>
              </a:solidFill>
            </a:endParaRPr>
          </a:p>
          <a:p>
            <a:r>
              <a:rPr lang="el-GR" sz="2800" b="1" dirty="0" smtClean="0">
                <a:solidFill>
                  <a:schemeClr val="bg1"/>
                </a:solidFill>
              </a:rPr>
              <a:t>Μορφές Μεταταγνωστικών Ικανοτήτων </a:t>
            </a:r>
            <a:endParaRPr lang="el-GR" sz="2800" b="1" dirty="0">
              <a:solidFill>
                <a:schemeClr val="bg1"/>
              </a:solidFill>
            </a:endParaRPr>
          </a:p>
        </p:txBody>
      </p:sp>
      <p:sp>
        <p:nvSpPr>
          <p:cNvPr id="7" name="Ορθογώνιο 6"/>
          <p:cNvSpPr/>
          <p:nvPr/>
        </p:nvSpPr>
        <p:spPr>
          <a:xfrm>
            <a:off x="395536" y="4678301"/>
            <a:ext cx="4248472"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a:solidFill>
                <a:schemeClr val="tx1"/>
              </a:solidFill>
            </a:endParaRPr>
          </a:p>
        </p:txBody>
      </p:sp>
      <p:grpSp>
        <p:nvGrpSpPr>
          <p:cNvPr id="6" name="Ομάδα 5"/>
          <p:cNvGrpSpPr/>
          <p:nvPr/>
        </p:nvGrpSpPr>
        <p:grpSpPr>
          <a:xfrm>
            <a:off x="5724128" y="378134"/>
            <a:ext cx="3112707" cy="2114762"/>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latin typeface="+mn-lt"/>
              </a:rPr>
              <a:t>Ενότητα </a:t>
            </a:r>
            <a:r>
              <a:rPr lang="el-GR" sz="3200" dirty="0" smtClean="0">
                <a:solidFill>
                  <a:schemeClr val="bg1"/>
                </a:solidFill>
                <a:latin typeface="+mn-lt"/>
              </a:rPr>
              <a:t>2.</a:t>
            </a:r>
            <a:r>
              <a:rPr lang="el-GR" sz="3200" dirty="0">
                <a:solidFill>
                  <a:schemeClr val="bg1"/>
                </a:solidFill>
                <a:latin typeface="+mn-lt"/>
              </a:rPr>
              <a:t/>
            </a:r>
            <a:br>
              <a:rPr lang="el-GR" sz="3200" dirty="0">
                <a:solidFill>
                  <a:schemeClr val="bg1"/>
                </a:solidFill>
                <a:latin typeface="+mn-lt"/>
              </a:rPr>
            </a:br>
            <a:r>
              <a:rPr lang="el-GR" sz="3200" dirty="0" smtClean="0">
                <a:solidFill>
                  <a:schemeClr val="bg1"/>
                </a:solidFill>
                <a:latin typeface="+mn-lt"/>
              </a:rPr>
              <a:t>Μορφές </a:t>
            </a:r>
            <a:r>
              <a:rPr lang="x-none" sz="3200" smtClean="0">
                <a:solidFill>
                  <a:schemeClr val="bg1"/>
                </a:solidFill>
                <a:latin typeface="+mn-lt"/>
              </a:rPr>
              <a:t>Μεταταγνωστικ</a:t>
            </a:r>
            <a:r>
              <a:rPr lang="el-GR" sz="3200" dirty="0" err="1" smtClean="0">
                <a:solidFill>
                  <a:schemeClr val="bg1"/>
                </a:solidFill>
                <a:latin typeface="+mn-lt"/>
              </a:rPr>
              <a:t>ών</a:t>
            </a:r>
            <a:r>
              <a:rPr lang="el-GR" sz="3200" dirty="0" smtClean="0">
                <a:solidFill>
                  <a:schemeClr val="bg1"/>
                </a:solidFill>
                <a:latin typeface="+mn-lt"/>
              </a:rPr>
              <a:t> Ικανοτήτων</a:t>
            </a:r>
            <a:r>
              <a:rPr lang="x-none" sz="3200" smtClean="0">
                <a:solidFill>
                  <a:schemeClr val="bg1"/>
                </a:solidFill>
                <a:latin typeface="+mn-lt"/>
              </a:rPr>
              <a:t> </a:t>
            </a:r>
            <a:r>
              <a:rPr lang="el-GR" sz="3200" b="1" dirty="0" smtClean="0"/>
              <a:t/>
            </a:r>
            <a:br>
              <a:rPr lang="el-GR" sz="3200" b="1" dirty="0" smtClean="0"/>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pPr>
              <a:spcBef>
                <a:spcPts val="0"/>
              </a:spcBef>
            </a:pPr>
            <a:r>
              <a:rPr lang="el-GR" dirty="0" smtClean="0">
                <a:solidFill>
                  <a:schemeClr val="tx1"/>
                </a:solidFill>
              </a:rPr>
              <a:t>Υποενότητα 3:</a:t>
            </a:r>
            <a:r>
              <a:rPr lang="el-GR" dirty="0" smtClean="0"/>
              <a:t> </a:t>
            </a:r>
            <a:r>
              <a:rPr lang="el-GR" dirty="0" smtClean="0">
                <a:solidFill>
                  <a:schemeClr val="tx1"/>
                </a:solidFill>
              </a:rPr>
              <a:t>Μεταγνωστική </a:t>
            </a:r>
          </a:p>
          <a:p>
            <a:pPr>
              <a:spcBef>
                <a:spcPts val="0"/>
              </a:spcBef>
            </a:pPr>
            <a:r>
              <a:rPr lang="el-GR" dirty="0" smtClean="0">
                <a:solidFill>
                  <a:schemeClr val="tx1"/>
                </a:solidFill>
              </a:rPr>
              <a:t>γνώση </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pPr>
              <a:spcBef>
                <a:spcPts val="0"/>
              </a:spcBef>
            </a:pPr>
            <a:r>
              <a:rPr lang="el-GR" sz="3600" dirty="0" smtClean="0"/>
              <a:t/>
            </a:r>
            <a:br>
              <a:rPr lang="el-GR" sz="3600" dirty="0" smtClean="0"/>
            </a:br>
            <a:r>
              <a:rPr lang="el-GR" sz="3600" dirty="0" smtClean="0"/>
              <a:t>Υποενότητα 3</a:t>
            </a:r>
            <a:br>
              <a:rPr lang="el-GR" sz="3600" dirty="0" smtClean="0"/>
            </a:br>
            <a:r>
              <a:rPr lang="el-GR" sz="3600" dirty="0" smtClean="0"/>
              <a:t>Μεταγνωστική γνώση </a:t>
            </a:r>
            <a:br>
              <a:rPr lang="el-GR" sz="3600" dirty="0" smtClean="0"/>
            </a:br>
            <a:endParaRPr lang="el-GR" sz="3600" dirty="0"/>
          </a:p>
        </p:txBody>
      </p:sp>
      <p:sp>
        <p:nvSpPr>
          <p:cNvPr id="3" name="Θέση περιεχομένου 2"/>
          <p:cNvSpPr>
            <a:spLocks noGrp="1"/>
          </p:cNvSpPr>
          <p:nvPr>
            <p:ph idx="1"/>
          </p:nvPr>
        </p:nvSpPr>
        <p:spPr>
          <a:xfrm>
            <a:off x="467544" y="1772816"/>
            <a:ext cx="8229600" cy="3701008"/>
          </a:xfrm>
          <a:solidFill>
            <a:schemeClr val="bg2">
              <a:lumMod val="90000"/>
            </a:schemeClr>
          </a:solidFill>
          <a:ln w="57150">
            <a:solidFill>
              <a:schemeClr val="tx1"/>
            </a:solidFill>
          </a:ln>
        </p:spPr>
        <p:txBody>
          <a:bodyPr>
            <a:normAutofit/>
          </a:bodyPr>
          <a:lstStyle/>
          <a:p>
            <a:pPr lvl="1" algn="just">
              <a:lnSpc>
                <a:spcPct val="150000"/>
              </a:lnSpc>
              <a:buSzPct val="150000"/>
              <a:buNone/>
            </a:pPr>
            <a:r>
              <a:rPr lang="el-GR" sz="2000" dirty="0" smtClean="0"/>
              <a:t>Είναι η μνημονικά αποθηκευμένη γνώση, που έχει να κάνει:</a:t>
            </a:r>
          </a:p>
          <a:p>
            <a:pPr lvl="1" algn="just">
              <a:lnSpc>
                <a:spcPct val="150000"/>
              </a:lnSpc>
              <a:buSzPct val="150000"/>
              <a:buNone/>
            </a:pPr>
            <a:r>
              <a:rPr lang="el-GR" sz="2000" dirty="0" smtClean="0"/>
              <a:t> (α) </a:t>
            </a:r>
            <a:r>
              <a:rPr lang="el-GR" sz="2000" i="1" dirty="0" smtClean="0"/>
              <a:t>με </a:t>
            </a:r>
            <a:r>
              <a:rPr lang="el-GR" sz="2000" b="1" i="1" dirty="0" smtClean="0"/>
              <a:t>τον εαυτό </a:t>
            </a:r>
            <a:r>
              <a:rPr lang="el-GR" sz="2000" i="1" dirty="0" smtClean="0"/>
              <a:t>και τους άλλους ως γνωστικά όντα</a:t>
            </a:r>
            <a:r>
              <a:rPr lang="el-GR" sz="2000" dirty="0" smtClean="0"/>
              <a:t>. </a:t>
            </a:r>
          </a:p>
          <a:p>
            <a:pPr lvl="1" algn="just">
              <a:lnSpc>
                <a:spcPct val="150000"/>
              </a:lnSpc>
              <a:buSzPct val="150000"/>
              <a:buNone/>
            </a:pPr>
            <a:r>
              <a:rPr lang="el-GR" sz="2000" dirty="0" smtClean="0"/>
              <a:t>(β) </a:t>
            </a:r>
            <a:r>
              <a:rPr lang="el-GR" sz="2000" b="1" i="1" dirty="0" smtClean="0"/>
              <a:t>Τα έργα</a:t>
            </a:r>
            <a:r>
              <a:rPr lang="el-GR" sz="2000" dirty="0" smtClean="0"/>
              <a:t>, όπως  την κατάταξή τους ανάλογα με το γνωστικό τους περιεχόμενο και τις γνωστικές τους απαιτήσεις. </a:t>
            </a:r>
          </a:p>
          <a:p>
            <a:pPr lvl="1" algn="just">
              <a:lnSpc>
                <a:spcPct val="150000"/>
              </a:lnSpc>
              <a:buSzPct val="150000"/>
              <a:buNone/>
            </a:pPr>
            <a:r>
              <a:rPr lang="el-GR" sz="2000" dirty="0" smtClean="0"/>
              <a:t>(γ) </a:t>
            </a:r>
            <a:r>
              <a:rPr lang="el-GR" sz="2000" b="1" i="1" dirty="0" smtClean="0"/>
              <a:t>Τις στρατηγικές</a:t>
            </a:r>
            <a:r>
              <a:rPr lang="el-GR" sz="2000" dirty="0" smtClean="0"/>
              <a:t>, τους  συστηματικούς τρόπους προσέγγισης των διαφόρων γνωστικών έργων και  των συνθηκών εφαρμογής τους (πότε, πού, πώς εφαρμόζονται).</a:t>
            </a:r>
            <a:endParaRPr lang="el-GR" sz="2000"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latin typeface="+mn-lt"/>
              </a:rPr>
              <a:t>Ενότητα </a:t>
            </a:r>
            <a:r>
              <a:rPr lang="el-GR" sz="3200" dirty="0" smtClean="0">
                <a:solidFill>
                  <a:schemeClr val="bg1"/>
                </a:solidFill>
                <a:latin typeface="+mn-lt"/>
              </a:rPr>
              <a:t>2.</a:t>
            </a:r>
            <a:r>
              <a:rPr lang="el-GR" sz="3200" dirty="0">
                <a:solidFill>
                  <a:schemeClr val="bg1"/>
                </a:solidFill>
                <a:latin typeface="+mn-lt"/>
              </a:rPr>
              <a:t/>
            </a:r>
            <a:br>
              <a:rPr lang="el-GR" sz="3200" dirty="0">
                <a:solidFill>
                  <a:schemeClr val="bg1"/>
                </a:solidFill>
                <a:latin typeface="+mn-lt"/>
              </a:rPr>
            </a:br>
            <a:r>
              <a:rPr lang="el-GR" sz="3200" dirty="0" smtClean="0">
                <a:solidFill>
                  <a:schemeClr val="bg1"/>
                </a:solidFill>
                <a:latin typeface="+mn-lt"/>
              </a:rPr>
              <a:t>Μορφές </a:t>
            </a:r>
            <a:r>
              <a:rPr lang="x-none" sz="3200" smtClean="0">
                <a:solidFill>
                  <a:schemeClr val="bg1"/>
                </a:solidFill>
                <a:latin typeface="+mn-lt"/>
              </a:rPr>
              <a:t>Μεταταγνωστικ</a:t>
            </a:r>
            <a:r>
              <a:rPr lang="el-GR" sz="3200" dirty="0" err="1" smtClean="0">
                <a:solidFill>
                  <a:schemeClr val="bg1"/>
                </a:solidFill>
                <a:latin typeface="+mn-lt"/>
              </a:rPr>
              <a:t>ών</a:t>
            </a:r>
            <a:r>
              <a:rPr lang="el-GR" sz="3200" dirty="0" smtClean="0">
                <a:solidFill>
                  <a:schemeClr val="bg1"/>
                </a:solidFill>
                <a:latin typeface="+mn-lt"/>
              </a:rPr>
              <a:t> Ικανοτήτων</a:t>
            </a:r>
            <a:r>
              <a:rPr lang="x-none" sz="3200" smtClean="0">
                <a:solidFill>
                  <a:schemeClr val="bg1"/>
                </a:solidFill>
                <a:latin typeface="+mn-lt"/>
              </a:rPr>
              <a:t> </a:t>
            </a:r>
            <a:r>
              <a:rPr lang="el-GR" sz="3200" b="1" dirty="0" smtClean="0"/>
              <a:t/>
            </a:r>
            <a:br>
              <a:rPr lang="el-GR" sz="3200" b="1" dirty="0" smtClean="0"/>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pPr>
              <a:spcBef>
                <a:spcPts val="0"/>
              </a:spcBef>
            </a:pPr>
            <a:r>
              <a:rPr lang="el-GR" dirty="0">
                <a:solidFill>
                  <a:schemeClr val="tx1"/>
                </a:solidFill>
              </a:rPr>
              <a:t>Υποενότητα </a:t>
            </a:r>
            <a:r>
              <a:rPr lang="el-GR" dirty="0" smtClean="0">
                <a:solidFill>
                  <a:schemeClr val="tx1"/>
                </a:solidFill>
              </a:rPr>
              <a:t>4: Μεταγνωστικές στρατηγικές</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39552" y="1124744"/>
          <a:ext cx="770485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Τίτλος 1"/>
          <p:cNvSpPr txBox="1">
            <a:spLocks/>
          </p:cNvSpPr>
          <p:nvPr/>
        </p:nvSpPr>
        <p:spPr>
          <a:xfrm>
            <a:off x="395536" y="260648"/>
            <a:ext cx="8064896" cy="792088"/>
          </a:xfrm>
          <a:prstGeom prst="rect">
            <a:avLst/>
          </a:prstGeom>
          <a:solidFill>
            <a:srgbClr val="FBFBE9"/>
          </a:solidFill>
          <a:ln w="57150">
            <a:solidFill>
              <a:schemeClr val="tx1"/>
            </a:solidFill>
          </a:ln>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1"/>
                </a:solidFill>
                <a:effectLst/>
                <a:uLnTx/>
                <a:uFillTx/>
                <a:latin typeface="+mj-lt"/>
                <a:ea typeface="+mj-ea"/>
                <a:cs typeface="+mj-cs"/>
              </a:rPr>
              <a:t>Διάγραμμα: 1</a:t>
            </a: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Θέση κειμένου 3"/>
          <p:cNvSpPr txBox="1">
            <a:spLocks/>
          </p:cNvSpPr>
          <p:nvPr/>
        </p:nvSpPr>
        <p:spPr>
          <a:xfrm>
            <a:off x="539552" y="5805264"/>
            <a:ext cx="8064896" cy="720080"/>
          </a:xfrm>
          <a:prstGeom prst="rect">
            <a:avLst/>
          </a:prstGeom>
          <a:solidFill>
            <a:schemeClr val="accent1">
              <a:lumMod val="40000"/>
              <a:lumOff val="60000"/>
            </a:schemeClr>
          </a:solidFill>
          <a:ln w="57150">
            <a:solidFill>
              <a:schemeClr val="tx1"/>
            </a:solidFill>
          </a:ln>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Κυκλικό διάγραμμα: Οι  </a:t>
            </a:r>
            <a:r>
              <a:rPr lang="el-GR" noProof="0" dirty="0" smtClean="0"/>
              <a:t>μεταγνωστικές στρατηγικές</a:t>
            </a: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pPr>
              <a:spcBef>
                <a:spcPts val="0"/>
              </a:spcBef>
            </a:pPr>
            <a:r>
              <a:rPr lang="el-GR" sz="3600" dirty="0" smtClean="0"/>
              <a:t/>
            </a:r>
            <a:br>
              <a:rPr lang="el-GR" sz="3600" dirty="0" smtClean="0"/>
            </a:br>
            <a:r>
              <a:rPr lang="el-GR" sz="3600" dirty="0" smtClean="0"/>
              <a:t>Υποενότητα 4</a:t>
            </a:r>
            <a:br>
              <a:rPr lang="el-GR" sz="3600" dirty="0" smtClean="0"/>
            </a:br>
            <a:r>
              <a:rPr lang="el-GR" sz="3600" dirty="0" smtClean="0"/>
              <a:t> Μεταγνωστικές στρατηγικές </a:t>
            </a:r>
            <a:br>
              <a:rPr lang="el-GR" sz="3600" dirty="0" smtClean="0"/>
            </a:br>
            <a:endParaRPr lang="el-GR" sz="3600" dirty="0"/>
          </a:p>
        </p:txBody>
      </p:sp>
      <p:sp>
        <p:nvSpPr>
          <p:cNvPr id="3" name="Θέση περιεχομένου 2"/>
          <p:cNvSpPr>
            <a:spLocks noGrp="1"/>
          </p:cNvSpPr>
          <p:nvPr>
            <p:ph idx="1"/>
          </p:nvPr>
        </p:nvSpPr>
        <p:spPr>
          <a:xfrm>
            <a:off x="457200" y="1600200"/>
            <a:ext cx="8229600" cy="4205064"/>
          </a:xfrm>
          <a:solidFill>
            <a:schemeClr val="bg2">
              <a:lumMod val="90000"/>
            </a:schemeClr>
          </a:solidFill>
          <a:ln w="57150">
            <a:solidFill>
              <a:schemeClr val="tx1"/>
            </a:solidFill>
          </a:ln>
        </p:spPr>
        <p:txBody>
          <a:bodyPr>
            <a:normAutofit/>
          </a:bodyPr>
          <a:lstStyle/>
          <a:p>
            <a:pPr lvl="1" algn="just">
              <a:lnSpc>
                <a:spcPct val="150000"/>
              </a:lnSpc>
              <a:buSzPct val="150000"/>
              <a:buFont typeface="Wingdings 3" pitchFamily="18" charset="2"/>
              <a:buChar char=""/>
            </a:pPr>
            <a:endParaRPr lang="el-GR" sz="2000" dirty="0" smtClean="0"/>
          </a:p>
          <a:p>
            <a:pPr lvl="1" algn="just">
              <a:lnSpc>
                <a:spcPct val="150000"/>
              </a:lnSpc>
              <a:buSzPct val="150000"/>
              <a:buFont typeface="Wingdings" pitchFamily="2" charset="2"/>
              <a:buChar char="§"/>
            </a:pPr>
            <a:r>
              <a:rPr lang="el-GR" sz="2000" dirty="0" smtClean="0"/>
              <a:t>Αφορούν στον έλεγχο του </a:t>
            </a:r>
            <a:r>
              <a:rPr lang="el-GR" sz="2000" dirty="0" err="1" smtClean="0"/>
              <a:t>γιγνώσκειν</a:t>
            </a:r>
            <a:r>
              <a:rPr lang="el-GR" sz="2000" dirty="0" smtClean="0"/>
              <a:t>, αντίθετα από τις μεταγνωστικές εμπειρίες και τη μεταγνωστική γνώση που αποτελούν εκφάνσεις της διεργασίας παρακολούθησης του </a:t>
            </a:r>
            <a:r>
              <a:rPr lang="el-GR" sz="2000" dirty="0" err="1" smtClean="0"/>
              <a:t>γιγνώσκειν</a:t>
            </a:r>
            <a:r>
              <a:rPr lang="el-GR" sz="2000" dirty="0" smtClean="0"/>
              <a:t>. </a:t>
            </a:r>
          </a:p>
          <a:p>
            <a:pPr lvl="1" algn="just">
              <a:lnSpc>
                <a:spcPct val="150000"/>
              </a:lnSpc>
              <a:buSzPct val="150000"/>
              <a:buFont typeface="Wingdings" pitchFamily="2" charset="2"/>
              <a:buChar char="§"/>
            </a:pPr>
            <a:endParaRPr lang="el-GR" sz="2000" dirty="0" smtClean="0"/>
          </a:p>
          <a:p>
            <a:pPr lvl="1" algn="just">
              <a:lnSpc>
                <a:spcPct val="150000"/>
              </a:lnSpc>
              <a:buSzPct val="150000"/>
              <a:buFont typeface="Wingdings" pitchFamily="2" charset="2"/>
              <a:buChar char="§"/>
            </a:pPr>
            <a:r>
              <a:rPr lang="el-GR" sz="2000" dirty="0" smtClean="0"/>
              <a:t>Είναι διαδικαστικού τύπου και καταγράφουν το πώς, τις διαδικασίες που εφαρμόζονται επί της γνωστικής επεξεργασίας. </a:t>
            </a:r>
            <a:endParaRPr lang="el-GR"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latin typeface="+mn-lt"/>
              </a:rPr>
              <a:t>Ενότητα </a:t>
            </a:r>
            <a:r>
              <a:rPr lang="el-GR" sz="3200" dirty="0" smtClean="0">
                <a:solidFill>
                  <a:schemeClr val="bg1"/>
                </a:solidFill>
                <a:latin typeface="+mn-lt"/>
              </a:rPr>
              <a:t>2.</a:t>
            </a:r>
            <a:r>
              <a:rPr lang="el-GR" sz="3200" dirty="0">
                <a:solidFill>
                  <a:schemeClr val="bg1"/>
                </a:solidFill>
                <a:latin typeface="+mn-lt"/>
              </a:rPr>
              <a:t/>
            </a:r>
            <a:br>
              <a:rPr lang="el-GR" sz="3200" dirty="0">
                <a:solidFill>
                  <a:schemeClr val="bg1"/>
                </a:solidFill>
                <a:latin typeface="+mn-lt"/>
              </a:rPr>
            </a:br>
            <a:r>
              <a:rPr lang="el-GR" sz="3200" dirty="0" smtClean="0">
                <a:solidFill>
                  <a:schemeClr val="bg1"/>
                </a:solidFill>
                <a:latin typeface="+mn-lt"/>
              </a:rPr>
              <a:t>Μορφές </a:t>
            </a:r>
            <a:r>
              <a:rPr lang="x-none" sz="3200" smtClean="0">
                <a:solidFill>
                  <a:schemeClr val="bg1"/>
                </a:solidFill>
                <a:latin typeface="+mn-lt"/>
              </a:rPr>
              <a:t>Μεταταγνωστικ</a:t>
            </a:r>
            <a:r>
              <a:rPr lang="el-GR" sz="3200" dirty="0" err="1" smtClean="0">
                <a:solidFill>
                  <a:schemeClr val="bg1"/>
                </a:solidFill>
                <a:latin typeface="+mn-lt"/>
              </a:rPr>
              <a:t>ών</a:t>
            </a:r>
            <a:r>
              <a:rPr lang="el-GR" sz="3200" dirty="0" smtClean="0">
                <a:solidFill>
                  <a:schemeClr val="bg1"/>
                </a:solidFill>
                <a:latin typeface="+mn-lt"/>
              </a:rPr>
              <a:t> Ικανοτήτων</a:t>
            </a:r>
            <a:r>
              <a:rPr lang="x-none" sz="3200" smtClean="0">
                <a:solidFill>
                  <a:schemeClr val="bg1"/>
                </a:solidFill>
                <a:latin typeface="+mn-lt"/>
              </a:rPr>
              <a:t> </a:t>
            </a:r>
            <a:r>
              <a:rPr lang="el-GR" sz="3200" b="1" dirty="0" smtClean="0"/>
              <a:t/>
            </a:r>
            <a:br>
              <a:rPr lang="el-GR" sz="3200" b="1" dirty="0" smtClean="0"/>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5: </a:t>
            </a:r>
          </a:p>
          <a:p>
            <a:r>
              <a:rPr lang="el-GR" dirty="0" smtClean="0">
                <a:solidFill>
                  <a:schemeClr val="tx1"/>
                </a:solidFill>
              </a:rPr>
              <a:t>Οι γραφικοί οργανωτές ως μεταγνωστικά εργαλεία </a:t>
            </a:r>
          </a:p>
          <a:p>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440160"/>
          </a:xfrm>
          <a:solidFill>
            <a:srgbClr val="FBFBE9"/>
          </a:solidFill>
          <a:ln w="57150">
            <a:solidFill>
              <a:schemeClr val="tx1"/>
            </a:solidFill>
          </a:ln>
        </p:spPr>
        <p:txBody>
          <a:bodyPr>
            <a:noAutofit/>
          </a:bodyPr>
          <a:lstStyle/>
          <a:p>
            <a:r>
              <a:rPr lang="el-GR" sz="3600" dirty="0" smtClean="0"/>
              <a:t>Υποενότητα 5</a:t>
            </a:r>
            <a:br>
              <a:rPr lang="el-GR" sz="3600" dirty="0" smtClean="0"/>
            </a:br>
            <a:r>
              <a:rPr lang="el-GR" sz="3600" dirty="0" smtClean="0"/>
              <a:t> Οι γραφικοί οργανωτές ως μεταγνωστικά εργαλεία </a:t>
            </a:r>
            <a:endParaRPr lang="el-GR" sz="3600" dirty="0"/>
          </a:p>
        </p:txBody>
      </p:sp>
      <p:sp>
        <p:nvSpPr>
          <p:cNvPr id="3" name="Θέση περιεχομένου 2"/>
          <p:cNvSpPr>
            <a:spLocks noGrp="1"/>
          </p:cNvSpPr>
          <p:nvPr>
            <p:ph idx="1"/>
          </p:nvPr>
        </p:nvSpPr>
        <p:spPr>
          <a:xfrm>
            <a:off x="899592" y="1844824"/>
            <a:ext cx="7488832" cy="4176464"/>
          </a:xfrm>
          <a:solidFill>
            <a:schemeClr val="bg2">
              <a:lumMod val="90000"/>
            </a:schemeClr>
          </a:solidFill>
          <a:ln w="57150">
            <a:solidFill>
              <a:schemeClr val="tx1"/>
            </a:solidFill>
          </a:ln>
        </p:spPr>
        <p:txBody>
          <a:bodyPr>
            <a:normAutofit fontScale="77500" lnSpcReduction="20000"/>
          </a:bodyPr>
          <a:lstStyle/>
          <a:p>
            <a:pPr>
              <a:buNone/>
            </a:pPr>
            <a:r>
              <a:rPr lang="el-GR" sz="2000" dirty="0" smtClean="0"/>
              <a:t>	 </a:t>
            </a:r>
            <a:r>
              <a:rPr lang="el-GR" dirty="0" smtClean="0"/>
              <a:t>Γραφικοί οργανωτές: </a:t>
            </a:r>
          </a:p>
          <a:p>
            <a:pPr lvl="1" algn="just">
              <a:lnSpc>
                <a:spcPct val="150000"/>
              </a:lnSpc>
              <a:buSzPct val="113000"/>
              <a:buFont typeface="Wingdings" pitchFamily="2" charset="2"/>
              <a:buChar char="§"/>
            </a:pPr>
            <a:r>
              <a:rPr lang="el-GR" dirty="0" smtClean="0"/>
              <a:t> είναι είδος πολυτροπικών κειμένων που αποτελούνται από σχήματα, γραμμές, βέλη, λέξεις ποικίλων χρωμάτων και μεγεθών,</a:t>
            </a:r>
          </a:p>
          <a:p>
            <a:pPr lvl="1" algn="just">
              <a:lnSpc>
                <a:spcPct val="150000"/>
              </a:lnSpc>
              <a:buSzPct val="113000"/>
              <a:buFont typeface="Wingdings" pitchFamily="2" charset="2"/>
              <a:buChar char="§"/>
            </a:pPr>
            <a:r>
              <a:rPr lang="el-GR" dirty="0" smtClean="0"/>
              <a:t> λειτουργούν ως εργαλεία γνωστικής σύνδεσης ανάμεσα στην προϋπάρχουσα και τη νέα πληροφορία, </a:t>
            </a:r>
          </a:p>
          <a:p>
            <a:pPr lvl="1" algn="just">
              <a:lnSpc>
                <a:spcPct val="150000"/>
              </a:lnSpc>
              <a:buSzPct val="113000"/>
              <a:buFont typeface="Wingdings" pitchFamily="2" charset="2"/>
              <a:buChar char="§"/>
            </a:pPr>
            <a:r>
              <a:rPr lang="el-GR" dirty="0" smtClean="0"/>
              <a:t> κινητοποιούν τη συνοπτική ανάδειξη τόσο της δομής ενός θέματος, όσο και των σχέσεων ανάμεσα στα μέρη του. </a:t>
            </a:r>
            <a:endParaRPr lang="el-GR"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467544" y="5805264"/>
            <a:ext cx="8064896" cy="720080"/>
          </a:xfrm>
          <a:solidFill>
            <a:schemeClr val="accent1">
              <a:lumMod val="40000"/>
              <a:lumOff val="60000"/>
            </a:schemeClr>
          </a:solidFill>
          <a:ln w="57150">
            <a:solidFill>
              <a:schemeClr val="tx1"/>
            </a:solidFill>
          </a:ln>
        </p:spPr>
        <p:txBody>
          <a:bodyPr>
            <a:normAutofit/>
          </a:bodyPr>
          <a:lstStyle/>
          <a:p>
            <a:pPr algn="ctr"/>
            <a:r>
              <a:rPr lang="el-GR" sz="1800" dirty="0" smtClean="0"/>
              <a:t>Διάγραμμα ροής: Οι μορφές της μεταγνώσης</a:t>
            </a:r>
            <a:endParaRPr lang="el-GR" sz="1800" dirty="0"/>
          </a:p>
        </p:txBody>
      </p:sp>
      <p:sp>
        <p:nvSpPr>
          <p:cNvPr id="5" name="Τίτλος 1"/>
          <p:cNvSpPr>
            <a:spLocks noGrp="1"/>
          </p:cNvSpPr>
          <p:nvPr>
            <p:ph type="title"/>
          </p:nvPr>
        </p:nvSpPr>
        <p:spPr>
          <a:xfrm>
            <a:off x="539552" y="260648"/>
            <a:ext cx="8064896" cy="792088"/>
          </a:xfrm>
          <a:solidFill>
            <a:srgbClr val="FBFBE9"/>
          </a:solidFill>
          <a:ln w="57150">
            <a:solidFill>
              <a:schemeClr val="tx1"/>
            </a:solidFill>
          </a:ln>
        </p:spPr>
        <p:txBody>
          <a:bodyPr anchor="t">
            <a:normAutofit/>
          </a:bodyPr>
          <a:lstStyle/>
          <a:p>
            <a:pPr algn="ctr"/>
            <a:r>
              <a:rPr lang="el-GR" sz="3600" b="0" dirty="0" smtClean="0"/>
              <a:t>Διάγραμμα: 2</a:t>
            </a:r>
            <a:endParaRPr lang="el-GR" sz="3600" b="0" dirty="0"/>
          </a:p>
        </p:txBody>
      </p:sp>
      <p:graphicFrame>
        <p:nvGraphicFramePr>
          <p:cNvPr id="7" name="6 - Θέση εικόνας"/>
          <p:cNvGraphicFramePr>
            <a:graphicFrameLocks noGrp="1"/>
          </p:cNvGraphicFramePr>
          <p:nvPr>
            <p:ph type="pic" idx="1"/>
          </p:nvPr>
        </p:nvGraphicFramePr>
        <p:xfrm>
          <a:off x="971600" y="1196752"/>
          <a:ext cx="7344816" cy="433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3908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Μελέτη </a:t>
            </a:r>
            <a:br>
              <a:rPr lang="el-GR" sz="4000" b="1" dirty="0" smtClean="0">
                <a:solidFill>
                  <a:schemeClr val="bg1"/>
                </a:solidFill>
              </a:rPr>
            </a:br>
            <a:r>
              <a:rPr lang="el-GR" sz="4000" b="1" dirty="0" smtClean="0">
                <a:solidFill>
                  <a:schemeClr val="bg1"/>
                </a:solidFill>
              </a:rPr>
              <a:t>περίπτωσης</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a:bodyPr>
          <a:lstStyle/>
          <a:p>
            <a:endParaRPr lang="el-GR" b="1" dirty="0" smtClean="0">
              <a:solidFill>
                <a:schemeClr val="tx1"/>
              </a:solidFill>
            </a:endParaRPr>
          </a:p>
          <a:p>
            <a:r>
              <a:rPr lang="el-GR" b="1" dirty="0" smtClean="0">
                <a:solidFill>
                  <a:schemeClr val="tx1"/>
                </a:solidFill>
              </a:rPr>
              <a:t>«Σκέψου τι έκανες πριν.......»</a:t>
            </a:r>
            <a:endParaRPr lang="el-GR" b="1" dirty="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257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Σκέψου τι έκανες πριν.......1</a:t>
            </a:r>
            <a:endParaRPr lang="el-GR" sz="3200" b="1" dirty="0"/>
          </a:p>
        </p:txBody>
      </p:sp>
      <p:sp>
        <p:nvSpPr>
          <p:cNvPr id="3" name="Θέση περιεχομένου 2"/>
          <p:cNvSpPr>
            <a:spLocks noGrp="1"/>
          </p:cNvSpPr>
          <p:nvPr>
            <p:ph idx="1"/>
          </p:nvPr>
        </p:nvSpPr>
        <p:spPr>
          <a:xfrm>
            <a:off x="539552" y="1988840"/>
            <a:ext cx="8229600" cy="2476872"/>
          </a:xfrm>
          <a:solidFill>
            <a:srgbClr val="00B0F0"/>
          </a:solidFill>
          <a:ln w="57150">
            <a:solidFill>
              <a:schemeClr val="tx1"/>
            </a:solidFill>
          </a:ln>
        </p:spPr>
        <p:txBody>
          <a:bodyPr>
            <a:normAutofit/>
          </a:bodyPr>
          <a:lstStyle/>
          <a:p>
            <a:pPr marL="0" indent="0">
              <a:buNone/>
            </a:pPr>
            <a:r>
              <a:rPr lang="el-GR" sz="2400" b="1" dirty="0" smtClean="0"/>
              <a:t>Το πρόβλημα: </a:t>
            </a:r>
          </a:p>
          <a:p>
            <a:pPr marL="0" indent="0">
              <a:buNone/>
            </a:pPr>
            <a:endParaRPr lang="el-GR" sz="2000" b="1" dirty="0" smtClean="0"/>
          </a:p>
          <a:p>
            <a:r>
              <a:rPr lang="el-GR" sz="2000" dirty="0" smtClean="0"/>
              <a:t>Η</a:t>
            </a:r>
            <a:r>
              <a:rPr lang="en-US" sz="2000" dirty="0" smtClean="0"/>
              <a:t> </a:t>
            </a:r>
            <a:r>
              <a:rPr lang="el-GR" sz="2000" dirty="0" smtClean="0"/>
              <a:t>απώλεια ενός αντικειμένου και η διαδικασία αναζήτησης του. </a:t>
            </a:r>
          </a:p>
          <a:p>
            <a:endParaRPr lang="el-GR" sz="2000" dirty="0" smtClean="0"/>
          </a:p>
          <a:p>
            <a:r>
              <a:rPr lang="el-GR" sz="2000" dirty="0" smtClean="0"/>
              <a:t>Ποιες μεταγνωστικές ικανότητες εμπλέκονται;</a:t>
            </a:r>
            <a:endParaRPr lang="el-GR" sz="2000" dirty="0"/>
          </a:p>
          <a:p>
            <a:endParaRPr lang="el-GR" sz="2000" dirty="0"/>
          </a:p>
          <a:p>
            <a:pPr marL="0" indent="0">
              <a:buNone/>
            </a:pPr>
            <a:endParaRPr lang="el-GR" dirty="0"/>
          </a:p>
        </p:txBody>
      </p:sp>
    </p:spTree>
    <p:extLst>
      <p:ext uri="{BB962C8B-B14F-4D97-AF65-F5344CB8AC3E}">
        <p14:creationId xmlns:p14="http://schemas.microsoft.com/office/powerpoint/2010/main" xmlns="" val="72551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5" name="Ομάδα 4"/>
          <p:cNvGrpSpPr/>
          <p:nvPr/>
        </p:nvGrpSpPr>
        <p:grpSpPr>
          <a:xfrm>
            <a:off x="2771800" y="4365104"/>
            <a:ext cx="2016223" cy="580682"/>
            <a:chOff x="814568" y="-1564929"/>
            <a:chExt cx="2313271" cy="10080977"/>
          </a:xfrm>
        </p:grpSpPr>
        <p:sp>
          <p:nvSpPr>
            <p:cNvPr id="3" name="Ορθογώνιο 2"/>
            <p:cNvSpPr/>
            <p:nvPr/>
          </p:nvSpPr>
          <p:spPr>
            <a:xfrm>
              <a:off x="897185" y="-1564929"/>
              <a:ext cx="2088232" cy="252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814568" y="1569906"/>
              <a:ext cx="2313271" cy="6946142"/>
            </a:xfrm>
            <a:prstGeom prst="rect">
              <a:avLst/>
            </a:prstGeom>
            <a:noFill/>
          </p:spPr>
          <p:txBody>
            <a:bodyPr wrap="square" rtlCol="0">
              <a:spAutoFit/>
            </a:bodyPr>
            <a:lstStyle/>
            <a:p>
              <a:pPr algn="ctr"/>
              <a:r>
                <a:rPr lang="el-GR" sz="2000" dirty="0" smtClean="0">
                  <a:solidFill>
                    <a:srgbClr val="FFC000"/>
                  </a:solidFill>
                </a:rPr>
                <a:t>Στρατηγικές </a:t>
              </a:r>
              <a:endParaRPr lang="el-GR" sz="2000" dirty="0">
                <a:solidFill>
                  <a:srgbClr val="FFC000"/>
                </a:solidFill>
              </a:endParaRPr>
            </a:p>
          </p:txBody>
        </p:sp>
      </p:grpSp>
      <p:grpSp>
        <p:nvGrpSpPr>
          <p:cNvPr id="6" name="Ομάδα 5"/>
          <p:cNvGrpSpPr/>
          <p:nvPr/>
        </p:nvGrpSpPr>
        <p:grpSpPr>
          <a:xfrm>
            <a:off x="971600" y="980728"/>
            <a:ext cx="1935832" cy="1925191"/>
            <a:chOff x="809521" y="825735"/>
            <a:chExt cx="2168910" cy="2520280"/>
          </a:xfrm>
        </p:grpSpPr>
        <p:sp>
          <p:nvSpPr>
            <p:cNvPr id="7" name="Ορθογώνιο 6"/>
            <p:cNvSpPr/>
            <p:nvPr/>
          </p:nvSpPr>
          <p:spPr>
            <a:xfrm>
              <a:off x="890199" y="825735"/>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09521" y="1485598"/>
              <a:ext cx="2016223" cy="1732523"/>
            </a:xfrm>
            <a:prstGeom prst="rect">
              <a:avLst/>
            </a:prstGeom>
            <a:noFill/>
          </p:spPr>
          <p:txBody>
            <a:bodyPr wrap="square" rtlCol="0">
              <a:spAutoFit/>
            </a:bodyPr>
            <a:lstStyle/>
            <a:p>
              <a:pPr algn="ctr"/>
              <a:r>
                <a:rPr lang="el-GR" sz="2000" i="1" dirty="0" smtClean="0">
                  <a:solidFill>
                    <a:srgbClr val="FFC000"/>
                  </a:solidFill>
                </a:rPr>
                <a:t>«Οι μορφές της μεταγνώσης αφορούν...»</a:t>
              </a:r>
            </a:p>
            <a:p>
              <a:pPr algn="ctr"/>
              <a:r>
                <a:rPr lang="el-GR" sz="2000" i="1" dirty="0" smtClean="0">
                  <a:solidFill>
                    <a:schemeClr val="bg1"/>
                  </a:solidFill>
                </a:rPr>
                <a:t> </a:t>
              </a:r>
              <a:endParaRPr lang="el-GR" sz="2000" i="1" dirty="0">
                <a:solidFill>
                  <a:schemeClr val="bg1"/>
                </a:solidFill>
              </a:endParaRPr>
            </a:p>
          </p:txBody>
        </p:sp>
      </p:grpSp>
      <p:grpSp>
        <p:nvGrpSpPr>
          <p:cNvPr id="9" name="Ομάδα 8"/>
          <p:cNvGrpSpPr/>
          <p:nvPr/>
        </p:nvGrpSpPr>
        <p:grpSpPr>
          <a:xfrm>
            <a:off x="6159760" y="3645024"/>
            <a:ext cx="2012640" cy="2554545"/>
            <a:chOff x="816737" y="816910"/>
            <a:chExt cx="2171087" cy="3016552"/>
          </a:xfrm>
        </p:grpSpPr>
        <p:sp>
          <p:nvSpPr>
            <p:cNvPr id="10" name="Ορθογώνιο 9"/>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816910"/>
              <a:ext cx="2102945" cy="3016552"/>
            </a:xfrm>
            <a:prstGeom prst="rect">
              <a:avLst/>
            </a:prstGeom>
            <a:noFill/>
          </p:spPr>
          <p:txBody>
            <a:bodyPr wrap="square" rtlCol="0">
              <a:spAutoFit/>
            </a:bodyPr>
            <a:lstStyle/>
            <a:p>
              <a:pPr algn="ctr"/>
              <a:r>
                <a:rPr lang="el-GR" sz="2000" dirty="0" smtClean="0">
                  <a:solidFill>
                    <a:srgbClr val="FFC000"/>
                  </a:solidFill>
                </a:rPr>
                <a:t>«Οι μεταγνωστικές ικανότητες μοιάζουν και διαφέρουν μεταξύ τους ...»</a:t>
              </a: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grpSp>
      <p:sp>
        <p:nvSpPr>
          <p:cNvPr id="13" name="TextBox 12"/>
          <p:cNvSpPr txBox="1"/>
          <p:nvPr/>
        </p:nvSpPr>
        <p:spPr>
          <a:xfrm>
            <a:off x="4644008" y="332656"/>
            <a:ext cx="1423355" cy="1015663"/>
          </a:xfrm>
          <a:prstGeom prst="rect">
            <a:avLst/>
          </a:prstGeom>
          <a:noFill/>
        </p:spPr>
        <p:txBody>
          <a:bodyPr wrap="square" rtlCol="0">
            <a:spAutoFit/>
          </a:bodyPr>
          <a:lstStyle/>
          <a:p>
            <a:pPr algn="ctr"/>
            <a:r>
              <a:rPr lang="el-GR" sz="2000" dirty="0" err="1" smtClean="0">
                <a:solidFill>
                  <a:srgbClr val="FFC000"/>
                </a:solidFill>
              </a:rPr>
              <a:t>Συναίσθη</a:t>
            </a:r>
            <a:r>
              <a:rPr lang="el-GR" sz="2000" dirty="0" smtClean="0">
                <a:solidFill>
                  <a:srgbClr val="FFC000"/>
                </a:solidFill>
              </a:rPr>
              <a:t>-</a:t>
            </a:r>
            <a:r>
              <a:rPr lang="el-GR" sz="2000" dirty="0" err="1" smtClean="0">
                <a:solidFill>
                  <a:srgbClr val="FFC000"/>
                </a:solidFill>
              </a:rPr>
              <a:t>ματα</a:t>
            </a:r>
            <a:endParaRPr lang="el-GR" sz="2000" dirty="0" smtClean="0">
              <a:solidFill>
                <a:srgbClr val="FFC000"/>
              </a:solidFill>
            </a:endParaRPr>
          </a:p>
          <a:p>
            <a:pPr algn="ctr"/>
            <a:r>
              <a:rPr lang="el-GR" sz="2000" i="1" dirty="0" smtClean="0">
                <a:solidFill>
                  <a:srgbClr val="FFC000"/>
                </a:solidFill>
              </a:rPr>
              <a:t> </a:t>
            </a:r>
            <a:endParaRPr lang="el-GR" sz="2000" i="1" dirty="0">
              <a:solidFill>
                <a:srgbClr val="FFC000"/>
              </a:solidFill>
            </a:endParaRPr>
          </a:p>
        </p:txBody>
      </p:sp>
      <p:sp>
        <p:nvSpPr>
          <p:cNvPr id="14" name="TextBox 13"/>
          <p:cNvSpPr txBox="1"/>
          <p:nvPr/>
        </p:nvSpPr>
        <p:spPr>
          <a:xfrm>
            <a:off x="3068215" y="5517232"/>
            <a:ext cx="1423355" cy="1323439"/>
          </a:xfrm>
          <a:prstGeom prst="rect">
            <a:avLst/>
          </a:prstGeom>
          <a:noFill/>
        </p:spPr>
        <p:txBody>
          <a:bodyPr wrap="square" rtlCol="0">
            <a:spAutoFit/>
          </a:bodyPr>
          <a:lstStyle/>
          <a:p>
            <a:pPr algn="ctr"/>
            <a:endParaRPr lang="el-GR" sz="2000" i="1" dirty="0" smtClean="0">
              <a:solidFill>
                <a:srgbClr val="FFFF00"/>
              </a:solidFill>
            </a:endParaRPr>
          </a:p>
          <a:p>
            <a:pPr algn="ctr"/>
            <a:endParaRPr lang="el-GR" sz="2000" i="1" dirty="0" smtClean="0">
              <a:solidFill>
                <a:srgbClr val="FFFF00"/>
              </a:solidFill>
            </a:endParaRP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grpSp>
        <p:nvGrpSpPr>
          <p:cNvPr id="15" name="Ομάδα 4"/>
          <p:cNvGrpSpPr/>
          <p:nvPr/>
        </p:nvGrpSpPr>
        <p:grpSpPr>
          <a:xfrm>
            <a:off x="2843808" y="5661248"/>
            <a:ext cx="2016223" cy="580682"/>
            <a:chOff x="814568" y="-1564929"/>
            <a:chExt cx="2313271" cy="10080977"/>
          </a:xfrm>
        </p:grpSpPr>
        <p:sp>
          <p:nvSpPr>
            <p:cNvPr id="16" name="Ορθογώνιο 2"/>
            <p:cNvSpPr/>
            <p:nvPr/>
          </p:nvSpPr>
          <p:spPr>
            <a:xfrm>
              <a:off x="897185" y="-1564929"/>
              <a:ext cx="2088232" cy="252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3"/>
            <p:cNvSpPr txBox="1"/>
            <p:nvPr/>
          </p:nvSpPr>
          <p:spPr>
            <a:xfrm>
              <a:off x="814568" y="1569906"/>
              <a:ext cx="2313271" cy="6946142"/>
            </a:xfrm>
            <a:prstGeom prst="rect">
              <a:avLst/>
            </a:prstGeom>
            <a:noFill/>
          </p:spPr>
          <p:txBody>
            <a:bodyPr wrap="square" rtlCol="0">
              <a:spAutoFit/>
            </a:bodyPr>
            <a:lstStyle/>
            <a:p>
              <a:pPr algn="ctr"/>
              <a:r>
                <a:rPr lang="el-GR" sz="2000" i="1" dirty="0" smtClean="0">
                  <a:solidFill>
                    <a:srgbClr val="FFC000"/>
                  </a:solidFill>
                </a:rPr>
                <a:t>Εφαρμόζω </a:t>
              </a:r>
              <a:endParaRPr lang="el-GR" sz="2000" i="1" dirty="0">
                <a:solidFill>
                  <a:srgbClr val="FFC000"/>
                </a:solidFill>
              </a:endParaRPr>
            </a:p>
          </p:txBody>
        </p:sp>
      </p:grpSp>
      <p:sp>
        <p:nvSpPr>
          <p:cNvPr id="18" name="TextBox 12"/>
          <p:cNvSpPr txBox="1"/>
          <p:nvPr/>
        </p:nvSpPr>
        <p:spPr>
          <a:xfrm>
            <a:off x="4572000" y="1628800"/>
            <a:ext cx="1512168" cy="1015663"/>
          </a:xfrm>
          <a:prstGeom prst="rect">
            <a:avLst/>
          </a:prstGeom>
          <a:noFill/>
        </p:spPr>
        <p:txBody>
          <a:bodyPr wrap="square" rtlCol="0">
            <a:spAutoFit/>
          </a:bodyPr>
          <a:lstStyle/>
          <a:p>
            <a:pPr algn="ctr"/>
            <a:r>
              <a:rPr lang="el-GR" sz="2000" i="1" dirty="0" err="1" smtClean="0">
                <a:solidFill>
                  <a:srgbClr val="FFC000"/>
                </a:solidFill>
              </a:rPr>
              <a:t>Αυτόαντι</a:t>
            </a:r>
            <a:r>
              <a:rPr lang="el-GR" sz="2000" i="1" dirty="0" smtClean="0">
                <a:solidFill>
                  <a:srgbClr val="FFC000"/>
                </a:solidFill>
              </a:rPr>
              <a:t>-λαμβάνομαι</a:t>
            </a:r>
          </a:p>
          <a:p>
            <a:pPr algn="ctr"/>
            <a:r>
              <a:rPr lang="el-GR" sz="2000" i="1" dirty="0" smtClean="0">
                <a:solidFill>
                  <a:srgbClr val="FFC000"/>
                </a:solidFill>
              </a:rPr>
              <a:t> </a:t>
            </a:r>
            <a:endParaRPr lang="el-GR" sz="2000" i="1" dirty="0">
              <a:solidFill>
                <a:srgbClr val="FFC000"/>
              </a:solidFill>
            </a:endParaRPr>
          </a:p>
        </p:txBody>
      </p:sp>
    </p:spTree>
    <p:extLst>
      <p:ext uri="{BB962C8B-B14F-4D97-AF65-F5344CB8AC3E}">
        <p14:creationId xmlns:p14="http://schemas.microsoft.com/office/powerpoint/2010/main" xmlns=""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Σκέψου τι έκανες πριν....2</a:t>
            </a:r>
            <a:endParaRPr lang="el-GR" sz="3200" b="1" dirty="0"/>
          </a:p>
        </p:txBody>
      </p:sp>
      <p:sp>
        <p:nvSpPr>
          <p:cNvPr id="3" name="Θέση περιεχομένου 2"/>
          <p:cNvSpPr>
            <a:spLocks noGrp="1"/>
          </p:cNvSpPr>
          <p:nvPr>
            <p:ph idx="1"/>
          </p:nvPr>
        </p:nvSpPr>
        <p:spPr>
          <a:xfrm>
            <a:off x="467544" y="2060848"/>
            <a:ext cx="8229600" cy="3528392"/>
          </a:xfrm>
          <a:solidFill>
            <a:srgbClr val="FFFF00"/>
          </a:solidFill>
          <a:ln w="57150">
            <a:solidFill>
              <a:schemeClr val="tx1"/>
            </a:solidFill>
          </a:ln>
        </p:spPr>
        <p:txBody>
          <a:bodyPr>
            <a:normAutofit fontScale="55000" lnSpcReduction="20000"/>
          </a:bodyPr>
          <a:lstStyle/>
          <a:p>
            <a:pPr marL="0" indent="0">
              <a:buNone/>
            </a:pPr>
            <a:endParaRPr lang="el-GR" sz="2000" i="1" dirty="0" smtClean="0"/>
          </a:p>
          <a:p>
            <a:pPr marL="0" indent="0">
              <a:buNone/>
            </a:pPr>
            <a:r>
              <a:rPr lang="el-GR" sz="4400" b="1" dirty="0" smtClean="0"/>
              <a:t>Ερωτήματα</a:t>
            </a:r>
          </a:p>
          <a:p>
            <a:pPr marL="0" indent="0">
              <a:buNone/>
            </a:pPr>
            <a:endParaRPr lang="el-GR" sz="2400" b="1" i="1" dirty="0" smtClean="0"/>
          </a:p>
          <a:p>
            <a:pPr marL="0" indent="0">
              <a:lnSpc>
                <a:spcPct val="170000"/>
              </a:lnSpc>
              <a:buFont typeface="Wingdings" pitchFamily="2" charset="2"/>
              <a:buChar char="§"/>
            </a:pPr>
            <a:r>
              <a:rPr lang="el-GR" sz="3600" dirty="0" smtClean="0"/>
              <a:t> </a:t>
            </a:r>
            <a:r>
              <a:rPr lang="el-GR" sz="3600" b="1" dirty="0" smtClean="0"/>
              <a:t>Ποιες μεταγνωστικές ικανότητες εντοπίζετε ατομικά;</a:t>
            </a:r>
          </a:p>
          <a:p>
            <a:pPr marL="0" indent="0">
              <a:lnSpc>
                <a:spcPct val="170000"/>
              </a:lnSpc>
              <a:buFont typeface="Wingdings" pitchFamily="2" charset="2"/>
              <a:buChar char="§"/>
            </a:pPr>
            <a:r>
              <a:rPr lang="el-GR" sz="3600" b="1" dirty="0" smtClean="0"/>
              <a:t> Ποιες μεταγνωστικές ικανότητες εντοπίζετε ως ομάδα;</a:t>
            </a:r>
          </a:p>
          <a:p>
            <a:pPr marL="0" indent="0">
              <a:lnSpc>
                <a:spcPct val="170000"/>
              </a:lnSpc>
              <a:buFont typeface="Wingdings" pitchFamily="2" charset="2"/>
              <a:buChar char="§"/>
            </a:pPr>
            <a:r>
              <a:rPr lang="el-GR" sz="3600" b="1" dirty="0" smtClean="0"/>
              <a:t> Σε ποιες μορφές μεταγνώσης ανήκουν;</a:t>
            </a:r>
          </a:p>
          <a:p>
            <a:pPr marL="0" indent="0">
              <a:lnSpc>
                <a:spcPct val="170000"/>
              </a:lnSpc>
              <a:buFont typeface="Wingdings" pitchFamily="2" charset="2"/>
              <a:buChar char="§"/>
            </a:pPr>
            <a:r>
              <a:rPr lang="el-GR" sz="3600" b="1" dirty="0" smtClean="0"/>
              <a:t> Με ποιους γραφικούς οργανωτές θα τις παρουσιάσετε;</a:t>
            </a:r>
          </a:p>
          <a:p>
            <a:pPr>
              <a:lnSpc>
                <a:spcPct val="170000"/>
              </a:lnSpc>
              <a:buNone/>
            </a:pPr>
            <a:endParaRPr lang="el-GR" sz="2000" dirty="0" smtClean="0"/>
          </a:p>
          <a:p>
            <a:pPr>
              <a:lnSpc>
                <a:spcPct val="170000"/>
              </a:lnSpc>
              <a:buNone/>
            </a:pPr>
            <a:r>
              <a:rPr lang="el-GR" sz="2000" b="1" i="1" dirty="0" smtClean="0"/>
              <a:t>	</a:t>
            </a:r>
            <a:endParaRPr lang="el-GR" sz="2000" dirty="0" smtClean="0"/>
          </a:p>
          <a:p>
            <a:endParaRPr lang="el-GR" sz="2000" b="1" dirty="0"/>
          </a:p>
          <a:p>
            <a:pPr marL="0" indent="0">
              <a:buNone/>
            </a:pPr>
            <a:endParaRPr lang="el-GR" dirty="0"/>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Σκέψου τι έκανες </a:t>
            </a:r>
            <a:r>
              <a:rPr lang="el-GR" sz="3600" b="1" smtClean="0"/>
              <a:t>πριν.....3</a:t>
            </a:r>
            <a:endParaRPr lang="el-GR" sz="3200" b="1" dirty="0"/>
          </a:p>
        </p:txBody>
      </p:sp>
      <p:sp>
        <p:nvSpPr>
          <p:cNvPr id="3" name="Θέση περιεχομένου 2"/>
          <p:cNvSpPr>
            <a:spLocks noGrp="1"/>
          </p:cNvSpPr>
          <p:nvPr>
            <p:ph idx="1"/>
          </p:nvPr>
        </p:nvSpPr>
        <p:spPr>
          <a:xfrm>
            <a:off x="457200" y="1600200"/>
            <a:ext cx="8229600" cy="3917032"/>
          </a:xfrm>
          <a:solidFill>
            <a:srgbClr val="FFFF00"/>
          </a:solidFill>
          <a:ln w="57150">
            <a:solidFill>
              <a:schemeClr val="tx1"/>
            </a:solidFill>
          </a:ln>
        </p:spPr>
        <p:txBody>
          <a:bodyPr>
            <a:normAutofit lnSpcReduction="10000"/>
          </a:bodyPr>
          <a:lstStyle/>
          <a:p>
            <a:pPr marL="0" indent="0">
              <a:buNone/>
            </a:pPr>
            <a:endParaRPr lang="el-GR" sz="2000" i="1" dirty="0" smtClean="0"/>
          </a:p>
          <a:p>
            <a:pPr marL="0" indent="0">
              <a:buNone/>
            </a:pPr>
            <a:r>
              <a:rPr lang="el-GR" sz="2400" b="1" dirty="0" smtClean="0"/>
              <a:t>Συλλογή Δεδομένων </a:t>
            </a:r>
          </a:p>
          <a:p>
            <a:pPr marL="0" indent="0">
              <a:buNone/>
            </a:pPr>
            <a:endParaRPr lang="el-GR" sz="2400" b="1" dirty="0" smtClean="0"/>
          </a:p>
          <a:p>
            <a:pPr lvl="0">
              <a:lnSpc>
                <a:spcPct val="150000"/>
              </a:lnSpc>
            </a:pPr>
            <a:r>
              <a:rPr lang="el-GR" sz="2000" dirty="0" smtClean="0"/>
              <a:t>Δύο λίστες (μια ατομική &amp; μια συλλογική ανά ομάδα).</a:t>
            </a:r>
          </a:p>
          <a:p>
            <a:pPr>
              <a:lnSpc>
                <a:spcPct val="150000"/>
              </a:lnSpc>
            </a:pPr>
            <a:r>
              <a:rPr lang="el-GR" sz="2000" dirty="0" smtClean="0"/>
              <a:t>Ένας γραφικός οργανωτής ανά ομάδα.</a:t>
            </a:r>
          </a:p>
          <a:p>
            <a:pPr marL="0" indent="0">
              <a:buNone/>
            </a:pPr>
            <a:endParaRPr lang="el-GR" sz="2000" dirty="0" smtClean="0"/>
          </a:p>
          <a:p>
            <a:pPr>
              <a:buNone/>
            </a:pPr>
            <a:endParaRPr lang="el-GR" sz="2000" dirty="0" smtClean="0"/>
          </a:p>
          <a:p>
            <a:pPr>
              <a:buNone/>
            </a:pPr>
            <a:r>
              <a:rPr lang="el-GR" sz="2000" b="1" i="1" dirty="0" smtClean="0"/>
              <a:t>	</a:t>
            </a:r>
            <a:r>
              <a:rPr lang="el-GR" sz="2000" b="1" dirty="0" smtClean="0"/>
              <a:t>Παρατήρηση:</a:t>
            </a:r>
            <a:r>
              <a:rPr lang="el-GR" sz="2000" dirty="0" smtClean="0"/>
              <a:t> Φροντίστε ώστε ο </a:t>
            </a:r>
            <a:r>
              <a:rPr lang="el-GR" sz="2000" dirty="0" err="1" smtClean="0"/>
              <a:t>γ.ο</a:t>
            </a:r>
            <a:r>
              <a:rPr lang="el-GR" sz="2000" dirty="0" smtClean="0"/>
              <a:t>. να έχει ξεκάθαρο τίτλο, καθώς και τα απαραίτητα σχήματα, βέλη, λέξεις που απαιτούνται για την ολοκλήρωσή του.</a:t>
            </a:r>
          </a:p>
          <a:p>
            <a:endParaRPr lang="el-GR" sz="2000" b="1" dirty="0"/>
          </a:p>
          <a:p>
            <a:pPr marL="0" indent="0">
              <a:buNone/>
            </a:pPr>
            <a:endParaRPr lang="el-GR" dirty="0"/>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fontScale="92500" lnSpcReduction="10000"/>
          </a:bodyPr>
          <a:lstStyle/>
          <a:p>
            <a:pPr marL="0" indent="0" algn="ctr">
              <a:buNone/>
            </a:pPr>
            <a:r>
              <a:rPr lang="el-GR" sz="3000" b="1" dirty="0" smtClean="0"/>
              <a:t>Έννοιες</a:t>
            </a:r>
          </a:p>
          <a:p>
            <a:pPr>
              <a:lnSpc>
                <a:spcPct val="110000"/>
              </a:lnSpc>
            </a:pPr>
            <a:r>
              <a:rPr lang="el-GR" sz="2200" dirty="0" smtClean="0"/>
              <a:t>Μεταγνωστικές εμπειρίες</a:t>
            </a:r>
          </a:p>
          <a:p>
            <a:pPr lvl="0">
              <a:lnSpc>
                <a:spcPct val="110000"/>
              </a:lnSpc>
            </a:pPr>
            <a:r>
              <a:rPr lang="el-GR" sz="2200" dirty="0" smtClean="0"/>
              <a:t>Μεταγνωστική γνώση </a:t>
            </a:r>
          </a:p>
          <a:p>
            <a:pPr lvl="0">
              <a:lnSpc>
                <a:spcPct val="110000"/>
              </a:lnSpc>
            </a:pPr>
            <a:r>
              <a:rPr lang="el-GR" sz="2200" dirty="0" smtClean="0"/>
              <a:t>Μεταγνωστικές στρατηγικές </a:t>
            </a:r>
          </a:p>
          <a:p>
            <a:pPr lvl="0">
              <a:lnSpc>
                <a:spcPct val="110000"/>
              </a:lnSpc>
            </a:pPr>
            <a:r>
              <a:rPr lang="el-GR" sz="2200" dirty="0" smtClean="0"/>
              <a:t>Προσανατολισμός</a:t>
            </a:r>
          </a:p>
          <a:p>
            <a:pPr lvl="0">
              <a:lnSpc>
                <a:spcPct val="110000"/>
              </a:lnSpc>
            </a:pPr>
            <a:r>
              <a:rPr lang="el-GR" sz="2200" dirty="0" smtClean="0"/>
              <a:t>Σχεδιασμός </a:t>
            </a:r>
          </a:p>
          <a:p>
            <a:pPr lvl="0">
              <a:lnSpc>
                <a:spcPct val="110000"/>
              </a:lnSpc>
            </a:pPr>
            <a:r>
              <a:rPr lang="el-GR" sz="2200" dirty="0" smtClean="0"/>
              <a:t>Παρακολούθηση</a:t>
            </a:r>
          </a:p>
          <a:p>
            <a:pPr lvl="0">
              <a:lnSpc>
                <a:spcPct val="110000"/>
              </a:lnSpc>
            </a:pPr>
            <a:r>
              <a:rPr lang="el-GR" sz="2200" dirty="0" smtClean="0"/>
              <a:t>Ρύθμιση </a:t>
            </a:r>
          </a:p>
          <a:p>
            <a:pPr lvl="0">
              <a:lnSpc>
                <a:spcPct val="110000"/>
              </a:lnSpc>
            </a:pPr>
            <a:r>
              <a:rPr lang="el-GR" sz="2200" dirty="0" smtClean="0"/>
              <a:t>Αξιολόγηση</a:t>
            </a:r>
          </a:p>
          <a:p>
            <a:pPr lvl="0">
              <a:lnSpc>
                <a:spcPct val="110000"/>
              </a:lnSpc>
            </a:pPr>
            <a:r>
              <a:rPr lang="el-GR" sz="2200" dirty="0" err="1" smtClean="0"/>
              <a:t>Αυτο</a:t>
            </a:r>
            <a:r>
              <a:rPr lang="el-GR" sz="2200" dirty="0" smtClean="0"/>
              <a:t>-αναλογισμός  </a:t>
            </a:r>
          </a:p>
          <a:p>
            <a:pPr lvl="0">
              <a:lnSpc>
                <a:spcPct val="110000"/>
              </a:lnSpc>
            </a:pPr>
            <a:r>
              <a:rPr lang="el-GR" sz="2200" dirty="0" smtClean="0"/>
              <a:t>Γραφικός οργανωτής </a:t>
            </a:r>
          </a:p>
          <a:p>
            <a:pPr>
              <a:buNone/>
            </a:pPr>
            <a:r>
              <a:rPr lang="el-GR" sz="1900" dirty="0" smtClean="0"/>
              <a:t> </a:t>
            </a:r>
          </a:p>
          <a:p>
            <a:endParaRPr lang="el-GR" dirty="0"/>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fontScale="92500" lnSpcReduction="10000"/>
          </a:bodyPr>
          <a:lstStyle/>
          <a:p>
            <a:pPr marL="0" indent="0" algn="ctr">
              <a:buNone/>
            </a:pPr>
            <a:r>
              <a:rPr lang="el-GR" sz="3000" b="1" dirty="0" smtClean="0"/>
              <a:t>Εκπαιδευτικοί στόχοι</a:t>
            </a:r>
          </a:p>
          <a:p>
            <a:pPr marL="457200" lvl="0" indent="-457200">
              <a:lnSpc>
                <a:spcPct val="120000"/>
              </a:lnSpc>
            </a:pPr>
            <a:r>
              <a:rPr lang="el-GR" sz="2200" dirty="0" smtClean="0"/>
              <a:t>Οι μορφές μεταγνώσης και η κατανόησή τους </a:t>
            </a:r>
          </a:p>
          <a:p>
            <a:pPr marL="457200" lvl="0" indent="-457200">
              <a:lnSpc>
                <a:spcPct val="120000"/>
              </a:lnSpc>
            </a:pPr>
            <a:r>
              <a:rPr lang="el-GR" sz="2200" dirty="0" smtClean="0"/>
              <a:t>Η σύγκριση των μορφών μεταγνώσης,  εντοπισμός ομοιοτήτων-διαφορών</a:t>
            </a:r>
          </a:p>
          <a:p>
            <a:pPr marL="457200" lvl="0" indent="-457200">
              <a:lnSpc>
                <a:spcPct val="120000"/>
              </a:lnSpc>
            </a:pPr>
            <a:r>
              <a:rPr lang="el-GR" sz="2200" dirty="0" smtClean="0"/>
              <a:t>Η δημιουργία γραφικών οργανωτών</a:t>
            </a:r>
          </a:p>
          <a:p>
            <a:pPr marL="457200" lvl="0" indent="-457200">
              <a:lnSpc>
                <a:spcPct val="120000"/>
              </a:lnSpc>
            </a:pPr>
            <a:r>
              <a:rPr lang="el-GR" sz="2200" dirty="0" smtClean="0"/>
              <a:t>Η ανάπτυξη συνεργατικών ικανοτήτων </a:t>
            </a:r>
          </a:p>
          <a:p>
            <a:endParaRPr lang="el-GR" sz="1800" dirty="0"/>
          </a:p>
          <a:p>
            <a:endParaRPr lang="el-GR" sz="1800" dirty="0" smtClean="0"/>
          </a:p>
          <a:p>
            <a:endParaRPr lang="el-GR" sz="1800" dirty="0" smtClean="0"/>
          </a:p>
          <a:p>
            <a:endParaRPr lang="el-GR" dirty="0"/>
          </a:p>
        </p:txBody>
      </p:sp>
    </p:spTree>
    <p:extLst>
      <p:ext uri="{BB962C8B-B14F-4D97-AF65-F5344CB8AC3E}">
        <p14:creationId xmlns:p14="http://schemas.microsoft.com/office/powerpoint/2010/main" xmlns="" val="10176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421088"/>
          </a:xfrm>
          <a:solidFill>
            <a:schemeClr val="tx2">
              <a:lumMod val="20000"/>
              <a:lumOff val="80000"/>
            </a:schemeClr>
          </a:solidFill>
          <a:ln w="57150">
            <a:solidFill>
              <a:schemeClr val="tx1"/>
            </a:solidFill>
          </a:ln>
        </p:spPr>
        <p:txBody>
          <a:bodyPr>
            <a:normAutofit/>
          </a:bodyPr>
          <a:lstStyle/>
          <a:p>
            <a:pPr hangingPunct="0">
              <a:buNone/>
            </a:pPr>
            <a:r>
              <a:rPr lang="en-US" sz="2400" dirty="0" smtClean="0"/>
              <a:t>	</a:t>
            </a:r>
            <a:r>
              <a:rPr lang="el-GR" sz="2000" dirty="0" smtClean="0"/>
              <a:t>Η παρουσίαση των:</a:t>
            </a:r>
          </a:p>
          <a:p>
            <a:pPr hangingPunct="0">
              <a:buNone/>
            </a:pPr>
            <a:endParaRPr lang="el-GR" sz="2000" dirty="0" smtClean="0"/>
          </a:p>
          <a:p>
            <a:pPr hangingPunct="0">
              <a:buNone/>
            </a:pPr>
            <a:r>
              <a:rPr lang="el-GR" sz="2000" dirty="0" smtClean="0"/>
              <a:t>  	(α) μορφών των μεταγνωστικών ικανοτήτων όπως:</a:t>
            </a:r>
          </a:p>
          <a:p>
            <a:pPr lvl="1" hangingPunct="0">
              <a:buFont typeface="Wingdings" pitchFamily="2" charset="2"/>
              <a:buChar char="§"/>
            </a:pPr>
            <a:r>
              <a:rPr lang="el-GR" sz="2000" b="1" dirty="0" smtClean="0"/>
              <a:t>οι </a:t>
            </a:r>
            <a:r>
              <a:rPr lang="el-GR" sz="2000" b="1" i="1" dirty="0" smtClean="0"/>
              <a:t>μεταγνωστικές εμπειρίες</a:t>
            </a:r>
            <a:r>
              <a:rPr lang="el-GR" sz="2000" b="1" dirty="0" smtClean="0"/>
              <a:t>,</a:t>
            </a:r>
            <a:r>
              <a:rPr lang="el-GR" sz="2000" dirty="0" smtClean="0"/>
              <a:t> η αυτοαίσθηση του γνωστικού συστήµατος,</a:t>
            </a:r>
          </a:p>
          <a:p>
            <a:pPr lvl="1" hangingPunct="0">
              <a:buFont typeface="Wingdings" pitchFamily="2" charset="2"/>
              <a:buChar char="§"/>
            </a:pPr>
            <a:r>
              <a:rPr lang="el-GR" sz="2000" b="1" i="1" dirty="0" smtClean="0"/>
              <a:t>η μεταγνωστική γνώση</a:t>
            </a:r>
            <a:r>
              <a:rPr lang="el-GR" sz="2000" i="1" dirty="0" smtClean="0"/>
              <a:t>, η</a:t>
            </a:r>
            <a:r>
              <a:rPr lang="el-GR" sz="2000" dirty="0" smtClean="0"/>
              <a:t> γνώση των στοιχείων που εµπλέκονται σε µια γνωστική συναλλαγή, </a:t>
            </a:r>
          </a:p>
          <a:p>
            <a:pPr lvl="1" hangingPunct="0">
              <a:buFont typeface="Wingdings" pitchFamily="2" charset="2"/>
              <a:buChar char="§"/>
            </a:pPr>
            <a:r>
              <a:rPr lang="el-GR" sz="2000" b="1" dirty="0" smtClean="0"/>
              <a:t>οι </a:t>
            </a:r>
            <a:r>
              <a:rPr lang="el-GR" sz="2000" b="1" i="1" dirty="0" smtClean="0"/>
              <a:t>μεταγνωστικές </a:t>
            </a:r>
            <a:r>
              <a:rPr lang="el-GR" sz="2000" b="1" dirty="0" smtClean="0"/>
              <a:t>στρατηγικές</a:t>
            </a:r>
            <a:r>
              <a:rPr lang="el-GR" sz="2000" dirty="0" smtClean="0"/>
              <a:t>, που εφαρμόζονται εσκεμμένα για τη ρύθµιση της γνωστικής επεξεργασίας.</a:t>
            </a:r>
          </a:p>
          <a:p>
            <a:pPr lvl="1" hangingPunct="0">
              <a:buNone/>
            </a:pPr>
            <a:endParaRPr lang="el-GR" sz="2000" dirty="0" smtClean="0"/>
          </a:p>
          <a:p>
            <a:pPr lvl="1" hangingPunct="0">
              <a:buNone/>
            </a:pPr>
            <a:r>
              <a:rPr lang="el-GR" sz="2000" dirty="0" smtClean="0"/>
              <a:t>(β)  γραφικών οργανωτών ως μεταγνωστικών εργαλείων.</a:t>
            </a:r>
          </a:p>
          <a:p>
            <a:endParaRPr lang="el-GR" dirty="0" smtClean="0"/>
          </a:p>
          <a:p>
            <a:endParaRPr lang="el-GR" dirty="0"/>
          </a:p>
        </p:txBody>
      </p:sp>
    </p:spTree>
    <p:extLst>
      <p:ext uri="{BB962C8B-B14F-4D97-AF65-F5344CB8AC3E}">
        <p14:creationId xmlns:p14="http://schemas.microsoft.com/office/powerpoint/2010/main" xmlns=""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467544" y="1556792"/>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1253050064"/>
              </p:ext>
            </p:extLst>
          </p:nvPr>
        </p:nvGraphicFramePr>
        <p:xfrm>
          <a:off x="539552" y="1700808"/>
          <a:ext cx="8064896" cy="2819950"/>
        </p:xfrm>
        <a:graphic>
          <a:graphicData uri="http://schemas.openxmlformats.org/drawingml/2006/table">
            <a:tbl>
              <a:tblPr firstRow="1" bandRow="1">
                <a:tableStyleId>{22838BEF-8BB2-4498-84A7-C5851F593DF1}</a:tableStyleId>
              </a:tblPr>
              <a:tblGrid>
                <a:gridCol w="1728192"/>
                <a:gridCol w="6336704"/>
              </a:tblGrid>
              <a:tr h="640080">
                <a:tc gridSpan="2">
                  <a:txBody>
                    <a:bodyPr/>
                    <a:lstStyle/>
                    <a:p>
                      <a:pPr algn="ctr"/>
                      <a:r>
                        <a:rPr lang="el-GR" baseline="0" dirty="0" smtClean="0"/>
                        <a:t>5 Υποενότητες</a:t>
                      </a:r>
                    </a:p>
                    <a:p>
                      <a:pPr algn="ctr"/>
                      <a:endParaRPr lang="el-GR" dirty="0"/>
                    </a:p>
                  </a:txBody>
                  <a:tcPr/>
                </a:tc>
                <a:tc hMerge="1">
                  <a:txBody>
                    <a:bodyPr/>
                    <a:lstStyle/>
                    <a:p>
                      <a:endParaRPr lang="el-GR" dirty="0"/>
                    </a:p>
                  </a:txBody>
                  <a:tcPr/>
                </a:tc>
              </a:tr>
              <a:tr h="435974">
                <a:tc>
                  <a:txBody>
                    <a:bodyPr/>
                    <a:lstStyle/>
                    <a:p>
                      <a:pPr algn="ct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r>
                        <a:rPr lang="el-GR" sz="2000" dirty="0" smtClean="0"/>
                        <a:t>Εισαγωγικές πληροφορίες</a:t>
                      </a:r>
                      <a:endParaRPr lang="el-GR" sz="2000" dirty="0"/>
                    </a:p>
                  </a:txBody>
                  <a:tcPr/>
                </a:tc>
              </a:tr>
              <a:tr h="435974">
                <a:tc>
                  <a:txBody>
                    <a:bodyPr/>
                    <a:lstStyle/>
                    <a:p>
                      <a:pPr algn="ct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Μεταγνωστικές εμπειρίες</a:t>
                      </a:r>
                      <a:endParaRPr lang="el-GR" sz="2000" dirty="0" smtClean="0"/>
                    </a:p>
                  </a:txBody>
                  <a:tcPr/>
                </a:tc>
              </a:tr>
              <a:tr h="435974">
                <a:tc>
                  <a:txBody>
                    <a:bodyPr/>
                    <a:lstStyle/>
                    <a:p>
                      <a:pPr algn="ct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Μεταγνωστική γνώση</a:t>
                      </a:r>
                      <a:endParaRPr lang="el-GR" sz="2000" dirty="0" smtClean="0"/>
                    </a:p>
                  </a:txBody>
                  <a:tcPr/>
                </a:tc>
              </a:tr>
              <a:tr h="435974">
                <a:tc>
                  <a:txBody>
                    <a:bodyPr/>
                    <a:lstStyle/>
                    <a:p>
                      <a:pPr algn="ct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Μεταγνωστικές δεξιότητες</a:t>
                      </a:r>
                      <a:endParaRPr lang="el-GR" sz="2000" dirty="0" smtClean="0"/>
                    </a:p>
                  </a:txBody>
                  <a:tcPr/>
                </a:tc>
              </a:tr>
              <a:tr h="435974">
                <a:tc>
                  <a:txBody>
                    <a:bodyPr/>
                    <a:lstStyle/>
                    <a:p>
                      <a:pPr algn="ct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Οι γραφικοί οργανωτές ως μεταγνωστικά εργαλεία</a:t>
                      </a:r>
                      <a:endParaRPr lang="el-GR" sz="2000" dirty="0" smtClean="0"/>
                    </a:p>
                  </a:txBody>
                  <a:tcPr/>
                </a:tc>
              </a:tr>
            </a:tbl>
          </a:graphicData>
        </a:graphic>
      </p:graphicFrame>
    </p:spTree>
    <p:extLst>
      <p:ext uri="{BB962C8B-B14F-4D97-AF65-F5344CB8AC3E}">
        <p14:creationId xmlns:p14="http://schemas.microsoft.com/office/powerpoint/2010/main" xmlns=""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467544" y="1844824"/>
            <a:ext cx="8229600" cy="3629000"/>
          </a:xfrm>
          <a:solidFill>
            <a:schemeClr val="accent2">
              <a:lumMod val="20000"/>
              <a:lumOff val="80000"/>
            </a:schemeClr>
          </a:solidFill>
          <a:ln w="57150">
            <a:solidFill>
              <a:schemeClr val="tx1"/>
            </a:solidFill>
          </a:ln>
        </p:spPr>
        <p:txBody>
          <a:bodyPr/>
          <a:lstStyle/>
          <a:p>
            <a:pPr marL="457200" lvl="0" indent="-457200">
              <a:lnSpc>
                <a:spcPct val="150000"/>
              </a:lnSpc>
              <a:buAutoNum type="arabicPeriod"/>
            </a:pPr>
            <a:r>
              <a:rPr lang="el-GR" sz="2000" dirty="0" smtClean="0"/>
              <a:t>Να  κατανοήσετε τις μορφές μεταγνώσης και να τις αναφέρετε δίνοντας παραδείγματα. </a:t>
            </a:r>
          </a:p>
          <a:p>
            <a:pPr marL="457200" lvl="0" indent="-457200">
              <a:lnSpc>
                <a:spcPct val="150000"/>
              </a:lnSpc>
              <a:buAutoNum type="arabicPeriod"/>
            </a:pPr>
            <a:r>
              <a:rPr lang="el-GR" sz="2000" dirty="0" smtClean="0"/>
              <a:t>Να συγκρίνετε τις μορφές της μεταγνώσης,  εντοπίζοντας ομοιότητες και διαφορές.</a:t>
            </a:r>
          </a:p>
          <a:p>
            <a:pPr marL="457200" lvl="0" indent="-457200">
              <a:lnSpc>
                <a:spcPct val="150000"/>
              </a:lnSpc>
              <a:buAutoNum type="arabicPeriod"/>
            </a:pPr>
            <a:r>
              <a:rPr lang="el-GR" sz="2000" dirty="0" smtClean="0"/>
              <a:t>Να δημιουργείτε γραφικούς οργανωτές για την παρουσίαση και τη σύγκριση των μορφών των μεταγνωστικών ικανοτήτων. </a:t>
            </a:r>
          </a:p>
          <a:p>
            <a:pPr marL="457200" lvl="0" indent="-457200">
              <a:lnSpc>
                <a:spcPct val="150000"/>
              </a:lnSpc>
              <a:buAutoNum type="arabicPeriod"/>
            </a:pPr>
            <a:r>
              <a:rPr lang="el-GR" sz="2000" dirty="0" smtClean="0"/>
              <a:t>Να αναπτύξετε συνεργατικές ικανότητες. </a:t>
            </a:r>
          </a:p>
          <a:p>
            <a:pPr>
              <a:buNone/>
            </a:pPr>
            <a:endParaRPr lang="el-GR" dirty="0" smtClean="0"/>
          </a:p>
          <a:p>
            <a:endParaRPr lang="el-GR" dirty="0"/>
          </a:p>
        </p:txBody>
      </p:sp>
    </p:spTree>
    <p:extLst>
      <p:ext uri="{BB962C8B-B14F-4D97-AF65-F5344CB8AC3E}">
        <p14:creationId xmlns:p14="http://schemas.microsoft.com/office/powerpoint/2010/main" xmlns=""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latin typeface="+mn-lt"/>
              </a:rPr>
              <a:t>Ενότητα </a:t>
            </a:r>
            <a:r>
              <a:rPr lang="el-GR" sz="3200" dirty="0" smtClean="0">
                <a:solidFill>
                  <a:schemeClr val="bg1"/>
                </a:solidFill>
                <a:latin typeface="+mn-lt"/>
              </a:rPr>
              <a:t>2.</a:t>
            </a:r>
            <a:r>
              <a:rPr lang="el-GR" sz="3200" dirty="0">
                <a:solidFill>
                  <a:schemeClr val="bg1"/>
                </a:solidFill>
                <a:latin typeface="+mn-lt"/>
              </a:rPr>
              <a:t/>
            </a:r>
            <a:br>
              <a:rPr lang="el-GR" sz="3200" dirty="0">
                <a:solidFill>
                  <a:schemeClr val="bg1"/>
                </a:solidFill>
                <a:latin typeface="+mn-lt"/>
              </a:rPr>
            </a:br>
            <a:r>
              <a:rPr lang="el-GR" sz="3200" dirty="0" smtClean="0">
                <a:solidFill>
                  <a:schemeClr val="bg1"/>
                </a:solidFill>
                <a:latin typeface="+mn-lt"/>
              </a:rPr>
              <a:t>Μορφές </a:t>
            </a:r>
            <a:r>
              <a:rPr lang="x-none" sz="3200" smtClean="0">
                <a:solidFill>
                  <a:schemeClr val="bg1"/>
                </a:solidFill>
                <a:latin typeface="+mn-lt"/>
              </a:rPr>
              <a:t>Μεταταγνωστικ</a:t>
            </a:r>
            <a:r>
              <a:rPr lang="el-GR" sz="3200" dirty="0" err="1" smtClean="0">
                <a:solidFill>
                  <a:schemeClr val="bg1"/>
                </a:solidFill>
                <a:latin typeface="+mn-lt"/>
              </a:rPr>
              <a:t>ών</a:t>
            </a:r>
            <a:r>
              <a:rPr lang="el-GR" sz="3200" dirty="0" smtClean="0">
                <a:solidFill>
                  <a:schemeClr val="bg1"/>
                </a:solidFill>
                <a:latin typeface="+mn-lt"/>
              </a:rPr>
              <a:t> Ικανοτήτων</a:t>
            </a:r>
            <a:r>
              <a:rPr lang="x-none" sz="3200" smtClean="0">
                <a:solidFill>
                  <a:schemeClr val="bg1"/>
                </a:solidFill>
                <a:latin typeface="+mn-lt"/>
              </a:rPr>
              <a:t> </a:t>
            </a:r>
            <a:r>
              <a:rPr lang="el-GR" sz="3200" b="1" dirty="0" smtClean="0"/>
              <a:t/>
            </a:r>
            <a:br>
              <a:rPr lang="el-GR" sz="3200" b="1" dirty="0" smtClean="0"/>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1: </a:t>
            </a:r>
            <a:r>
              <a:rPr lang="el-GR" dirty="0">
                <a:solidFill>
                  <a:schemeClr val="tx1"/>
                </a:solidFill>
              </a:rPr>
              <a:t>Εισαγωγικές πληροφορίες</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a:t>Εισαγωγικές </a:t>
            </a:r>
            <a:r>
              <a:rPr lang="el-GR" sz="3600" dirty="0" smtClean="0"/>
              <a:t>πληροφορίες</a:t>
            </a:r>
            <a:endParaRPr lang="el-GR" sz="3600" dirty="0"/>
          </a:p>
        </p:txBody>
      </p:sp>
      <p:sp>
        <p:nvSpPr>
          <p:cNvPr id="3" name="Θέση περιεχομένου 2"/>
          <p:cNvSpPr>
            <a:spLocks noGrp="1"/>
          </p:cNvSpPr>
          <p:nvPr>
            <p:ph idx="1"/>
          </p:nvPr>
        </p:nvSpPr>
        <p:spPr>
          <a:xfrm>
            <a:off x="457200" y="1600200"/>
            <a:ext cx="8229600" cy="4205064"/>
          </a:xfrm>
          <a:solidFill>
            <a:schemeClr val="bg2">
              <a:lumMod val="90000"/>
            </a:schemeClr>
          </a:solidFill>
          <a:ln w="57150">
            <a:solidFill>
              <a:schemeClr val="tx1"/>
            </a:solidFill>
          </a:ln>
        </p:spPr>
        <p:txBody>
          <a:bodyPr>
            <a:normAutofit/>
          </a:bodyPr>
          <a:lstStyle/>
          <a:p>
            <a:pPr lvl="1" algn="just">
              <a:lnSpc>
                <a:spcPct val="150000"/>
              </a:lnSpc>
              <a:buSzPct val="150000"/>
              <a:buFont typeface="Wingdings" pitchFamily="2" charset="2"/>
              <a:buChar char="§"/>
            </a:pPr>
            <a:r>
              <a:rPr lang="el-GR" sz="2000" dirty="0" smtClean="0"/>
              <a:t> Η μεταγνώση παίρνει τρεις μορφές ανάλογα με τη λειτουργία της: τη </a:t>
            </a:r>
            <a:r>
              <a:rPr lang="el-GR" sz="2000" b="1" dirty="0" smtClean="0"/>
              <a:t>μεταγνωστική εμπειρία</a:t>
            </a:r>
            <a:r>
              <a:rPr lang="el-GR" sz="2000" dirty="0" smtClean="0"/>
              <a:t>, τη </a:t>
            </a:r>
            <a:r>
              <a:rPr lang="el-GR" sz="2000" b="1" dirty="0" smtClean="0"/>
              <a:t>μεταγνωστική γνώση</a:t>
            </a:r>
            <a:r>
              <a:rPr lang="el-GR" sz="2000" dirty="0" smtClean="0"/>
              <a:t> και τις </a:t>
            </a:r>
            <a:r>
              <a:rPr lang="el-GR" sz="2000" b="1" dirty="0" smtClean="0"/>
              <a:t>μεταγνωστικές δεξιότητες /στρατηγικές</a:t>
            </a:r>
            <a:r>
              <a:rPr lang="el-GR" sz="2000" dirty="0" smtClean="0"/>
              <a:t>. </a:t>
            </a:r>
          </a:p>
          <a:p>
            <a:pPr lvl="1" algn="just">
              <a:lnSpc>
                <a:spcPct val="150000"/>
              </a:lnSpc>
              <a:buSzPct val="150000"/>
              <a:buFont typeface="Wingdings" pitchFamily="2" charset="2"/>
              <a:buChar char="§"/>
            </a:pPr>
            <a:endParaRPr lang="el-GR" sz="2000" dirty="0" smtClean="0"/>
          </a:p>
          <a:p>
            <a:pPr lvl="1" algn="just">
              <a:lnSpc>
                <a:spcPct val="150000"/>
              </a:lnSpc>
              <a:buSzPct val="150000"/>
              <a:buFont typeface="Wingdings" pitchFamily="2" charset="2"/>
              <a:buChar char="§"/>
            </a:pPr>
            <a:r>
              <a:rPr lang="el-GR" sz="2000" dirty="0" smtClean="0"/>
              <a:t> Οι δύο πρώτες συμπίπτουν με τη </a:t>
            </a:r>
            <a:r>
              <a:rPr lang="el-GR" sz="2000" b="1" dirty="0" smtClean="0"/>
              <a:t>δηλωτική</a:t>
            </a:r>
            <a:r>
              <a:rPr lang="el-GR" sz="2000" dirty="0" smtClean="0"/>
              <a:t> και </a:t>
            </a:r>
            <a:r>
              <a:rPr lang="el-GR" sz="2000" b="1" dirty="0" smtClean="0"/>
              <a:t>διαδικαστική γνώση</a:t>
            </a:r>
            <a:r>
              <a:rPr lang="el-GR" sz="2000" dirty="0" smtClean="0"/>
              <a:t>, ενώ οι μεταγνωστικές εμπειρίες αναφέρονται στα διάφορα </a:t>
            </a:r>
            <a:r>
              <a:rPr lang="el-GR" sz="2000" b="1" dirty="0" smtClean="0"/>
              <a:t>αισθήματα </a:t>
            </a:r>
            <a:r>
              <a:rPr lang="el-GR" sz="2000" dirty="0" smtClean="0"/>
              <a:t>που βιώνει το άτομο, όταν ασχολείται με ένα γνωστικό έργο.</a:t>
            </a:r>
            <a:endParaRPr lang="el-GR"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latin typeface="+mn-lt"/>
              </a:rPr>
              <a:t>Ενότητα </a:t>
            </a:r>
            <a:r>
              <a:rPr lang="el-GR" sz="3200" dirty="0" smtClean="0">
                <a:solidFill>
                  <a:schemeClr val="bg1"/>
                </a:solidFill>
                <a:latin typeface="+mn-lt"/>
              </a:rPr>
              <a:t>2.</a:t>
            </a:r>
            <a:r>
              <a:rPr lang="el-GR" sz="3200" dirty="0">
                <a:solidFill>
                  <a:schemeClr val="bg1"/>
                </a:solidFill>
                <a:latin typeface="+mn-lt"/>
              </a:rPr>
              <a:t/>
            </a:r>
            <a:br>
              <a:rPr lang="el-GR" sz="3200" dirty="0">
                <a:solidFill>
                  <a:schemeClr val="bg1"/>
                </a:solidFill>
                <a:latin typeface="+mn-lt"/>
              </a:rPr>
            </a:br>
            <a:r>
              <a:rPr lang="el-GR" sz="3200" dirty="0" smtClean="0">
                <a:solidFill>
                  <a:schemeClr val="bg1"/>
                </a:solidFill>
                <a:latin typeface="+mn-lt"/>
              </a:rPr>
              <a:t>Μορφές </a:t>
            </a:r>
            <a:r>
              <a:rPr lang="x-none" sz="3200" smtClean="0">
                <a:solidFill>
                  <a:schemeClr val="bg1"/>
                </a:solidFill>
                <a:latin typeface="+mn-lt"/>
              </a:rPr>
              <a:t>Μεταταγνωστικ</a:t>
            </a:r>
            <a:r>
              <a:rPr lang="el-GR" sz="3200" dirty="0" err="1" smtClean="0">
                <a:solidFill>
                  <a:schemeClr val="bg1"/>
                </a:solidFill>
                <a:latin typeface="+mn-lt"/>
              </a:rPr>
              <a:t>ών</a:t>
            </a:r>
            <a:r>
              <a:rPr lang="el-GR" sz="3200" dirty="0" smtClean="0">
                <a:solidFill>
                  <a:schemeClr val="bg1"/>
                </a:solidFill>
                <a:latin typeface="+mn-lt"/>
              </a:rPr>
              <a:t> Ικανοτήτων</a:t>
            </a:r>
            <a:r>
              <a:rPr lang="x-none" sz="3200" smtClean="0">
                <a:solidFill>
                  <a:schemeClr val="bg1"/>
                </a:solidFill>
                <a:latin typeface="+mn-lt"/>
              </a:rPr>
              <a:t> </a:t>
            </a:r>
            <a:r>
              <a:rPr lang="el-GR" sz="3200" b="1" dirty="0" smtClean="0"/>
              <a:t/>
            </a:r>
            <a:br>
              <a:rPr lang="el-GR" sz="3200" b="1" dirty="0" smtClean="0"/>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pPr>
              <a:spcBef>
                <a:spcPts val="0"/>
              </a:spcBef>
            </a:pPr>
            <a:r>
              <a:rPr lang="el-GR" dirty="0" smtClean="0">
                <a:solidFill>
                  <a:schemeClr val="tx1"/>
                </a:solidFill>
              </a:rPr>
              <a:t>Υποενότητα 2: Μεταγνωστικές </a:t>
            </a:r>
          </a:p>
          <a:p>
            <a:pPr>
              <a:spcBef>
                <a:spcPts val="0"/>
              </a:spcBef>
            </a:pPr>
            <a:r>
              <a:rPr lang="el-GR" dirty="0" smtClean="0">
                <a:solidFill>
                  <a:schemeClr val="tx1"/>
                </a:solidFill>
              </a:rPr>
              <a:t>εμπειρίες</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pPr>
              <a:spcBef>
                <a:spcPts val="0"/>
              </a:spcBef>
            </a:pPr>
            <a:r>
              <a:rPr lang="el-GR" sz="3600" dirty="0" smtClean="0"/>
              <a:t>Υποενότητα 2</a:t>
            </a:r>
            <a:br>
              <a:rPr lang="el-GR" sz="3600" dirty="0" smtClean="0"/>
            </a:br>
            <a:r>
              <a:rPr lang="el-GR" sz="3600" dirty="0" smtClean="0"/>
              <a:t> Μεταγνωστικές εμπειρίες</a:t>
            </a:r>
            <a:endParaRPr lang="el-GR" sz="3600" dirty="0"/>
          </a:p>
        </p:txBody>
      </p:sp>
      <p:sp>
        <p:nvSpPr>
          <p:cNvPr id="3" name="Θέση περιεχομένου 2"/>
          <p:cNvSpPr>
            <a:spLocks noGrp="1"/>
          </p:cNvSpPr>
          <p:nvPr>
            <p:ph idx="1"/>
          </p:nvPr>
        </p:nvSpPr>
        <p:spPr>
          <a:xfrm>
            <a:off x="457200" y="1600200"/>
            <a:ext cx="8229600" cy="4205064"/>
          </a:xfrm>
          <a:solidFill>
            <a:schemeClr val="bg2">
              <a:lumMod val="90000"/>
            </a:schemeClr>
          </a:solidFill>
          <a:ln w="57150">
            <a:solidFill>
              <a:schemeClr val="tx1"/>
            </a:solidFill>
          </a:ln>
        </p:spPr>
        <p:txBody>
          <a:bodyPr>
            <a:normAutofit fontScale="92500"/>
          </a:bodyPr>
          <a:lstStyle/>
          <a:p>
            <a:pPr lvl="1" algn="just">
              <a:lnSpc>
                <a:spcPct val="150000"/>
              </a:lnSpc>
              <a:buSzPct val="150000"/>
              <a:buNone/>
            </a:pPr>
            <a:r>
              <a:rPr lang="el-GR" sz="2000" dirty="0" smtClean="0"/>
              <a:t>	</a:t>
            </a:r>
            <a:r>
              <a:rPr lang="el-GR" sz="2200" dirty="0" smtClean="0"/>
              <a:t>Οι μεταγνωστικές  εμπειρίες είναι:</a:t>
            </a:r>
          </a:p>
          <a:p>
            <a:pPr lvl="1" algn="just">
              <a:lnSpc>
                <a:spcPct val="150000"/>
              </a:lnSpc>
              <a:buSzPct val="150000"/>
              <a:buNone/>
            </a:pPr>
            <a:r>
              <a:rPr lang="el-GR" sz="2200" dirty="0" smtClean="0"/>
              <a:t>	σύνολο στοιχείων, γνωστικών ή θυμικών όπως ιδέες, αισθήματα, συναισθήματα, κρίσεις, εκτιμήσεις, που μπορεί να είναι σύντομης ή μακράς διάρκειας και να λαμβάνουν χώρα οποιαδήποτε στιγμή που το άτομο ασχολείται με ένα γνωστικό έργο. </a:t>
            </a:r>
          </a:p>
          <a:p>
            <a:pPr lvl="1" algn="ctr">
              <a:lnSpc>
                <a:spcPct val="150000"/>
              </a:lnSpc>
              <a:buSzPct val="150000"/>
              <a:buNone/>
            </a:pPr>
            <a:r>
              <a:rPr lang="el-GR" sz="2000" b="1" dirty="0" smtClean="0"/>
              <a:t>Τέτοια είναι αισθήματα οικειότητας κατανόησης, δυσκολίας, ευκολίας, ικανοποίησης, χαράς, λύπης, θυμού για τυχόν απροσδόκητους παράγοντες.</a:t>
            </a:r>
            <a:endParaRPr lang="el-GR" sz="2000" b="1"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3b85f241c34d375a7a1e612157d7510c49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2959</TotalTime>
  <Words>1556</Words>
  <Application>Microsoft Office PowerPoint</Application>
  <PresentationFormat>Προβολή στην οθόνη (4:3)</PresentationFormat>
  <Paragraphs>320</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Ενότητα 2. Μορφές Μεταταγνωστικών Ικανοτήτων  </vt:lpstr>
      <vt:lpstr>Υποενότητα 1 Εισαγωγικές πληροφορίες</vt:lpstr>
      <vt:lpstr>Ενότητα 2. Μορφές Μεταταγνωστικών Ικανοτήτων  </vt:lpstr>
      <vt:lpstr>Υποενότητα 2  Μεταγνωστικές εμπειρίες</vt:lpstr>
      <vt:lpstr>Ενότητα 2. Μορφές Μεταταγνωστικών Ικανοτήτων  </vt:lpstr>
      <vt:lpstr> Υποενότητα 3 Μεταγνωστική γνώση  </vt:lpstr>
      <vt:lpstr>Ενότητα 2. Μορφές Μεταταγνωστικών Ικανοτήτων  </vt:lpstr>
      <vt:lpstr>Διαφάνεια 13</vt:lpstr>
      <vt:lpstr> Υποενότητα 4  Μεταγνωστικές στρατηγικές  </vt:lpstr>
      <vt:lpstr>Ενότητα 2. Μορφές Μεταταγνωστικών Ικανοτήτων  </vt:lpstr>
      <vt:lpstr>Υποενότητα 5  Οι γραφικοί οργανωτές ως μεταγνωστικά εργαλεία </vt:lpstr>
      <vt:lpstr>Διάγραμμα: 2</vt:lpstr>
      <vt:lpstr>Μελέτη  περίπτωσης</vt:lpstr>
      <vt:lpstr>Σκέψου τι έκανες πριν.......1</vt:lpstr>
      <vt:lpstr>Σκέψου τι έκανες πριν....2</vt:lpstr>
      <vt:lpstr>Σκέψου τι έκανες πριν.....3</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ΠΟΠΗ</cp:lastModifiedBy>
  <cp:revision>183</cp:revision>
  <dcterms:created xsi:type="dcterms:W3CDTF">2013-12-11T08:27:37Z</dcterms:created>
  <dcterms:modified xsi:type="dcterms:W3CDTF">2014-05-04T09:15:19Z</dcterms:modified>
</cp:coreProperties>
</file>