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59" r:id="rId4"/>
    <p:sldId id="262" r:id="rId5"/>
    <p:sldId id="260" r:id="rId6"/>
    <p:sldId id="270" r:id="rId7"/>
    <p:sldId id="294" r:id="rId8"/>
    <p:sldId id="303" r:id="rId9"/>
    <p:sldId id="289" r:id="rId10"/>
    <p:sldId id="296" r:id="rId11"/>
    <p:sldId id="297" r:id="rId12"/>
    <p:sldId id="292" r:id="rId13"/>
    <p:sldId id="299" r:id="rId14"/>
    <p:sldId id="298" r:id="rId15"/>
    <p:sldId id="293" r:id="rId16"/>
    <p:sldId id="304" r:id="rId17"/>
    <p:sldId id="300" r:id="rId18"/>
    <p:sldId id="306" r:id="rId19"/>
    <p:sldId id="309" r:id="rId20"/>
    <p:sldId id="310" r:id="rId21"/>
    <p:sldId id="287" r:id="rId22"/>
    <p:sldId id="283" r:id="rId23"/>
    <p:sldId id="269" r:id="rId24"/>
    <p:sldId id="271"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8D"/>
    <a:srgbClr val="FBFB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81665" autoAdjust="0"/>
  </p:normalViewPr>
  <p:slideViewPr>
    <p:cSldViewPr>
      <p:cViewPr>
        <p:scale>
          <a:sx n="100" d="100"/>
          <a:sy n="100" d="100"/>
        </p:scale>
        <p:origin x="354" y="1230"/>
      </p:cViewPr>
      <p:guideLst>
        <p:guide orient="horz" pos="2160"/>
        <p:guide pos="2880"/>
      </p:guideLst>
    </p:cSldViewPr>
  </p:slideViewPr>
  <p:notesTextViewPr>
    <p:cViewPr>
      <p:scale>
        <a:sx n="1" d="1"/>
        <a:sy n="1" d="1"/>
      </p:scale>
      <p:origin x="0" y="17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xmlns=""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p>
          <a:p>
            <a:pPr marL="228600" indent="-228600">
              <a:buFont typeface="+mj-lt"/>
              <a:buAutoNum type="arabicPeriod"/>
            </a:pPr>
            <a:endParaRPr lang="el-GR" b="0"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endParaRPr lang="el-GR"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xmlns=""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 εκπαιδευτής θέτει το ερώτημα κατά πόσο η διάταξη του χώρου, ως περιβάλλον μάθησης επηρεάζει τις τεχνικές μάθησης αλλά και τη διάθεση του εκπαιδευόμενου;</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l-GR" baseline="0" dirty="0" smtClean="0"/>
              <a:t>Γιατί η συνεργασία σε ομάδες έχει καλύτερη απόδοση και μαθησιακά αποτελέσματα;</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l-GR" baseline="0" dirty="0" smtClean="0"/>
              <a:t>Ποιες δεξιότητες αναπτύσσονται περισσότερο ανάλογα με το εκάστοτε χωρικό περιβάλλον και γιατί;</a:t>
            </a:r>
          </a:p>
          <a:p>
            <a:pPr marL="228600" indent="-228600">
              <a:buFont typeface="+mj-lt"/>
              <a:buAutoNum type="arabicPeriod"/>
            </a:pPr>
            <a:endParaRPr lang="el-GR" baseline="0" dirty="0" smtClean="0"/>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3</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Ο εκπαιδευτής ζητά από τους</a:t>
            </a:r>
            <a:r>
              <a:rPr lang="el-GR" baseline="0" dirty="0" smtClean="0"/>
              <a:t> εκπαιδευόμενους να παρατηρήσουν </a:t>
            </a:r>
            <a:r>
              <a:rPr lang="el-GR" dirty="0" smtClean="0"/>
              <a:t>προσεκτικά την</a:t>
            </a:r>
            <a:r>
              <a:rPr lang="el-GR" baseline="0" dirty="0" smtClean="0"/>
              <a:t> εικόνα.</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l-GR" dirty="0" smtClean="0"/>
              <a:t>Τι σημαίνουν οι λέξεις που καταγράφονται στην εικόνα για</a:t>
            </a:r>
            <a:r>
              <a:rPr lang="el-GR" baseline="0" dirty="0" smtClean="0"/>
              <a:t> τον καθένα από εσάς;</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l-GR" baseline="0" dirty="0" smtClean="0"/>
              <a:t>Συζητείστε για τις διάφορες εμπειρίες πάνω στο θέμα.</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l-GR" baseline="0" dirty="0" smtClean="0"/>
              <a:t>Πώς αλλιώς θα μεταφέρατε το συγκεκριμένο μήνυμα με μια λέξη ή μια φράση;</a:t>
            </a:r>
          </a:p>
          <a:p>
            <a:pPr marL="228600" indent="-228600">
              <a:buFont typeface="+mj-lt"/>
              <a:buAutoNum type="arabicPeriod"/>
            </a:pPr>
            <a:endParaRPr lang="el-GR" baseline="0" dirty="0" smtClean="0"/>
          </a:p>
          <a:p>
            <a:pPr marL="228600" indent="-228600">
              <a:buFont typeface="+mj-lt"/>
              <a:buNone/>
            </a:pPr>
            <a:r>
              <a:rPr lang="el-GR" baseline="0" dirty="0" smtClean="0"/>
              <a:t>Ενδεικτική απάντηση: «Ενεργοί πολίτες για ένα καλύτερο κόσμο»</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p14="http://schemas.microsoft.com/office/powerpoint/2010/main" xmlns="" val="261467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4</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None/>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5</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τα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την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τον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0" indent="0">
              <a:buFont typeface="+mj-lt"/>
              <a:buNone/>
            </a:pPr>
            <a:endParaRPr lang="el-GR" baseline="0" dirty="0" smtClean="0">
              <a:solidFill>
                <a:srgbClr val="27498D"/>
              </a:solidFill>
            </a:endParaRPr>
          </a:p>
          <a:p>
            <a:pPr marL="0" indent="0">
              <a:buNone/>
            </a:pPr>
            <a:endParaRPr lang="el-GR" baseline="0" dirty="0" smtClean="0">
              <a:solidFill>
                <a:srgbClr val="27498D"/>
              </a:solidFill>
            </a:endParaRP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xmlns=""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sz="1200" kern="1200" dirty="0" smtClean="0">
              <a:solidFill>
                <a:schemeClr val="tx1"/>
              </a:solidFill>
              <a:latin typeface="+mn-lt"/>
              <a:ea typeface="+mn-ea"/>
              <a:cs typeface="+mn-cs"/>
            </a:endParaRPr>
          </a:p>
          <a:p>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 βιωματική δραστηριότητα της συγκεκριμένης 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1" baseline="0" dirty="0" smtClean="0"/>
          </a:p>
          <a:p>
            <a:pPr marL="228600" indent="-228600">
              <a:buFont typeface="+mj-lt"/>
              <a:buNone/>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τον λόγο, προκειμένου να διαπιστώσουν αν και κατά πόσο επιτεύχθηκαν οι στόχοι της θεματικής ενότητας. </a:t>
            </a:r>
            <a:endParaRPr lang="el-GR"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92705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24</a:t>
            </a:fld>
            <a:endParaRPr lang="el-GR"/>
          </a:p>
        </p:txBody>
      </p:sp>
    </p:spTree>
    <p:extLst>
      <p:ext uri="{BB962C8B-B14F-4D97-AF65-F5344CB8AC3E}">
        <p14:creationId xmlns:p14="http://schemas.microsoft.com/office/powerpoint/2010/main" xmlns=""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 σκοπό της 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xmlns=""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a:t>
            </a:r>
            <a:endParaRPr lang="el-GR" baseline="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xmlns=""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xmlns=""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Διάγραμμα του Πανεπιστημίου </a:t>
            </a:r>
            <a:r>
              <a:rPr lang="en-US" baseline="0" dirty="0" smtClean="0"/>
              <a:t>IOWA </a:t>
            </a:r>
            <a:r>
              <a:rPr lang="el-GR" baseline="0" dirty="0" smtClean="0"/>
              <a:t>για τη διάκριση γνωστικών και μεταγνωστικών διεργασιών μάθησης</a:t>
            </a:r>
          </a:p>
          <a:p>
            <a:pPr marL="228600" indent="-228600">
              <a:buFont typeface="+mj-lt"/>
              <a:buAutoNum type="arabicPeriod"/>
            </a:pPr>
            <a:endParaRPr lang="en-US" baseline="0" dirty="0" smtClean="0"/>
          </a:p>
          <a:p>
            <a:pPr marL="228600" indent="-228600">
              <a:buFont typeface="+mj-lt"/>
              <a:buAutoNum type="arabicPeriod"/>
            </a:pPr>
            <a:r>
              <a:rPr lang="el-GR" baseline="0" dirty="0" smtClean="0"/>
              <a:t>Ανάλυση των μεταγνωστικών διεργασιών(στρατηγικές ταυτοποίησης για συγκράτηση πληροφοριών, πρόβλεψη εξωγενών παραγόντων, χρήση τεχνικών που ενισχύουν την αυτοεκτίμηση και τα δυνατά σημεία του καθενός, αποδόμηση, απεικόνιση προόδου, δημιουργία καινοτόμου μαθησιακού φακέλου)</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aseline="0"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xmlns="" val="16639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77385318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5228793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598803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06253509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3269476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67313961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1771619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636340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423677381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14106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9575830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a14="http://schemas.microsoft.com/office/drawing/2010/main" xmlns="">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dirty="0">
              <a:solidFill>
                <a:schemeClr val="bg1"/>
              </a:solidFill>
            </a:endParaRPr>
          </a:p>
        </p:txBody>
      </p:sp>
      <p:sp>
        <p:nvSpPr>
          <p:cNvPr id="3" name="Υπότιτλος 2"/>
          <p:cNvSpPr>
            <a:spLocks noGrp="1"/>
          </p:cNvSpPr>
          <p:nvPr>
            <p:ph type="subTitle" idx="1"/>
          </p:nvPr>
        </p:nvSpPr>
        <p:spPr>
          <a:xfrm>
            <a:off x="5148064" y="3356992"/>
            <a:ext cx="3600400" cy="2976736"/>
          </a:xfrm>
          <a:solidFill>
            <a:srgbClr val="27498D"/>
          </a:solidFill>
          <a:ln w="57150">
            <a:solidFill>
              <a:schemeClr val="tx1"/>
            </a:solidFill>
          </a:ln>
        </p:spPr>
        <p:txBody>
          <a:bodyPr>
            <a:normAutofit/>
          </a:bodyPr>
          <a:lstStyle/>
          <a:p>
            <a:r>
              <a:rPr lang="el-GR" b="1" dirty="0" smtClean="0">
                <a:solidFill>
                  <a:schemeClr val="bg1">
                    <a:lumMod val="85000"/>
                  </a:schemeClr>
                </a:solidFill>
              </a:rPr>
              <a:t>Ενότητα </a:t>
            </a:r>
            <a:r>
              <a:rPr lang="en-US" b="1" dirty="0" smtClean="0">
                <a:solidFill>
                  <a:schemeClr val="bg1">
                    <a:lumMod val="85000"/>
                  </a:schemeClr>
                </a:solidFill>
              </a:rPr>
              <a:t>8</a:t>
            </a:r>
            <a:r>
              <a:rPr lang="el-GR" b="1" dirty="0" smtClean="0">
                <a:solidFill>
                  <a:schemeClr val="bg1">
                    <a:lumMod val="85000"/>
                  </a:schemeClr>
                </a:solidFill>
              </a:rPr>
              <a:t>.</a:t>
            </a:r>
            <a:endParaRPr lang="en-US" b="1" dirty="0" smtClean="0">
              <a:solidFill>
                <a:schemeClr val="bg1">
                  <a:lumMod val="85000"/>
                </a:schemeClr>
              </a:solidFill>
            </a:endParaRPr>
          </a:p>
          <a:p>
            <a:r>
              <a:rPr lang="el-GR" b="1" dirty="0" smtClean="0">
                <a:solidFill>
                  <a:schemeClr val="bg1">
                    <a:lumMod val="85000"/>
                  </a:schemeClr>
                </a:solidFill>
              </a:rPr>
              <a:t>Εξωγενείς παράγοντες και μ</a:t>
            </a:r>
            <a:r>
              <a:rPr lang="x-none" b="1" smtClean="0">
                <a:solidFill>
                  <a:schemeClr val="bg1">
                    <a:lumMod val="85000"/>
                  </a:schemeClr>
                </a:solidFill>
              </a:rPr>
              <a:t>εταγνωστικές ικανότητες</a:t>
            </a:r>
            <a:endParaRPr lang="el-GR" b="1" dirty="0">
              <a:solidFill>
                <a:schemeClr val="bg1">
                  <a:lumMod val="85000"/>
                </a:schemeClr>
              </a:solidFill>
            </a:endParaRPr>
          </a:p>
        </p:txBody>
      </p:sp>
      <p:sp>
        <p:nvSpPr>
          <p:cNvPr id="7" name="Ορθογώνιο 6"/>
          <p:cNvSpPr/>
          <p:nvPr/>
        </p:nvSpPr>
        <p:spPr>
          <a:xfrm>
            <a:off x="251520" y="4678301"/>
            <a:ext cx="4320480"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a:solidFill>
                <a:schemeClr val="tx1"/>
              </a:solidFill>
            </a:endParaRPr>
          </a:p>
        </p:txBody>
      </p:sp>
      <p:grpSp>
        <p:nvGrpSpPr>
          <p:cNvPr id="6" name="Ομάδα 5"/>
          <p:cNvGrpSpPr/>
          <p:nvPr/>
        </p:nvGrpSpPr>
        <p:grpSpPr>
          <a:xfrm>
            <a:off x="4860032" y="378134"/>
            <a:ext cx="3976803" cy="2258778"/>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24991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pPr fontAlgn="t"/>
            <a:r>
              <a:rPr lang="el-GR" sz="3200" dirty="0" smtClean="0"/>
              <a:t>Υποενότητα 2</a:t>
            </a:r>
            <a:br>
              <a:rPr lang="el-GR" sz="3200" dirty="0" smtClean="0"/>
            </a:br>
            <a:r>
              <a:rPr lang="el-GR" sz="3200" dirty="0" smtClean="0"/>
              <a:t>Σχολείο και </a:t>
            </a:r>
            <a:r>
              <a:rPr lang="el-GR" sz="3200" dirty="0" err="1" smtClean="0"/>
              <a:t>ετερο</a:t>
            </a:r>
            <a:r>
              <a:rPr lang="el-GR" sz="3200" dirty="0" smtClean="0"/>
              <a:t>-ρύθμιση 2/1</a:t>
            </a:r>
            <a:endParaRPr lang="el-GR" sz="3200" b="1" dirty="0" smtClean="0"/>
          </a:p>
        </p:txBody>
      </p:sp>
      <p:sp>
        <p:nvSpPr>
          <p:cNvPr id="3" name="Θέση περιεχομένου 2"/>
          <p:cNvSpPr>
            <a:spLocks noGrp="1"/>
          </p:cNvSpPr>
          <p:nvPr>
            <p:ph idx="1"/>
          </p:nvPr>
        </p:nvSpPr>
        <p:spPr>
          <a:xfrm>
            <a:off x="457200" y="1412776"/>
            <a:ext cx="8229600" cy="5040560"/>
          </a:xfrm>
          <a:solidFill>
            <a:schemeClr val="bg2">
              <a:lumMod val="90000"/>
            </a:schemeClr>
          </a:solidFill>
          <a:ln w="57150">
            <a:solidFill>
              <a:schemeClr val="tx1"/>
            </a:solidFill>
          </a:ln>
        </p:spPr>
        <p:txBody>
          <a:bodyPr>
            <a:noAutofit/>
          </a:bodyPr>
          <a:lstStyle/>
          <a:p>
            <a:pPr hangingPunct="0">
              <a:buNone/>
            </a:pPr>
            <a:r>
              <a:rPr lang="el-GR" sz="2000" dirty="0" smtClean="0"/>
              <a:t>	</a:t>
            </a:r>
            <a:endParaRPr lang="el-GR" sz="2900" dirty="0">
              <a:latin typeface="Georgia" pitchFamily="18" charset="0"/>
            </a:endParaRPr>
          </a:p>
        </p:txBody>
      </p:sp>
      <p:graphicFrame>
        <p:nvGraphicFramePr>
          <p:cNvPr id="5" name="4 - Πίνακας"/>
          <p:cNvGraphicFramePr>
            <a:graphicFrameLocks noGrp="1"/>
          </p:cNvGraphicFramePr>
          <p:nvPr>
            <p:extLst>
              <p:ext uri="{D42A27DB-BD31-4B8C-83A1-F6EECF244321}">
                <p14:modId xmlns:p14="http://schemas.microsoft.com/office/powerpoint/2010/main" xmlns="" val="3793515099"/>
              </p:ext>
            </p:extLst>
          </p:nvPr>
        </p:nvGraphicFramePr>
        <p:xfrm>
          <a:off x="755576" y="1628801"/>
          <a:ext cx="7776864" cy="4781820"/>
        </p:xfrm>
        <a:graphic>
          <a:graphicData uri="http://schemas.openxmlformats.org/drawingml/2006/table">
            <a:tbl>
              <a:tblPr firstRow="1" bandRow="1">
                <a:tableStyleId>{5C22544A-7EE6-4342-B048-85BDC9FD1C3A}</a:tableStyleId>
              </a:tblPr>
              <a:tblGrid>
                <a:gridCol w="1937582"/>
                <a:gridCol w="5839282"/>
              </a:tblGrid>
              <a:tr h="392700">
                <a:tc>
                  <a:txBody>
                    <a:bodyPr/>
                    <a:lstStyle/>
                    <a:p>
                      <a:r>
                        <a:rPr lang="el-GR" sz="1800" b="1" kern="1200" dirty="0" smtClean="0">
                          <a:solidFill>
                            <a:schemeClr val="dk1"/>
                          </a:solidFill>
                          <a:latin typeface="+mn-lt"/>
                          <a:ea typeface="+mn-ea"/>
                          <a:cs typeface="+mn-cs"/>
                        </a:rPr>
                        <a:t>Περιβάλλον</a:t>
                      </a:r>
                    </a:p>
                  </a:txBody>
                  <a:tcPr/>
                </a:tc>
                <a:tc>
                  <a:txBody>
                    <a:bodyPr/>
                    <a:lstStyle/>
                    <a:p>
                      <a:pPr marL="0" algn="l" defTabSz="914400" rtl="0" eaLnBrk="1" latinLnBrk="0" hangingPunct="1"/>
                      <a:r>
                        <a:rPr lang="el-GR" sz="1800" b="1" kern="1200" dirty="0" smtClean="0">
                          <a:solidFill>
                            <a:schemeClr val="dk1"/>
                          </a:solidFill>
                          <a:latin typeface="+mn-lt"/>
                          <a:ea typeface="+mn-ea"/>
                          <a:cs typeface="+mn-cs"/>
                        </a:rPr>
                        <a:t>Εξωγενείς παράγοντες</a:t>
                      </a:r>
                    </a:p>
                  </a:txBody>
                  <a:tcPr/>
                </a:tc>
              </a:tr>
              <a:tr h="1360072">
                <a:tc>
                  <a:txBody>
                    <a:bodyPr/>
                    <a:lstStyle/>
                    <a:p>
                      <a:r>
                        <a:rPr lang="el-GR" sz="1800" b="1" kern="1200" dirty="0" smtClean="0">
                          <a:solidFill>
                            <a:schemeClr val="dk1"/>
                          </a:solidFill>
                          <a:latin typeface="+mn-lt"/>
                          <a:ea typeface="+mn-ea"/>
                          <a:cs typeface="+mn-cs"/>
                        </a:rPr>
                        <a:t>Το Σχολείο</a:t>
                      </a:r>
                    </a:p>
                  </a:txBody>
                  <a:tcPr/>
                </a:tc>
                <a:tc>
                  <a:txBody>
                    <a:bodyPr/>
                    <a:lstStyle/>
                    <a:p>
                      <a:pPr>
                        <a:buFontTx/>
                        <a:buChar char="-"/>
                      </a:pPr>
                      <a:r>
                        <a:rPr lang="el-GR" baseline="0" dirty="0" smtClean="0"/>
                        <a:t> </a:t>
                      </a:r>
                      <a:r>
                        <a:rPr lang="el-GR" dirty="0" smtClean="0"/>
                        <a:t>Ο δάσκαλος</a:t>
                      </a:r>
                      <a:endParaRPr lang="el-GR" baseline="0" dirty="0" smtClean="0"/>
                    </a:p>
                    <a:p>
                      <a:pPr>
                        <a:buFontTx/>
                        <a:buChar char="-"/>
                      </a:pPr>
                      <a:r>
                        <a:rPr lang="el-GR" baseline="0" dirty="0" smtClean="0"/>
                        <a:t> Οι γονείς</a:t>
                      </a:r>
                    </a:p>
                    <a:p>
                      <a:pPr>
                        <a:buFontTx/>
                        <a:buChar char="-"/>
                      </a:pPr>
                      <a:r>
                        <a:rPr lang="el-GR" baseline="0" dirty="0" smtClean="0"/>
                        <a:t> Οι άλλοι μαθητές </a:t>
                      </a:r>
                    </a:p>
                    <a:p>
                      <a:pPr>
                        <a:buFontTx/>
                        <a:buNone/>
                      </a:pPr>
                      <a:r>
                        <a:rPr lang="el-GR" baseline="0" dirty="0" smtClean="0"/>
                        <a:t>με θετικές ή αρνητικές συμπεριφορές</a:t>
                      </a:r>
                    </a:p>
                    <a:p>
                      <a:pPr>
                        <a:buFontTx/>
                        <a:buChar char="-"/>
                      </a:pPr>
                      <a:endParaRPr lang="el-GR" dirty="0"/>
                    </a:p>
                  </a:txBody>
                  <a:tcPr/>
                </a:tc>
              </a:tr>
              <a:tr h="1105059">
                <a:tc>
                  <a:txBody>
                    <a:bodyPr/>
                    <a:lstStyle/>
                    <a:p>
                      <a:pPr marL="0" algn="l" defTabSz="914400" rtl="0" eaLnBrk="1" latinLnBrk="0" hangingPunct="1"/>
                      <a:r>
                        <a:rPr lang="el-GR" sz="1800" b="1" kern="1200" dirty="0" smtClean="0">
                          <a:solidFill>
                            <a:schemeClr val="dk1"/>
                          </a:solidFill>
                          <a:latin typeface="+mn-lt"/>
                          <a:ea typeface="+mn-ea"/>
                          <a:cs typeface="+mn-cs"/>
                        </a:rPr>
                        <a:t>Το σχολείο ως χώρος ε</a:t>
                      </a:r>
                      <a:r>
                        <a:rPr lang="el-GR" b="1" dirty="0" smtClean="0"/>
                        <a:t>υνοεί </a:t>
                      </a:r>
                      <a:endParaRPr lang="el-GR" sz="1800" b="1" kern="1200" dirty="0" smtClean="0">
                        <a:solidFill>
                          <a:schemeClr val="dk1"/>
                        </a:solidFill>
                        <a:latin typeface="+mn-lt"/>
                        <a:ea typeface="+mn-ea"/>
                        <a:cs typeface="+mn-cs"/>
                      </a:endParaRPr>
                    </a:p>
                  </a:txBody>
                  <a:tcPr/>
                </a:tc>
                <a:tc>
                  <a:txBody>
                    <a:bodyPr/>
                    <a:lstStyle/>
                    <a:p>
                      <a:pPr>
                        <a:buFontTx/>
                        <a:buChar char="-"/>
                      </a:pPr>
                      <a:r>
                        <a:rPr lang="el-GR" dirty="0" smtClean="0"/>
                        <a:t> την αλληλεπίδραση</a:t>
                      </a:r>
                    </a:p>
                    <a:p>
                      <a:pPr>
                        <a:buFontTx/>
                        <a:buChar char="-"/>
                      </a:pPr>
                      <a:r>
                        <a:rPr lang="el-GR" baseline="0" dirty="0" smtClean="0"/>
                        <a:t> τη συνεργατική μάθηση</a:t>
                      </a:r>
                    </a:p>
                    <a:p>
                      <a:pPr>
                        <a:buFontTx/>
                        <a:buChar char="-"/>
                      </a:pPr>
                      <a:r>
                        <a:rPr lang="el-GR" baseline="0" dirty="0" smtClean="0"/>
                        <a:t> τη λειτουργία σε ομάδα</a:t>
                      </a:r>
                    </a:p>
                    <a:p>
                      <a:pPr>
                        <a:buFontTx/>
                        <a:buChar char="-"/>
                      </a:pPr>
                      <a:r>
                        <a:rPr lang="el-GR" baseline="0" dirty="0" smtClean="0"/>
                        <a:t> την έμμεση μάθηση </a:t>
                      </a:r>
                      <a:endParaRPr lang="el-GR" dirty="0"/>
                    </a:p>
                  </a:txBody>
                  <a:tcPr/>
                </a:tc>
              </a:tr>
              <a:tr h="1678673">
                <a:tc>
                  <a:txBody>
                    <a:bodyPr/>
                    <a:lstStyle/>
                    <a:p>
                      <a:pPr marL="0" algn="l" defTabSz="914400" rtl="0" eaLnBrk="1" latinLnBrk="0" hangingPunct="1"/>
                      <a:r>
                        <a:rPr lang="el-GR" sz="1800" b="1" kern="1200" dirty="0" smtClean="0">
                          <a:solidFill>
                            <a:schemeClr val="dk1"/>
                          </a:solidFill>
                          <a:latin typeface="+mn-lt"/>
                          <a:ea typeface="+mn-ea"/>
                          <a:cs typeface="+mn-cs"/>
                        </a:rPr>
                        <a:t>Οι αμοιβές και τα κίνητρα</a:t>
                      </a:r>
                    </a:p>
                  </a:txBody>
                  <a:tcPr/>
                </a:tc>
                <a:tc>
                  <a:txBody>
                    <a:bodyPr/>
                    <a:lstStyle/>
                    <a:p>
                      <a:pPr>
                        <a:buFontTx/>
                        <a:buNone/>
                      </a:pPr>
                      <a:r>
                        <a:rPr lang="el-GR" dirty="0" smtClean="0"/>
                        <a:t>Οι γονείς και ο</a:t>
                      </a:r>
                      <a:r>
                        <a:rPr lang="el-GR" baseline="0" dirty="0" smtClean="0"/>
                        <a:t> δάσκαλος ως «πρότυπο μοντέλο», </a:t>
                      </a:r>
                      <a:r>
                        <a:rPr lang="el-GR" baseline="0" dirty="0" err="1" smtClean="0"/>
                        <a:t>ευνούν</a:t>
                      </a:r>
                      <a:r>
                        <a:rPr lang="el-GR" baseline="0" dirty="0" smtClean="0"/>
                        <a:t>:</a:t>
                      </a:r>
                    </a:p>
                    <a:p>
                      <a:pPr>
                        <a:buFontTx/>
                        <a:buNone/>
                      </a:pPr>
                      <a:r>
                        <a:rPr lang="el-GR" baseline="0" dirty="0" smtClean="0"/>
                        <a:t>- υποδειγματικούς χειρισμούς, </a:t>
                      </a:r>
                    </a:p>
                    <a:p>
                      <a:pPr>
                        <a:buFontTx/>
                        <a:buNone/>
                      </a:pPr>
                      <a:r>
                        <a:rPr lang="el-GR" baseline="0" dirty="0" smtClean="0"/>
                        <a:t>- διαβάθμιση προβλημάτων</a:t>
                      </a:r>
                    </a:p>
                    <a:p>
                      <a:pPr>
                        <a:buFontTx/>
                        <a:buChar char="-"/>
                      </a:pPr>
                      <a:r>
                        <a:rPr lang="el-GR" baseline="0" dirty="0" smtClean="0"/>
                        <a:t> παρακίνηση, </a:t>
                      </a:r>
                    </a:p>
                    <a:p>
                      <a:pPr>
                        <a:buFontTx/>
                        <a:buChar char="-"/>
                      </a:pPr>
                      <a:r>
                        <a:rPr lang="el-GR" baseline="0" dirty="0" smtClean="0"/>
                        <a:t> εξατομικευμένη προσέγγιση, </a:t>
                      </a:r>
                    </a:p>
                    <a:p>
                      <a:pPr>
                        <a:buFontTx/>
                        <a:buChar char="-"/>
                      </a:pPr>
                      <a:r>
                        <a:rPr lang="el-GR" baseline="0" dirty="0" smtClean="0"/>
                        <a:t> συμπεριφορά κ.ά.</a:t>
                      </a:r>
                      <a:endParaRPr lang="el-GR" dirty="0"/>
                    </a:p>
                  </a:txBody>
                  <a:tcPr/>
                </a:tc>
              </a:tr>
            </a:tbl>
          </a:graphicData>
        </a:graphic>
      </p:graphicFrame>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7158" y="0"/>
            <a:ext cx="9298360" cy="1714512"/>
          </a:xfrm>
          <a:solidFill>
            <a:srgbClr val="FBFBE9"/>
          </a:solidFill>
          <a:ln w="57150">
            <a:solidFill>
              <a:schemeClr val="tx1"/>
            </a:solidFill>
          </a:ln>
        </p:spPr>
        <p:txBody>
          <a:bodyPr>
            <a:noAutofit/>
          </a:bodyPr>
          <a:lstStyle/>
          <a:p>
            <a:r>
              <a:rPr lang="el-GR" sz="2400" dirty="0" smtClean="0"/>
              <a:t>Υποενότητα 2</a:t>
            </a:r>
            <a:br>
              <a:rPr lang="el-GR" sz="2400" dirty="0" smtClean="0"/>
            </a:br>
            <a:r>
              <a:rPr lang="el-GR" sz="2400" dirty="0" smtClean="0"/>
              <a:t> Σχολείο και </a:t>
            </a:r>
            <a:r>
              <a:rPr lang="el-GR" sz="2400" dirty="0" err="1" smtClean="0"/>
              <a:t>ετερο</a:t>
            </a:r>
            <a:r>
              <a:rPr lang="el-GR" sz="2400" dirty="0" smtClean="0"/>
              <a:t>-ρύθμιση 2/2</a:t>
            </a:r>
            <a:br>
              <a:rPr lang="el-GR" sz="2400" dirty="0" smtClean="0"/>
            </a:br>
            <a:r>
              <a:rPr lang="el-GR" sz="2400" b="1" dirty="0" smtClean="0"/>
              <a:t> </a:t>
            </a:r>
            <a:r>
              <a:rPr lang="el-GR" sz="2400" dirty="0" smtClean="0"/>
              <a:t/>
            </a:r>
            <a:br>
              <a:rPr lang="el-GR" sz="2400" dirty="0" smtClean="0"/>
            </a:br>
            <a:endParaRPr lang="el-GR" sz="2400" dirty="0"/>
          </a:p>
        </p:txBody>
      </p:sp>
      <p:sp>
        <p:nvSpPr>
          <p:cNvPr id="3" name="Θέση περιεχομένου 2"/>
          <p:cNvSpPr>
            <a:spLocks noGrp="1"/>
          </p:cNvSpPr>
          <p:nvPr>
            <p:ph idx="1"/>
          </p:nvPr>
        </p:nvSpPr>
        <p:spPr>
          <a:xfrm>
            <a:off x="142844" y="1000108"/>
            <a:ext cx="8554021" cy="6143668"/>
          </a:xfrm>
          <a:solidFill>
            <a:schemeClr val="bg2">
              <a:lumMod val="90000"/>
            </a:schemeClr>
          </a:solidFill>
          <a:ln w="57150">
            <a:solidFill>
              <a:schemeClr val="tx1"/>
            </a:solidFill>
          </a:ln>
        </p:spPr>
        <p:txBody>
          <a:bodyPr>
            <a:noAutofit/>
          </a:bodyPr>
          <a:lstStyle/>
          <a:p>
            <a:pPr algn="just" hangingPunct="0">
              <a:lnSpc>
                <a:spcPct val="150000"/>
              </a:lnSpc>
              <a:buNone/>
            </a:pPr>
            <a:r>
              <a:rPr lang="el-GR" sz="2000" dirty="0" smtClean="0"/>
              <a:t>	</a:t>
            </a: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pic>
        <p:nvPicPr>
          <p:cNvPr id="7" name="Picture 9"/>
          <p:cNvPicPr>
            <a:picLocks noChangeAspect="1" noChangeArrowheads="1"/>
          </p:cNvPicPr>
          <p:nvPr/>
        </p:nvPicPr>
        <p:blipFill>
          <a:blip r:embed="rId3" cstate="print"/>
          <a:srcRect/>
          <a:stretch>
            <a:fillRect/>
          </a:stretch>
        </p:blipFill>
        <p:spPr bwMode="auto">
          <a:xfrm>
            <a:off x="2195736" y="928670"/>
            <a:ext cx="6168802" cy="4737118"/>
          </a:xfrm>
          <a:prstGeom prst="rect">
            <a:avLst/>
          </a:prstGeom>
          <a:noFill/>
          <a:ln w="9525">
            <a:noFill/>
            <a:miter lim="800000"/>
            <a:headEnd/>
            <a:tailEnd/>
          </a:ln>
        </p:spPr>
      </p:pic>
      <p:sp>
        <p:nvSpPr>
          <p:cNvPr id="8" name="7 - Ορθογώνιο"/>
          <p:cNvSpPr/>
          <p:nvPr/>
        </p:nvSpPr>
        <p:spPr>
          <a:xfrm>
            <a:off x="539552" y="5805265"/>
            <a:ext cx="8280920" cy="338554"/>
          </a:xfrm>
          <a:prstGeom prst="rect">
            <a:avLst/>
          </a:prstGeom>
        </p:spPr>
        <p:txBody>
          <a:bodyPr wrap="square">
            <a:spAutoFit/>
          </a:bodyPr>
          <a:lstStyle/>
          <a:p>
            <a:pPr>
              <a:spcBef>
                <a:spcPct val="50000"/>
              </a:spcBef>
            </a:pPr>
            <a:r>
              <a:rPr lang="el-GR" sz="1600" b="1" dirty="0" smtClean="0">
                <a:solidFill>
                  <a:srgbClr val="000066"/>
                </a:solidFill>
              </a:rPr>
              <a:t>Πηγή: Υπουργείο Παιδείας. ΔΒΜΘ/ΓΓΔΒΜ/ΙΔΕΚΕ, (2010</a:t>
            </a:r>
            <a:r>
              <a:rPr lang="en-US" sz="1600" b="1" dirty="0" smtClean="0">
                <a:solidFill>
                  <a:srgbClr val="000066"/>
                </a:solidFill>
              </a:rPr>
              <a:t>)</a:t>
            </a:r>
            <a:r>
              <a:rPr lang="el-GR" sz="1600" b="1" dirty="0" smtClean="0">
                <a:solidFill>
                  <a:srgbClr val="000066"/>
                </a:solidFill>
              </a:rPr>
              <a:t>, Εκπαίδευση Εκπαιδευτών Ενηλίκων</a:t>
            </a:r>
            <a:endParaRPr lang="el-GR" sz="1600" b="1" dirty="0">
              <a:solidFill>
                <a:srgbClr val="000066"/>
              </a:solidFill>
            </a:endParaRPr>
          </a:p>
        </p:txBody>
      </p:sp>
      <p:sp>
        <p:nvSpPr>
          <p:cNvPr id="9" name="TextBox 11"/>
          <p:cNvSpPr txBox="1"/>
          <p:nvPr/>
        </p:nvSpPr>
        <p:spPr>
          <a:xfrm>
            <a:off x="539552" y="1052736"/>
            <a:ext cx="1656184" cy="3785652"/>
          </a:xfrm>
          <a:prstGeom prst="rect">
            <a:avLst/>
          </a:prstGeom>
          <a:solidFill>
            <a:schemeClr val="accent5">
              <a:lumMod val="40000"/>
              <a:lumOff val="60000"/>
            </a:schemeClr>
          </a:solidFill>
        </p:spPr>
        <p:txBody>
          <a:bodyPr wrap="square">
            <a:spAutoFit/>
          </a:bodyPr>
          <a:lstStyle/>
          <a:p>
            <a:pPr>
              <a:buFont typeface="Wingdings" pitchFamily="2" charset="2"/>
              <a:buChar char="ü"/>
              <a:defRPr/>
            </a:pPr>
            <a:r>
              <a:rPr lang="el-GR" sz="1600" dirty="0" smtClean="0">
                <a:latin typeface="Arial" pitchFamily="34" charset="0"/>
                <a:cs typeface="Arial" pitchFamily="34" charset="0"/>
              </a:rPr>
              <a:t>Επηρεάζει η διάταξη του χώρου τη διδασκαλία,  </a:t>
            </a:r>
            <a:r>
              <a:rPr lang="el-GR" sz="1600" dirty="0">
                <a:latin typeface="Arial" pitchFamily="34" charset="0"/>
                <a:cs typeface="Arial" pitchFamily="34" charset="0"/>
              </a:rPr>
              <a:t>τις </a:t>
            </a:r>
            <a:r>
              <a:rPr lang="el-GR" sz="1600" dirty="0" smtClean="0">
                <a:latin typeface="Arial" pitchFamily="34" charset="0"/>
                <a:cs typeface="Arial" pitchFamily="34" charset="0"/>
              </a:rPr>
              <a:t>τεχνικές μάθησης και τη </a:t>
            </a:r>
            <a:r>
              <a:rPr lang="el-GR" sz="1600" dirty="0">
                <a:latin typeface="Arial" pitchFamily="34" charset="0"/>
                <a:cs typeface="Arial" pitchFamily="34" charset="0"/>
              </a:rPr>
              <a:t>διάθεσή σου;</a:t>
            </a:r>
          </a:p>
          <a:p>
            <a:pPr>
              <a:buFont typeface="Wingdings" pitchFamily="2" charset="2"/>
              <a:buChar char="ü"/>
              <a:defRPr/>
            </a:pPr>
            <a:r>
              <a:rPr lang="el-GR" sz="1600" dirty="0" smtClean="0">
                <a:latin typeface="Arial" pitchFamily="34" charset="0"/>
                <a:cs typeface="Arial" pitchFamily="34" charset="0"/>
              </a:rPr>
              <a:t>Ποιες δεξιότητες αναπτύσσονται ανάλογα με το εκάστοτε χωρικό περιβάλλον; Γιατί; </a:t>
            </a:r>
            <a:endParaRPr lang="en-US" dirty="0">
              <a:cs typeface="+mn-cs"/>
            </a:endParaRPr>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4282" y="332656"/>
            <a:ext cx="4069686" cy="3382096"/>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rPr>
              <a:t> Ενότητα 8</a:t>
            </a:r>
            <a:br>
              <a:rPr lang="el-GR" sz="3600" dirty="0" smtClean="0">
                <a:solidFill>
                  <a:schemeClr val="bg1"/>
                </a:solidFill>
              </a:rPr>
            </a:br>
            <a:r>
              <a:rPr lang="el-GR" sz="3600" dirty="0" smtClean="0">
                <a:solidFill>
                  <a:schemeClr val="bg1"/>
                </a:solidFill>
              </a:rPr>
              <a:t> Εξωγενείς παράγοντες </a:t>
            </a:r>
            <a:br>
              <a:rPr lang="el-GR" sz="3600" dirty="0" smtClean="0">
                <a:solidFill>
                  <a:schemeClr val="bg1"/>
                </a:solidFill>
              </a:rPr>
            </a:br>
            <a:r>
              <a:rPr lang="el-GR" sz="3600" dirty="0" smtClean="0">
                <a:solidFill>
                  <a:schemeClr val="bg1"/>
                </a:solidFill>
              </a:rPr>
              <a:t>και μ</a:t>
            </a:r>
            <a:r>
              <a:rPr lang="x-none" sz="3600" smtClean="0">
                <a:solidFill>
                  <a:schemeClr val="bg1"/>
                </a:solidFill>
              </a:rPr>
              <a:t>εταγνωστικές ικανότητες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a:t>
            </a:r>
            <a:r>
              <a:rPr lang="el-GR" dirty="0" smtClean="0">
                <a:solidFill>
                  <a:schemeClr val="tx1"/>
                </a:solidFill>
              </a:rPr>
              <a:t>3</a:t>
            </a:r>
            <a:r>
              <a:rPr lang="en-US" dirty="0" smtClean="0">
                <a:solidFill>
                  <a:schemeClr val="tx1"/>
                </a:solidFill>
              </a:rPr>
              <a:t>.</a:t>
            </a:r>
            <a:endParaRPr lang="el-GR" dirty="0" smtClean="0">
              <a:solidFill>
                <a:schemeClr val="tx1"/>
              </a:solidFill>
            </a:endParaRPr>
          </a:p>
          <a:p>
            <a:pPr fontAlgn="t"/>
            <a:r>
              <a:rPr lang="el-GR" dirty="0" smtClean="0">
                <a:solidFill>
                  <a:schemeClr val="tx1"/>
                </a:solidFill>
              </a:rPr>
              <a:t>Άλλοι εξωγενείς παράγοντες και δια βίου μεταγνωστική δεξιοσύνη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0" dirty="0" smtClean="0"/>
              <a:t>Εικόνα</a:t>
            </a:r>
            <a:r>
              <a:rPr lang="el-GR" sz="3600" dirty="0" smtClean="0"/>
              <a:t>: 1</a:t>
            </a:r>
            <a:endParaRPr lang="el-GR" sz="3600" b="0" dirty="0"/>
          </a:p>
        </p:txBody>
      </p:sp>
      <p:pic>
        <p:nvPicPr>
          <p:cNvPr id="1026" name="Picture 2" descr="C:\Users\stsolakidou\Desktop\imagesCAHBB386.jpg"/>
          <p:cNvPicPr>
            <a:picLocks noGrp="1" noChangeAspect="1" noChangeArrowheads="1"/>
          </p:cNvPicPr>
          <p:nvPr>
            <p:ph idx="1"/>
          </p:nvPr>
        </p:nvPicPr>
        <p:blipFill>
          <a:blip r:embed="rId3" cstate="print"/>
          <a:srcRect/>
          <a:stretch>
            <a:fillRect/>
          </a:stretch>
        </p:blipFill>
        <p:spPr bwMode="auto">
          <a:xfrm>
            <a:off x="1619672" y="1196752"/>
            <a:ext cx="6624736" cy="4824536"/>
          </a:xfrm>
          <a:prstGeom prst="rect">
            <a:avLst/>
          </a:prstGeom>
          <a:noFill/>
        </p:spPr>
      </p:pic>
    </p:spTree>
    <p:extLst>
      <p:ext uri="{BB962C8B-B14F-4D97-AF65-F5344CB8AC3E}">
        <p14:creationId xmlns:p14="http://schemas.microsoft.com/office/powerpoint/2010/main" xmlns="" val="18302762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936104"/>
          </a:xfrm>
          <a:solidFill>
            <a:srgbClr val="FBFBE9"/>
          </a:solidFill>
          <a:ln w="57150">
            <a:solidFill>
              <a:schemeClr val="tx1"/>
            </a:solidFill>
          </a:ln>
        </p:spPr>
        <p:txBody>
          <a:bodyPr>
            <a:noAutofit/>
          </a:bodyPr>
          <a:lstStyle/>
          <a:p>
            <a:r>
              <a:rPr lang="el-GR" sz="2800" dirty="0" smtClean="0"/>
              <a:t/>
            </a:r>
            <a:br>
              <a:rPr lang="el-GR" sz="2800" dirty="0" smtClean="0"/>
            </a:br>
            <a:r>
              <a:rPr lang="el-GR" sz="3200" dirty="0" smtClean="0"/>
              <a:t>Υποενότητα 3</a:t>
            </a:r>
            <a:br>
              <a:rPr lang="el-GR" sz="3200" dirty="0" smtClean="0"/>
            </a:br>
            <a:r>
              <a:rPr lang="el-GR" sz="2800" dirty="0" smtClean="0"/>
              <a:t>Άλλοι εξωγενείς παράγοντες και Δια Βίου ΜΙ </a:t>
            </a:r>
            <a:r>
              <a:rPr lang="el-GR" sz="3200" dirty="0" smtClean="0"/>
              <a:t>3/2</a:t>
            </a:r>
            <a:br>
              <a:rPr lang="el-GR" sz="3200" dirty="0" smtClean="0"/>
            </a:br>
            <a:endParaRPr lang="el-GR" sz="3200" dirty="0"/>
          </a:p>
        </p:txBody>
      </p:sp>
      <p:sp>
        <p:nvSpPr>
          <p:cNvPr id="3" name="Θέση περιεχομένου 2"/>
          <p:cNvSpPr>
            <a:spLocks noGrp="1"/>
          </p:cNvSpPr>
          <p:nvPr>
            <p:ph idx="1"/>
          </p:nvPr>
        </p:nvSpPr>
        <p:spPr>
          <a:xfrm>
            <a:off x="457200" y="1340768"/>
            <a:ext cx="8229600" cy="5112568"/>
          </a:xfrm>
          <a:solidFill>
            <a:schemeClr val="bg2">
              <a:lumMod val="90000"/>
            </a:schemeClr>
          </a:solidFill>
          <a:ln w="57150">
            <a:solidFill>
              <a:schemeClr val="tx1"/>
            </a:solidFill>
          </a:ln>
        </p:spPr>
        <p:txBody>
          <a:bodyPr>
            <a:noAutofit/>
          </a:bodyPr>
          <a:lstStyle/>
          <a:p>
            <a:pPr>
              <a:buNone/>
            </a:pPr>
            <a:r>
              <a:rPr lang="el-GR" sz="2000" dirty="0" smtClean="0"/>
              <a:t>Η </a:t>
            </a:r>
            <a:r>
              <a:rPr lang="el-GR" sz="2000" b="1" dirty="0" smtClean="0"/>
              <a:t>μεταγνωστική διεργασία </a:t>
            </a:r>
            <a:r>
              <a:rPr lang="el-GR" sz="2000" dirty="0" smtClean="0"/>
              <a:t>επηρεάζεται από:</a:t>
            </a:r>
          </a:p>
          <a:p>
            <a:r>
              <a:rPr lang="el-GR" sz="2000" b="1" dirty="0" smtClean="0"/>
              <a:t>Τα συναισθήματα </a:t>
            </a:r>
            <a:r>
              <a:rPr lang="el-GR" sz="2000" dirty="0" smtClean="0"/>
              <a:t>(θετικά και αρνητικά) και την </a:t>
            </a:r>
            <a:r>
              <a:rPr lang="el-GR" sz="2000" dirty="0" err="1" smtClean="0"/>
              <a:t>επανατροφοδότηση</a:t>
            </a:r>
            <a:r>
              <a:rPr lang="el-GR" sz="2000" dirty="0" smtClean="0"/>
              <a:t> από το εξωτερικό περιβάλλον (ιδέες, εμπειρίες…)</a:t>
            </a:r>
          </a:p>
          <a:p>
            <a:r>
              <a:rPr lang="el-GR" sz="2000" dirty="0" smtClean="0"/>
              <a:t>Τη </a:t>
            </a:r>
            <a:r>
              <a:rPr lang="el-GR" sz="2000" b="1" dirty="0" smtClean="0"/>
              <a:t>χωρική διάσταση </a:t>
            </a:r>
            <a:r>
              <a:rPr lang="el-GR" sz="2000" dirty="0" smtClean="0"/>
              <a:t>και τις </a:t>
            </a:r>
            <a:r>
              <a:rPr lang="el-GR" sz="2000" b="1" dirty="0" smtClean="0"/>
              <a:t>μαθησιακές συνθήκες </a:t>
            </a:r>
            <a:r>
              <a:rPr lang="el-GR" sz="2000" dirty="0" smtClean="0"/>
              <a:t>που ευνοούν</a:t>
            </a:r>
          </a:p>
          <a:p>
            <a:pPr lvl="1"/>
            <a:r>
              <a:rPr lang="el-GR" sz="1600" dirty="0" smtClean="0"/>
              <a:t>Την αλληλεπίδραση με τους άλλους(αποδοχή, αυτοεκτίμηση…)</a:t>
            </a:r>
          </a:p>
          <a:p>
            <a:pPr lvl="1"/>
            <a:r>
              <a:rPr lang="el-GR" sz="1600" dirty="0" smtClean="0"/>
              <a:t>Τη διάθεση του εκπαιδευόμενου</a:t>
            </a:r>
          </a:p>
          <a:p>
            <a:pPr lvl="1"/>
            <a:r>
              <a:rPr lang="el-GR" sz="1600" dirty="0" smtClean="0"/>
              <a:t>Την καλλιέργεια θετικής στάσης και ενεργητικής μάθησης</a:t>
            </a:r>
          </a:p>
          <a:p>
            <a:r>
              <a:rPr lang="el-GR" sz="2000" b="1" dirty="0" smtClean="0"/>
              <a:t>Στρατηγικές μάθησης και εργαλεία μάθησης </a:t>
            </a:r>
          </a:p>
          <a:p>
            <a:pPr lvl="1"/>
            <a:r>
              <a:rPr lang="el-GR" sz="2000" b="1" dirty="0" smtClean="0"/>
              <a:t> </a:t>
            </a:r>
            <a:r>
              <a:rPr lang="el-GR" sz="1600" dirty="0" smtClean="0"/>
              <a:t>Βιωματική μάθηση</a:t>
            </a:r>
          </a:p>
          <a:p>
            <a:pPr lvl="1"/>
            <a:r>
              <a:rPr lang="el-GR" sz="1600" dirty="0" err="1" smtClean="0"/>
              <a:t>Ομαδοσυνεργατική</a:t>
            </a:r>
            <a:endParaRPr lang="el-GR" sz="1600" dirty="0" smtClean="0"/>
          </a:p>
          <a:p>
            <a:pPr lvl="1"/>
            <a:r>
              <a:rPr lang="el-GR" sz="1600" dirty="0" smtClean="0"/>
              <a:t>Διαφοροποιημένη διδασκαλία</a:t>
            </a:r>
          </a:p>
          <a:p>
            <a:pPr lvl="1"/>
            <a:r>
              <a:rPr lang="el-GR" sz="1600" dirty="0" smtClean="0"/>
              <a:t>Μαθησιακές τεχνικές (βιωματικές ασκήσεις, </a:t>
            </a:r>
            <a:r>
              <a:rPr lang="el-GR" sz="1600" dirty="0" err="1" smtClean="0"/>
              <a:t>ιδεοθύελλα</a:t>
            </a:r>
            <a:r>
              <a:rPr lang="el-GR" sz="1600" dirty="0" smtClean="0"/>
              <a:t>, κλπ)</a:t>
            </a:r>
          </a:p>
          <a:p>
            <a:pPr lvl="1">
              <a:buNone/>
            </a:pPr>
            <a:endParaRPr lang="el-GR" sz="1600" dirty="0" smtClean="0"/>
          </a:p>
          <a:p>
            <a:pPr lvl="1">
              <a:buNone/>
            </a:pPr>
            <a:endParaRPr lang="el-GR" sz="1600" dirty="0" smtClean="0"/>
          </a:p>
          <a:p>
            <a:pPr lvl="1">
              <a:buNone/>
            </a:pPr>
            <a:endParaRPr lang="el-GR" sz="1600" dirty="0" smtClean="0"/>
          </a:p>
          <a:p>
            <a:pPr lvl="1"/>
            <a:endParaRPr lang="el-GR" sz="1600" dirty="0" smtClean="0"/>
          </a:p>
          <a:p>
            <a:pPr lvl="1"/>
            <a:endParaRPr lang="el-GR" sz="1600" dirty="0" smtClean="0"/>
          </a:p>
          <a:p>
            <a:pPr lvl="1">
              <a:buNone/>
            </a:pPr>
            <a:r>
              <a:rPr lang="el-GR" sz="1600" dirty="0" smtClean="0"/>
              <a:t> </a:t>
            </a:r>
          </a:p>
          <a:p>
            <a:pPr algn="just">
              <a:lnSpc>
                <a:spcPct val="200000"/>
              </a:lnSpc>
              <a:buNone/>
            </a:pPr>
            <a:r>
              <a:rPr lang="el-GR" sz="2000" dirty="0" smtClean="0"/>
              <a:t>	</a:t>
            </a:r>
            <a:endParaRPr lang="el-GR" sz="2000" b="1" dirty="0" smtClean="0"/>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5720" y="332656"/>
            <a:ext cx="3998248" cy="3310658"/>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 </a:t>
            </a:r>
            <a:r>
              <a:rPr lang="el-GR" sz="3600" dirty="0" smtClean="0">
                <a:solidFill>
                  <a:schemeClr val="bg1"/>
                </a:solidFill>
              </a:rPr>
              <a:t>Ενότητα 8.</a:t>
            </a:r>
            <a:br>
              <a:rPr lang="el-GR" sz="3600" dirty="0" smtClean="0">
                <a:solidFill>
                  <a:schemeClr val="bg1"/>
                </a:solidFill>
              </a:rPr>
            </a:br>
            <a:r>
              <a:rPr lang="el-GR" sz="3600" dirty="0" smtClean="0">
                <a:solidFill>
                  <a:schemeClr val="bg1"/>
                </a:solidFill>
              </a:rPr>
              <a:t> Εξωγενείς παράγοντες </a:t>
            </a:r>
            <a:br>
              <a:rPr lang="el-GR" sz="3600" dirty="0" smtClean="0">
                <a:solidFill>
                  <a:schemeClr val="bg1"/>
                </a:solidFill>
              </a:rPr>
            </a:br>
            <a:r>
              <a:rPr lang="el-GR" sz="3600" dirty="0" smtClean="0">
                <a:solidFill>
                  <a:schemeClr val="bg1"/>
                </a:solidFill>
              </a:rPr>
              <a:t>και μ</a:t>
            </a:r>
            <a:r>
              <a:rPr lang="x-none" sz="3600" smtClean="0">
                <a:solidFill>
                  <a:schemeClr val="bg1"/>
                </a:solidFill>
              </a:rPr>
              <a:t>εταγνωστικές ικανότητες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a:t>
            </a:r>
            <a:r>
              <a:rPr lang="el-GR" dirty="0" smtClean="0">
                <a:solidFill>
                  <a:schemeClr val="tx1"/>
                </a:solidFill>
              </a:rPr>
              <a:t>4</a:t>
            </a:r>
            <a:r>
              <a:rPr lang="en-US" dirty="0" smtClean="0">
                <a:solidFill>
                  <a:schemeClr val="tx1"/>
                </a:solidFill>
              </a:rPr>
              <a:t>.</a:t>
            </a:r>
            <a:endParaRPr lang="el-GR" dirty="0" smtClean="0">
              <a:solidFill>
                <a:schemeClr val="tx1"/>
              </a:solidFill>
            </a:endParaRPr>
          </a:p>
          <a:p>
            <a:r>
              <a:rPr lang="el-GR" dirty="0" smtClean="0">
                <a:solidFill>
                  <a:schemeClr val="tx1"/>
                </a:solidFill>
              </a:rPr>
              <a:t>Μεταγνωστικός έλεγχος</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080120"/>
          </a:xfrm>
          <a:solidFill>
            <a:srgbClr val="FBFBE9"/>
          </a:solidFill>
          <a:ln w="57150">
            <a:solidFill>
              <a:schemeClr val="tx1"/>
            </a:solidFill>
          </a:ln>
        </p:spPr>
        <p:txBody>
          <a:bodyPr>
            <a:noAutofit/>
          </a:bodyPr>
          <a:lstStyle/>
          <a:p>
            <a:r>
              <a:rPr lang="el-GR" sz="3200" dirty="0" smtClean="0"/>
              <a:t>Υποενότητα 4</a:t>
            </a:r>
            <a:br>
              <a:rPr lang="el-GR" sz="3200" dirty="0" smtClean="0"/>
            </a:br>
            <a:r>
              <a:rPr lang="el-GR" sz="3200" dirty="0" smtClean="0"/>
              <a:t>Ο Μεταγνωστικός έλεγχος 4/1</a:t>
            </a:r>
            <a:endParaRPr lang="el-GR" sz="3200" dirty="0"/>
          </a:p>
        </p:txBody>
      </p:sp>
      <p:sp>
        <p:nvSpPr>
          <p:cNvPr id="3" name="Θέση περιεχομένου 2"/>
          <p:cNvSpPr>
            <a:spLocks noGrp="1"/>
          </p:cNvSpPr>
          <p:nvPr>
            <p:ph idx="1"/>
          </p:nvPr>
        </p:nvSpPr>
        <p:spPr>
          <a:xfrm>
            <a:off x="457200" y="1772816"/>
            <a:ext cx="8229600" cy="4680520"/>
          </a:xfrm>
          <a:solidFill>
            <a:schemeClr val="bg2">
              <a:lumMod val="90000"/>
            </a:schemeClr>
          </a:solidFill>
          <a:ln w="57150">
            <a:solidFill>
              <a:schemeClr val="tx1"/>
            </a:solidFill>
          </a:ln>
        </p:spPr>
        <p:txBody>
          <a:bodyPr>
            <a:noAutofit/>
          </a:bodyPr>
          <a:lstStyle/>
          <a:p>
            <a:pPr algn="just" hangingPunct="0"/>
            <a:r>
              <a:rPr lang="el-GR" sz="2000" dirty="0" smtClean="0"/>
              <a:t>Το εξωτερικό περιβάλλον και οι κοινωνικές επαφές συμβάλλουν στη </a:t>
            </a:r>
            <a:r>
              <a:rPr lang="el-GR" sz="2000" b="1" dirty="0" smtClean="0"/>
              <a:t>μεταγνωστική δεξιοσύνη</a:t>
            </a:r>
          </a:p>
          <a:p>
            <a:pPr algn="just" hangingPunct="0">
              <a:buNone/>
            </a:pPr>
            <a:endParaRPr lang="el-GR" sz="2000" b="1" dirty="0" smtClean="0"/>
          </a:p>
          <a:p>
            <a:pPr algn="just" hangingPunct="0"/>
            <a:r>
              <a:rPr lang="el-GR" sz="2000" dirty="0" smtClean="0"/>
              <a:t>Το άτομο επηρεάζει και επηρεάζεται από το περιβάλλον και η ικανότητα αυτή τον βοηθά να αναπαριστά εξωτερικά γεγονότα, να βιώνει και να διατηρεί εμπειρίες, να προβλέπει επιπτώσεις που ρυθμίζουν τη συμπεριφορά του και αποτελούν οδηγούς για το μέλλον (</a:t>
            </a:r>
            <a:r>
              <a:rPr lang="en-US" sz="2000" dirty="0" err="1" smtClean="0"/>
              <a:t>Bandura</a:t>
            </a:r>
            <a:r>
              <a:rPr lang="en-US" sz="2000" dirty="0" smtClean="0"/>
              <a:t>)</a:t>
            </a:r>
            <a:endParaRPr lang="el-GR" sz="2000" dirty="0" smtClean="0"/>
          </a:p>
          <a:p>
            <a:pPr algn="just" hangingPunct="0">
              <a:buNone/>
            </a:pPr>
            <a:endParaRPr lang="en-US" sz="2000" dirty="0" smtClean="0"/>
          </a:p>
          <a:p>
            <a:pPr algn="just" hangingPunct="0"/>
            <a:r>
              <a:rPr lang="el-GR" sz="2000" dirty="0" smtClean="0"/>
              <a:t>Η κοινωνική παρατήρηση, η ανάμνηση συμπεριφορών των άλλων, αποτελούν  περιβαλλοντικούς παράγοντες που επιδρούν στη λήψη αποφάσεων, και στην υιοθέτηση καινοτόμων στάσεων. </a:t>
            </a:r>
          </a:p>
          <a:p>
            <a:pPr hangingPunct="0">
              <a:buNone/>
            </a:pPr>
            <a:endParaRPr lang="en-US" sz="2000" dirty="0" smtClean="0"/>
          </a:p>
          <a:p>
            <a:pPr hangingPunct="0">
              <a:lnSpc>
                <a:spcPct val="150000"/>
              </a:lnSpc>
            </a:pPr>
            <a:endParaRPr lang="el-GR" sz="2000" dirty="0" smtClean="0"/>
          </a:p>
          <a:p>
            <a:pPr hangingPunct="0">
              <a:lnSpc>
                <a:spcPct val="150000"/>
              </a:lnSpc>
              <a:buNone/>
            </a:pPr>
            <a:endParaRPr lang="el-GR" sz="2000" dirty="0" smtClean="0"/>
          </a:p>
          <a:p>
            <a:pPr hangingPunct="0">
              <a:lnSpc>
                <a:spcPct val="150000"/>
              </a:lnSpc>
              <a:buNone/>
            </a:pPr>
            <a:endParaRPr lang="el-GR" sz="4200" b="1" dirty="0" smtClean="0"/>
          </a:p>
          <a:p>
            <a:pP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2800" dirty="0" smtClean="0"/>
              <a:t/>
            </a:r>
            <a:br>
              <a:rPr lang="el-GR" sz="2800" dirty="0" smtClean="0"/>
            </a:br>
            <a:r>
              <a:rPr lang="el-GR" sz="3200" dirty="0" smtClean="0"/>
              <a:t>Υποενότητα 4</a:t>
            </a:r>
            <a:br>
              <a:rPr lang="el-GR" sz="3200" dirty="0" smtClean="0"/>
            </a:br>
            <a:r>
              <a:rPr lang="el-GR" sz="3200" dirty="0" smtClean="0"/>
              <a:t>Ο μεταγνωστικός έλεγχος 4/2</a:t>
            </a:r>
            <a:br>
              <a:rPr lang="el-GR" sz="3200" dirty="0" smtClean="0"/>
            </a:br>
            <a:endParaRPr lang="el-GR" sz="3200" dirty="0"/>
          </a:p>
        </p:txBody>
      </p:sp>
      <p:sp>
        <p:nvSpPr>
          <p:cNvPr id="3" name="Θέση περιεχομένου 2"/>
          <p:cNvSpPr>
            <a:spLocks noGrp="1"/>
          </p:cNvSpPr>
          <p:nvPr>
            <p:ph idx="1"/>
          </p:nvPr>
        </p:nvSpPr>
        <p:spPr>
          <a:xfrm>
            <a:off x="467544" y="1556792"/>
            <a:ext cx="8517632" cy="4536504"/>
          </a:xfrm>
          <a:solidFill>
            <a:schemeClr val="bg2">
              <a:lumMod val="90000"/>
            </a:schemeClr>
          </a:solidFill>
          <a:ln w="57150">
            <a:solidFill>
              <a:schemeClr val="tx1"/>
            </a:solidFill>
          </a:ln>
        </p:spPr>
        <p:txBody>
          <a:bodyPr>
            <a:noAutofit/>
          </a:bodyPr>
          <a:lstStyle/>
          <a:p>
            <a:pPr hangingPunct="0"/>
            <a:r>
              <a:rPr lang="el-GR" sz="2000" b="1" dirty="0" smtClean="0"/>
              <a:t> </a:t>
            </a:r>
            <a:r>
              <a:rPr lang="el-GR" sz="2000" dirty="0" smtClean="0"/>
              <a:t>Ο μεταγνωστικός έλεγχος ενεργοποιείται από εξωτερικά ερεθίσματα ικανά να τροποποιήσουν τη συμπεριφορά του ατόμου:</a:t>
            </a:r>
          </a:p>
          <a:p>
            <a:pPr hangingPunct="0">
              <a:buNone/>
            </a:pPr>
            <a:endParaRPr lang="el-GR" sz="2000" dirty="0" smtClean="0"/>
          </a:p>
          <a:p>
            <a:pPr hangingPunct="0">
              <a:buNone/>
            </a:pPr>
            <a:r>
              <a:rPr lang="el-GR" sz="2000" dirty="0" smtClean="0"/>
              <a:t>	- η </a:t>
            </a:r>
            <a:r>
              <a:rPr lang="el-GR" sz="2000" dirty="0" err="1" smtClean="0"/>
              <a:t>αυτοπαρουσίαση</a:t>
            </a:r>
            <a:r>
              <a:rPr lang="el-GR" sz="2000" dirty="0" smtClean="0"/>
              <a:t> με κριτήρια χρήσιμα ανάλογα με την περίσταση</a:t>
            </a:r>
          </a:p>
          <a:p>
            <a:pPr hangingPunct="0">
              <a:buNone/>
            </a:pPr>
            <a:r>
              <a:rPr lang="el-GR" sz="2000" dirty="0" smtClean="0"/>
              <a:t>	- τα κοινωνικά ερεθίσματα (διαπολιτισμικό περιβάλλον, κλπ)</a:t>
            </a:r>
          </a:p>
          <a:p>
            <a:pPr hangingPunct="0">
              <a:buNone/>
            </a:pPr>
            <a:r>
              <a:rPr lang="el-GR" sz="2000" dirty="0" smtClean="0"/>
              <a:t>	- το χωρικό περιβάλλον και τις μαθησιακές στρατηγικές</a:t>
            </a:r>
          </a:p>
          <a:p>
            <a:pPr hangingPunct="0">
              <a:buNone/>
            </a:pPr>
            <a:r>
              <a:rPr lang="el-GR" sz="2000" dirty="0" smtClean="0"/>
              <a:t>	- τη θεωρία της πολλαπλής νοημοσύνης  και της συναισθηματικής νοημοσύνης.</a:t>
            </a:r>
          </a:p>
          <a:p>
            <a:pPr hangingPunct="0">
              <a:buNone/>
            </a:pPr>
            <a:endParaRPr lang="el-GR" sz="2000" dirty="0" smtClean="0"/>
          </a:p>
          <a:p>
            <a:pPr hangingPunct="0"/>
            <a:r>
              <a:rPr lang="el-GR" sz="2000" dirty="0" smtClean="0"/>
              <a:t>Υπάρχει και ο κοινωνικά διαμοιρασμένος γνωστικός έλεγχος (Ευκλείδη: «το άτομο παρακολουθεί όχι μόνο τη δική του σκέψη αλλά και των άλλων») στις περιπτώσεις συνεργατικής λύσεις προβλημάτων.</a:t>
            </a:r>
          </a:p>
          <a:p>
            <a:pPr hangingPunct="0"/>
            <a:endParaRPr lang="el-GR" sz="2000" dirty="0" smtClean="0"/>
          </a:p>
          <a:p>
            <a:pPr hangingPunct="0">
              <a:buNone/>
            </a:pPr>
            <a:endParaRPr lang="el-GR" sz="2000" dirty="0"/>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4282" y="0"/>
            <a:ext cx="4143404" cy="3500438"/>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rPr>
              <a:t> Ενότητα 8.</a:t>
            </a:r>
            <a:br>
              <a:rPr lang="el-GR" sz="3600" dirty="0" smtClean="0">
                <a:solidFill>
                  <a:schemeClr val="bg1"/>
                </a:solidFill>
              </a:rPr>
            </a:br>
            <a:r>
              <a:rPr lang="el-GR" sz="3600" dirty="0" smtClean="0">
                <a:solidFill>
                  <a:schemeClr val="bg1"/>
                </a:solidFill>
              </a:rPr>
              <a:t> Εξωγενείς παράγοντες </a:t>
            </a:r>
            <a:br>
              <a:rPr lang="el-GR" sz="3600" dirty="0" smtClean="0">
                <a:solidFill>
                  <a:schemeClr val="bg1"/>
                </a:solidFill>
              </a:rPr>
            </a:br>
            <a:r>
              <a:rPr lang="el-GR" sz="3600" dirty="0" smtClean="0">
                <a:solidFill>
                  <a:schemeClr val="bg1"/>
                </a:solidFill>
              </a:rPr>
              <a:t>και μ</a:t>
            </a:r>
            <a:r>
              <a:rPr lang="x-none" sz="3600" smtClean="0">
                <a:solidFill>
                  <a:schemeClr val="bg1"/>
                </a:solidFill>
              </a:rPr>
              <a:t>εταγνωστικές ικανότητες </a:t>
            </a:r>
            <a:r>
              <a:rPr lang="el-GR" sz="3200" b="1" dirty="0" smtClean="0">
                <a:solidFill>
                  <a:schemeClr val="bg1">
                    <a:lumMod val="85000"/>
                  </a:schemeClr>
                </a:solidFill>
              </a:rPr>
              <a:t/>
            </a:r>
            <a:br>
              <a:rPr lang="el-GR" sz="3200" b="1" dirty="0" smtClean="0">
                <a:solidFill>
                  <a:schemeClr val="bg1">
                    <a:lumMod val="85000"/>
                  </a:schemeClr>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a:t>
            </a:r>
            <a:r>
              <a:rPr lang="el-GR" dirty="0" smtClean="0">
                <a:solidFill>
                  <a:schemeClr val="tx1"/>
                </a:solidFill>
              </a:rPr>
              <a:t>5</a:t>
            </a:r>
            <a:r>
              <a:rPr lang="en-US" dirty="0" smtClean="0">
                <a:solidFill>
                  <a:schemeClr val="tx1"/>
                </a:solidFill>
              </a:rPr>
              <a:t>.</a:t>
            </a:r>
            <a:endParaRPr lang="el-GR" dirty="0" smtClean="0">
              <a:solidFill>
                <a:schemeClr val="tx1"/>
              </a:solidFill>
            </a:endParaRPr>
          </a:p>
          <a:p>
            <a:r>
              <a:rPr lang="el-GR" dirty="0" smtClean="0">
                <a:solidFill>
                  <a:schemeClr val="tx1"/>
                </a:solidFill>
              </a:rPr>
              <a:t>Δημιουργία Ατομικού Φακέλου Δεξιοτήτων (ΑΦΔ)</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571612"/>
          </a:xfrm>
          <a:solidFill>
            <a:srgbClr val="FBFBE9"/>
          </a:solidFill>
          <a:ln w="57150">
            <a:solidFill>
              <a:schemeClr val="tx1"/>
            </a:solidFill>
          </a:ln>
        </p:spPr>
        <p:txBody>
          <a:bodyPr>
            <a:noAutofit/>
          </a:bodyPr>
          <a:lstStyle/>
          <a:p>
            <a:r>
              <a:rPr lang="el-GR" sz="2800" dirty="0" smtClean="0"/>
              <a:t/>
            </a:r>
            <a:br>
              <a:rPr lang="el-GR" sz="2800" dirty="0" smtClean="0"/>
            </a:br>
            <a:r>
              <a:rPr lang="el-GR" sz="3200" dirty="0" smtClean="0"/>
              <a:t>Υποενότητα 5</a:t>
            </a:r>
            <a:br>
              <a:rPr lang="el-GR" sz="3200" dirty="0" smtClean="0"/>
            </a:br>
            <a:r>
              <a:rPr lang="el-GR" sz="3200" b="1" dirty="0" smtClean="0"/>
              <a:t> </a:t>
            </a:r>
            <a:r>
              <a:rPr lang="el-GR" sz="3200" dirty="0" smtClean="0"/>
              <a:t>Ο ατομικός φάκελος γνώσεων και δεξιοτήτων (ΑΦΔ) 5/1</a:t>
            </a:r>
            <a:br>
              <a:rPr lang="el-GR" sz="3200" dirty="0" smtClean="0"/>
            </a:br>
            <a:endParaRPr lang="el-GR" sz="3200" dirty="0"/>
          </a:p>
        </p:txBody>
      </p:sp>
      <p:sp>
        <p:nvSpPr>
          <p:cNvPr id="3" name="Θέση περιεχομένου 2"/>
          <p:cNvSpPr>
            <a:spLocks noGrp="1"/>
          </p:cNvSpPr>
          <p:nvPr>
            <p:ph idx="1"/>
          </p:nvPr>
        </p:nvSpPr>
        <p:spPr>
          <a:xfrm>
            <a:off x="467544" y="1785926"/>
            <a:ext cx="8229600" cy="4667410"/>
          </a:xfrm>
          <a:solidFill>
            <a:schemeClr val="bg2">
              <a:lumMod val="90000"/>
            </a:schemeClr>
          </a:solidFill>
          <a:ln w="57150">
            <a:solidFill>
              <a:schemeClr val="tx1"/>
            </a:solidFill>
          </a:ln>
        </p:spPr>
        <p:txBody>
          <a:bodyPr>
            <a:noAutofit/>
          </a:bodyPr>
          <a:lstStyle/>
          <a:p>
            <a:pPr>
              <a:lnSpc>
                <a:spcPct val="170000"/>
              </a:lnSpc>
              <a:buNone/>
            </a:pPr>
            <a:r>
              <a:rPr lang="el-GR" sz="2000" b="1" dirty="0" smtClean="0"/>
              <a:t>	</a:t>
            </a:r>
          </a:p>
          <a:p>
            <a:pPr>
              <a:lnSpc>
                <a:spcPct val="170000"/>
              </a:lnSpc>
              <a:buNone/>
            </a:pPr>
            <a:r>
              <a:rPr lang="el-GR" sz="2000" b="1" dirty="0" smtClean="0"/>
              <a:t>	Ο ΑΦΔ ή στη σημερινή εποχή ο ψηφιακός φάκελος (e-</a:t>
            </a:r>
            <a:r>
              <a:rPr lang="el-GR" sz="2000" b="1" dirty="0" err="1" smtClean="0"/>
              <a:t>Portfoli</a:t>
            </a:r>
            <a:r>
              <a:rPr lang="el-GR" sz="2000" b="1" dirty="0" smtClean="0"/>
              <a:t>o)</a:t>
            </a:r>
            <a:r>
              <a:rPr lang="el-GR" sz="2000" dirty="0" smtClean="0"/>
              <a:t> είναι μια σκόπιμη συνάθροιση ψηφιακών αντικειμένων-ιδεών, στοιχείων, σκέψεων, μεταγνωστικών συλλογισμών πάνω στη διαδικασία μάθησης  και άλλων δεδομένων που παρουσιάζονται ανάλογα με την περίσταση ως ενδείξεις της μαθησιακής πορείας και των ικανοτήτων του μαθητή ή του ενήλικου εκπαιδευόμενου.</a:t>
            </a:r>
            <a:endParaRPr lang="el-GR" sz="2000" b="1" dirty="0"/>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5" name="Ομάδα 4"/>
          <p:cNvGrpSpPr/>
          <p:nvPr/>
        </p:nvGrpSpPr>
        <p:grpSpPr>
          <a:xfrm>
            <a:off x="3059832" y="4509120"/>
            <a:ext cx="1575793" cy="400110"/>
            <a:chOff x="814568" y="1569894"/>
            <a:chExt cx="2326289" cy="6946119"/>
          </a:xfrm>
        </p:grpSpPr>
        <p:sp>
          <p:nvSpPr>
            <p:cNvPr id="3" name="Ορθογώνιο 2"/>
            <p:cNvSpPr/>
            <p:nvPr/>
          </p:nvSpPr>
          <p:spPr>
            <a:xfrm>
              <a:off x="814568" y="1569894"/>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814568" y="1569894"/>
              <a:ext cx="2326289" cy="6946119"/>
            </a:xfrm>
            <a:prstGeom prst="rect">
              <a:avLst/>
            </a:prstGeom>
            <a:noFill/>
          </p:spPr>
          <p:txBody>
            <a:bodyPr wrap="square" rtlCol="0">
              <a:spAutoFit/>
            </a:bodyPr>
            <a:lstStyle/>
            <a:p>
              <a:pPr algn="ctr"/>
              <a:r>
                <a:rPr lang="el-GR" sz="2000" i="1" dirty="0" smtClean="0">
                  <a:solidFill>
                    <a:schemeClr val="bg1"/>
                  </a:solidFill>
                </a:rPr>
                <a:t>Περιβάλλον</a:t>
              </a:r>
              <a:endParaRPr lang="el-GR" sz="2000" i="1" dirty="0">
                <a:solidFill>
                  <a:schemeClr val="bg1"/>
                </a:solidFill>
              </a:endParaRPr>
            </a:p>
          </p:txBody>
        </p:sp>
      </p:grpSp>
      <p:grpSp>
        <p:nvGrpSpPr>
          <p:cNvPr id="6" name="Ομάδα 5"/>
          <p:cNvGrpSpPr/>
          <p:nvPr/>
        </p:nvGrpSpPr>
        <p:grpSpPr>
          <a:xfrm>
            <a:off x="971600" y="989113"/>
            <a:ext cx="2160240" cy="1925192"/>
            <a:chOff x="809521" y="836712"/>
            <a:chExt cx="2420337" cy="2520280"/>
          </a:xfrm>
        </p:grpSpPr>
        <p:sp>
          <p:nvSpPr>
            <p:cNvPr id="7" name="Ορθογώνιο 6"/>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09521" y="1674130"/>
              <a:ext cx="2420337" cy="1490774"/>
            </a:xfrm>
            <a:prstGeom prst="rect">
              <a:avLst/>
            </a:prstGeom>
            <a:noFill/>
          </p:spPr>
          <p:txBody>
            <a:bodyPr wrap="square" rtlCol="0">
              <a:spAutoFit/>
            </a:bodyPr>
            <a:lstStyle/>
            <a:p>
              <a:pPr algn="ctr"/>
              <a:r>
                <a:rPr lang="el-GR" sz="2800" i="1" dirty="0" smtClean="0">
                  <a:solidFill>
                    <a:srgbClr val="FFC000"/>
                  </a:solidFill>
                </a:rPr>
                <a:t> «</a:t>
              </a:r>
              <a:r>
                <a:rPr lang="el-GR" sz="2000" i="1" dirty="0" smtClean="0">
                  <a:solidFill>
                    <a:srgbClr val="FFC000"/>
                  </a:solidFill>
                </a:rPr>
                <a:t>οι εξωγενείς παράγοντες σχετίζονται με ...»</a:t>
              </a:r>
              <a:endParaRPr lang="el-GR" sz="2000" i="1" dirty="0">
                <a:solidFill>
                  <a:srgbClr val="FFC000"/>
                </a:solidFill>
              </a:endParaRPr>
            </a:p>
          </p:txBody>
        </p:sp>
      </p:grpSp>
      <p:grpSp>
        <p:nvGrpSpPr>
          <p:cNvPr id="9" name="Ομάδα 8"/>
          <p:cNvGrpSpPr/>
          <p:nvPr/>
        </p:nvGrpSpPr>
        <p:grpSpPr>
          <a:xfrm>
            <a:off x="6159760" y="3501008"/>
            <a:ext cx="2156656" cy="2206287"/>
            <a:chOff x="816737" y="646848"/>
            <a:chExt cx="2326441" cy="2605311"/>
          </a:xfrm>
        </p:grpSpPr>
        <p:sp>
          <p:nvSpPr>
            <p:cNvPr id="10" name="Ορθογώνιο 9"/>
            <p:cNvSpPr/>
            <p:nvPr/>
          </p:nvSpPr>
          <p:spPr>
            <a:xfrm>
              <a:off x="890548" y="731879"/>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646848"/>
              <a:ext cx="2326441" cy="1744514"/>
            </a:xfrm>
            <a:prstGeom prst="rect">
              <a:avLst/>
            </a:prstGeom>
            <a:noFill/>
          </p:spPr>
          <p:txBody>
            <a:bodyPr wrap="square" rtlCol="0">
              <a:spAutoFit/>
            </a:bodyPr>
            <a:lstStyle/>
            <a:p>
              <a:pPr algn="ctr">
                <a:lnSpc>
                  <a:spcPct val="150000"/>
                </a:lnSpc>
              </a:pPr>
              <a:r>
                <a:rPr lang="el-GR" sz="2000" i="1" dirty="0" smtClean="0">
                  <a:solidFill>
                    <a:srgbClr val="FFC000"/>
                  </a:solidFill>
                </a:rPr>
                <a:t>«αποκτώ </a:t>
              </a:r>
              <a:r>
                <a:rPr lang="el-GR" sz="2000" i="1" dirty="0" err="1" smtClean="0">
                  <a:solidFill>
                    <a:srgbClr val="FFC000"/>
                  </a:solidFill>
                </a:rPr>
                <a:t>μεταγνωστικό</a:t>
              </a:r>
              <a:r>
                <a:rPr lang="el-GR" sz="2000" i="1" dirty="0" smtClean="0">
                  <a:solidFill>
                    <a:srgbClr val="FFC000"/>
                  </a:solidFill>
                </a:rPr>
                <a:t> έλεγχο ..."</a:t>
              </a:r>
              <a:endParaRPr lang="el-GR" sz="2000" i="1" dirty="0">
                <a:solidFill>
                  <a:srgbClr val="FFC000"/>
                </a:solidFill>
              </a:endParaRPr>
            </a:p>
          </p:txBody>
        </p:sp>
      </p:grpSp>
      <p:sp>
        <p:nvSpPr>
          <p:cNvPr id="12" name="TextBox 11"/>
          <p:cNvSpPr txBox="1"/>
          <p:nvPr/>
        </p:nvSpPr>
        <p:spPr>
          <a:xfrm>
            <a:off x="4572000" y="242255"/>
            <a:ext cx="1368152" cy="1015663"/>
          </a:xfrm>
          <a:prstGeom prst="rect">
            <a:avLst/>
          </a:prstGeom>
          <a:noFill/>
        </p:spPr>
        <p:txBody>
          <a:bodyPr wrap="square" rtlCol="0">
            <a:spAutoFit/>
          </a:bodyPr>
          <a:lstStyle/>
          <a:p>
            <a:pPr algn="ctr"/>
            <a:endParaRPr lang="el-GR" sz="2000" dirty="0" smtClean="0">
              <a:solidFill>
                <a:srgbClr val="FFFF00"/>
              </a:solidFill>
            </a:endParaRPr>
          </a:p>
          <a:p>
            <a:pPr algn="ctr"/>
            <a:r>
              <a:rPr lang="el-GR" sz="2000" i="1" dirty="0" err="1" smtClean="0">
                <a:solidFill>
                  <a:srgbClr val="FFC000"/>
                </a:solidFill>
              </a:rPr>
              <a:t>Επανατρο</a:t>
            </a:r>
            <a:endParaRPr lang="el-GR" sz="2000" i="1" dirty="0" smtClean="0">
              <a:solidFill>
                <a:srgbClr val="FFC000"/>
              </a:solidFill>
            </a:endParaRPr>
          </a:p>
          <a:p>
            <a:pPr algn="ctr"/>
            <a:r>
              <a:rPr lang="el-GR" sz="2000" i="1" dirty="0" err="1" smtClean="0">
                <a:solidFill>
                  <a:srgbClr val="FFC000"/>
                </a:solidFill>
              </a:rPr>
              <a:t>φοδότηση</a:t>
            </a:r>
            <a:r>
              <a:rPr lang="el-GR" sz="2000" i="1" dirty="0" smtClean="0">
                <a:solidFill>
                  <a:srgbClr val="FFC000"/>
                </a:solidFill>
              </a:rPr>
              <a:t>  </a:t>
            </a:r>
            <a:endParaRPr lang="el-GR" sz="2000" i="1" dirty="0">
              <a:solidFill>
                <a:srgbClr val="FFC000"/>
              </a:solidFill>
            </a:endParaRPr>
          </a:p>
        </p:txBody>
      </p:sp>
      <p:sp>
        <p:nvSpPr>
          <p:cNvPr id="13" name="TextBox 12"/>
          <p:cNvSpPr txBox="1"/>
          <p:nvPr/>
        </p:nvSpPr>
        <p:spPr>
          <a:xfrm>
            <a:off x="4499992" y="1772816"/>
            <a:ext cx="1584176" cy="707886"/>
          </a:xfrm>
          <a:prstGeom prst="rect">
            <a:avLst/>
          </a:prstGeom>
          <a:noFill/>
        </p:spPr>
        <p:txBody>
          <a:bodyPr wrap="square" rtlCol="0">
            <a:spAutoFit/>
          </a:bodyPr>
          <a:lstStyle/>
          <a:p>
            <a:pPr algn="ctr"/>
            <a:r>
              <a:rPr lang="el-GR" sz="2000" i="1" dirty="0" smtClean="0">
                <a:solidFill>
                  <a:srgbClr val="FFC000"/>
                </a:solidFill>
              </a:rPr>
              <a:t>επηρεάζομαι</a:t>
            </a:r>
          </a:p>
          <a:p>
            <a:pPr algn="ctr"/>
            <a:r>
              <a:rPr lang="el-GR" sz="2000" i="1" dirty="0" smtClean="0">
                <a:solidFill>
                  <a:schemeClr val="bg1"/>
                </a:solidFill>
              </a:rPr>
              <a:t> </a:t>
            </a:r>
            <a:endParaRPr lang="el-GR" sz="2000" i="1" dirty="0">
              <a:solidFill>
                <a:schemeClr val="bg1"/>
              </a:solidFill>
            </a:endParaRPr>
          </a:p>
        </p:txBody>
      </p:sp>
      <p:sp>
        <p:nvSpPr>
          <p:cNvPr id="14" name="TextBox 13"/>
          <p:cNvSpPr txBox="1"/>
          <p:nvPr/>
        </p:nvSpPr>
        <p:spPr>
          <a:xfrm>
            <a:off x="2987824" y="5733256"/>
            <a:ext cx="1656184" cy="400110"/>
          </a:xfrm>
          <a:prstGeom prst="rect">
            <a:avLst/>
          </a:prstGeom>
          <a:noFill/>
        </p:spPr>
        <p:txBody>
          <a:bodyPr wrap="square" rtlCol="0">
            <a:spAutoFit/>
          </a:bodyPr>
          <a:lstStyle/>
          <a:p>
            <a:pPr algn="ctr"/>
            <a:r>
              <a:rPr lang="el-GR" sz="2000" i="1" dirty="0" smtClean="0">
                <a:solidFill>
                  <a:srgbClr val="FFC000"/>
                </a:solidFill>
              </a:rPr>
              <a:t>καλλιεργώ</a:t>
            </a:r>
            <a:endParaRPr lang="el-GR" sz="2000" i="1" dirty="0">
              <a:solidFill>
                <a:schemeClr val="bg1"/>
              </a:solidFill>
            </a:endParaRPr>
          </a:p>
        </p:txBody>
      </p:sp>
    </p:spTree>
    <p:extLst>
      <p:ext uri="{BB962C8B-B14F-4D97-AF65-F5344CB8AC3E}">
        <p14:creationId xmlns:p14="http://schemas.microsoft.com/office/powerpoint/2010/main" xmlns="" val="9349056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68412"/>
          </a:xfrm>
          <a:solidFill>
            <a:srgbClr val="FBFBE9"/>
          </a:solidFill>
          <a:ln w="57150">
            <a:solidFill>
              <a:schemeClr val="tx1"/>
            </a:solidFill>
          </a:ln>
        </p:spPr>
        <p:txBody>
          <a:bodyPr>
            <a:noAutofit/>
          </a:bodyPr>
          <a:lstStyle/>
          <a:p>
            <a:r>
              <a:rPr lang="el-GR" sz="2800" dirty="0" smtClean="0"/>
              <a:t/>
            </a:r>
            <a:br>
              <a:rPr lang="el-GR" sz="2800" dirty="0" smtClean="0"/>
            </a:br>
            <a:r>
              <a:rPr lang="el-GR" sz="3200" dirty="0" smtClean="0"/>
              <a:t>Υποενότητα 5</a:t>
            </a:r>
            <a:br>
              <a:rPr lang="el-GR" sz="3200" dirty="0" smtClean="0"/>
            </a:br>
            <a:r>
              <a:rPr lang="el-GR" sz="3200" b="1" dirty="0" smtClean="0"/>
              <a:t> </a:t>
            </a:r>
            <a:r>
              <a:rPr lang="el-GR" sz="3200" dirty="0" smtClean="0"/>
              <a:t>Ο ατομικός φάκελος γνώσεων και δεξιοτήτων (ΑΦΔ) 5/2</a:t>
            </a:r>
            <a:br>
              <a:rPr lang="el-GR" sz="3200" dirty="0" smtClean="0"/>
            </a:br>
            <a:endParaRPr lang="el-GR" sz="3200" dirty="0"/>
          </a:p>
        </p:txBody>
      </p:sp>
      <p:sp>
        <p:nvSpPr>
          <p:cNvPr id="3" name="Θέση περιεχομένου 2"/>
          <p:cNvSpPr>
            <a:spLocks noGrp="1"/>
          </p:cNvSpPr>
          <p:nvPr>
            <p:ph idx="1"/>
          </p:nvPr>
        </p:nvSpPr>
        <p:spPr>
          <a:xfrm>
            <a:off x="755576" y="1700808"/>
            <a:ext cx="8229600" cy="4176464"/>
          </a:xfrm>
          <a:solidFill>
            <a:schemeClr val="bg2">
              <a:lumMod val="90000"/>
            </a:schemeClr>
          </a:solidFill>
          <a:ln w="57150">
            <a:solidFill>
              <a:schemeClr val="tx1"/>
            </a:solidFill>
          </a:ln>
        </p:spPr>
        <p:txBody>
          <a:bodyPr>
            <a:noAutofit/>
          </a:bodyPr>
          <a:lstStyle/>
          <a:p>
            <a:pPr>
              <a:lnSpc>
                <a:spcPct val="170000"/>
              </a:lnSpc>
              <a:buNone/>
            </a:pPr>
            <a:r>
              <a:rPr lang="el-GR" sz="2000" b="1" dirty="0" smtClean="0"/>
              <a:t>Ο ΑΦΔ  λειτουργεί:</a:t>
            </a:r>
          </a:p>
          <a:p>
            <a:pPr algn="just"/>
            <a:r>
              <a:rPr lang="el-GR" sz="2000" dirty="0" smtClean="0"/>
              <a:t>ως αποθετήριο γνωστικών και μεταγνωστικών εμπειριών</a:t>
            </a:r>
          </a:p>
          <a:p>
            <a:pPr algn="just"/>
            <a:r>
              <a:rPr lang="el-GR" sz="2000" dirty="0" smtClean="0"/>
              <a:t>ευνοεί τη σύγκριση με άλλους και την αλλαγή συμπεριφοράς ανάλογα με τις περιστάσεις</a:t>
            </a:r>
          </a:p>
          <a:p>
            <a:pPr algn="just"/>
            <a:r>
              <a:rPr lang="el-GR" sz="2000" dirty="0" smtClean="0"/>
              <a:t>Συμβάλλει στη βελτίωση της αυτοκριτικής, του αυτοελέγχου και της  και </a:t>
            </a:r>
            <a:r>
              <a:rPr lang="el-GR" sz="2000" dirty="0" err="1" smtClean="0"/>
              <a:t>αυτοαξιολόγησης</a:t>
            </a:r>
            <a:endParaRPr lang="el-GR" sz="2000" dirty="0" smtClean="0"/>
          </a:p>
          <a:p>
            <a:pPr algn="just"/>
            <a:r>
              <a:rPr lang="el-GR" sz="2000" dirty="0" smtClean="0"/>
              <a:t>ευνοεί την ανάπτυξη συνεργασιών και την ανάληψη ευθυνών</a:t>
            </a:r>
          </a:p>
          <a:p>
            <a:pPr algn="just"/>
            <a:r>
              <a:rPr lang="el-GR" sz="2000" dirty="0" smtClean="0"/>
              <a:t>οδηγεί το άτομο στην αυτορρύθμιση και τη θετική στάση απέναντι στον εαυτό του και τους άλλους.</a:t>
            </a:r>
          </a:p>
          <a:p>
            <a:pPr algn="just"/>
            <a:endParaRPr lang="el-GR" sz="2000" dirty="0" smtClean="0"/>
          </a:p>
          <a:p>
            <a:pPr>
              <a:lnSpc>
                <a:spcPct val="170000"/>
              </a:lnSpc>
              <a:buFontTx/>
              <a:buChar char="-"/>
            </a:pPr>
            <a:endParaRPr lang="el-GR" sz="2000" dirty="0" smtClean="0"/>
          </a:p>
          <a:p>
            <a:pPr>
              <a:lnSpc>
                <a:spcPct val="170000"/>
              </a:lnSpc>
              <a:buNone/>
            </a:pPr>
            <a:endParaRPr lang="el-GR" sz="2000" b="1" dirty="0"/>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Εργασία σε ομάδες</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a:bodyPr>
          <a:lstStyle/>
          <a:p>
            <a:endParaRPr lang="el-GR" b="1" dirty="0" smtClean="0">
              <a:solidFill>
                <a:schemeClr val="tx1"/>
              </a:solidFill>
            </a:endParaRPr>
          </a:p>
          <a:p>
            <a:r>
              <a:rPr lang="el-GR" sz="2800" b="1" dirty="0" smtClean="0">
                <a:solidFill>
                  <a:schemeClr val="tx1"/>
                </a:solidFill>
              </a:rPr>
              <a:t>«Ανάδειξε τις μεταγνωστικές δεξιότητες του Χ»</a:t>
            </a:r>
            <a:endParaRPr lang="el-GR" sz="2800" b="1"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38167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2800" b="1" dirty="0" smtClean="0"/>
              <a:t>Ανάδειξε τις μεταγνωστικές δεξιότητες του Χ</a:t>
            </a:r>
            <a:endParaRPr lang="el-GR" sz="2800" b="1" dirty="0"/>
          </a:p>
        </p:txBody>
      </p:sp>
      <p:sp>
        <p:nvSpPr>
          <p:cNvPr id="3" name="Θέση περιεχομένου 2"/>
          <p:cNvSpPr>
            <a:spLocks noGrp="1"/>
          </p:cNvSpPr>
          <p:nvPr>
            <p:ph idx="1"/>
          </p:nvPr>
        </p:nvSpPr>
        <p:spPr>
          <a:xfrm>
            <a:off x="323528" y="1628800"/>
            <a:ext cx="8301608" cy="3917032"/>
          </a:xfrm>
          <a:solidFill>
            <a:srgbClr val="00B0F0"/>
          </a:solidFill>
          <a:ln w="57150">
            <a:solidFill>
              <a:schemeClr val="tx1"/>
            </a:solidFill>
          </a:ln>
        </p:spPr>
        <p:txBody>
          <a:bodyPr>
            <a:normAutofit/>
          </a:bodyPr>
          <a:lstStyle/>
          <a:p>
            <a:pPr>
              <a:buNone/>
            </a:pPr>
            <a:r>
              <a:rPr lang="el-GR" sz="2000" dirty="0" smtClean="0"/>
              <a:t>	</a:t>
            </a:r>
          </a:p>
          <a:p>
            <a:pPr algn="just">
              <a:buNone/>
            </a:pPr>
            <a:r>
              <a:rPr lang="el-GR" sz="2000" dirty="0" smtClean="0"/>
              <a:t>	Διάφοροι εξωγενείς παράγοντες που σχετίζονται με το περιβάλλον εργασίας ή τον περίγυρο (άτομα, συνθήκες εργασίας), τα συναισθήματα και τις επιλεγόμενες μαθησιακές στρατηγικές επηρεάζουν την εφαρμογή μεταγνωστικών δεξιοτήτων. Αφού επιλέξετε δημοκρατικά ένα άτομο της ομάδας σας, να καταγράψετε τις μεταγνωστικές δεξιότητες που μπορούν  να ενταχθούν στο ατομικό του προφίλ δίνοντας έμφαση στις κοινωνικές του δεξιότητές με κείμενο έως 150 λέξεων, ή με αφίσα ή με βίντεο.</a:t>
            </a:r>
          </a:p>
        </p:txBody>
      </p:sp>
    </p:spTree>
    <p:extLst>
      <p:ext uri="{BB962C8B-B14F-4D97-AF65-F5344CB8AC3E}">
        <p14:creationId xmlns:p14="http://schemas.microsoft.com/office/powerpoint/2010/main" xmlns="" val="7255146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fontScale="92500" lnSpcReduction="10000"/>
          </a:bodyPr>
          <a:lstStyle/>
          <a:p>
            <a:pPr marL="0" indent="0" algn="ctr">
              <a:buNone/>
            </a:pPr>
            <a:r>
              <a:rPr lang="el-GR" sz="3000" b="1" dirty="0" smtClean="0"/>
              <a:t>Έννοιες</a:t>
            </a:r>
          </a:p>
          <a:p>
            <a:pPr>
              <a:lnSpc>
                <a:spcPct val="150000"/>
              </a:lnSpc>
            </a:pPr>
            <a:r>
              <a:rPr lang="el-GR" sz="1900" dirty="0" smtClean="0"/>
              <a:t>Εξωγενή κίνητρα</a:t>
            </a:r>
          </a:p>
          <a:p>
            <a:pPr>
              <a:lnSpc>
                <a:spcPct val="150000"/>
              </a:lnSpc>
            </a:pPr>
            <a:r>
              <a:rPr lang="el-GR" sz="1900" dirty="0" smtClean="0"/>
              <a:t>Επανατροφοδότηση</a:t>
            </a:r>
          </a:p>
          <a:p>
            <a:pPr>
              <a:lnSpc>
                <a:spcPct val="150000"/>
              </a:lnSpc>
            </a:pPr>
            <a:r>
              <a:rPr lang="el-GR" sz="1900" dirty="0" smtClean="0"/>
              <a:t>Συναισθήματα, θυμικό</a:t>
            </a:r>
          </a:p>
          <a:p>
            <a:pPr>
              <a:lnSpc>
                <a:spcPct val="150000"/>
              </a:lnSpc>
            </a:pPr>
            <a:r>
              <a:rPr lang="el-GR" sz="1900" dirty="0" smtClean="0"/>
              <a:t>Πρότυπο μοντέλο</a:t>
            </a:r>
          </a:p>
          <a:p>
            <a:pPr>
              <a:lnSpc>
                <a:spcPct val="150000"/>
              </a:lnSpc>
            </a:pPr>
            <a:r>
              <a:rPr lang="el-GR" sz="1900" dirty="0" smtClean="0"/>
              <a:t>Βιωματική μάθηση</a:t>
            </a:r>
          </a:p>
          <a:p>
            <a:pPr>
              <a:lnSpc>
                <a:spcPct val="150000"/>
              </a:lnSpc>
            </a:pPr>
            <a:r>
              <a:rPr lang="el-GR" sz="1900" dirty="0" smtClean="0"/>
              <a:t>Συνεργατική μάθηση</a:t>
            </a:r>
          </a:p>
          <a:p>
            <a:pPr>
              <a:lnSpc>
                <a:spcPct val="150000"/>
              </a:lnSpc>
            </a:pPr>
            <a:r>
              <a:rPr lang="el-GR" sz="1900" dirty="0" smtClean="0"/>
              <a:t>Διαφοροποιημένη διδασκαλία</a:t>
            </a:r>
          </a:p>
          <a:p>
            <a:pPr>
              <a:lnSpc>
                <a:spcPct val="150000"/>
              </a:lnSpc>
            </a:pPr>
            <a:r>
              <a:rPr lang="el-GR" sz="1900" dirty="0" smtClean="0"/>
              <a:t>Συνεργατική λύση προβλημάτων</a:t>
            </a:r>
          </a:p>
          <a:p>
            <a:pPr>
              <a:lnSpc>
                <a:spcPct val="150000"/>
              </a:lnSpc>
            </a:pPr>
            <a:r>
              <a:rPr lang="el-GR" sz="1900" dirty="0" smtClean="0"/>
              <a:t>Φάκελος δεξιοτήτων (</a:t>
            </a:r>
            <a:r>
              <a:rPr lang="en-US" sz="1900" dirty="0" smtClean="0"/>
              <a:t>e-</a:t>
            </a:r>
            <a:r>
              <a:rPr lang="en-US" sz="1900" dirty="0" err="1" smtClean="0"/>
              <a:t>porfolio</a:t>
            </a:r>
            <a:r>
              <a:rPr lang="en-US" sz="1900" dirty="0" smtClean="0"/>
              <a:t>)</a:t>
            </a:r>
          </a:p>
          <a:p>
            <a:pPr>
              <a:lnSpc>
                <a:spcPct val="150000"/>
              </a:lnSpc>
            </a:pPr>
            <a:endParaRPr lang="el-GR" sz="1800" dirty="0" smtClean="0"/>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fontScale="92500" lnSpcReduction="10000"/>
          </a:bodyPr>
          <a:lstStyle/>
          <a:p>
            <a:pPr marL="0" indent="0" algn="ctr">
              <a:buNone/>
            </a:pPr>
            <a:r>
              <a:rPr lang="el-GR" sz="3000" b="1" dirty="0" smtClean="0"/>
              <a:t>Εκπαιδε</a:t>
            </a:r>
            <a:r>
              <a:rPr lang="el-GR" b="1" dirty="0" smtClean="0"/>
              <a:t>υτικοί στόχοι</a:t>
            </a:r>
          </a:p>
          <a:p>
            <a:pPr lvl="0"/>
            <a:r>
              <a:rPr lang="el-GR" sz="1900" dirty="0" smtClean="0"/>
              <a:t>Να αποκτήσετε δεξιότητες διάκρισης των  εξωγενών παραγόντων που επηρεάζουν την εφαρμογή μεταγνωστικών δεξιοτήτων</a:t>
            </a:r>
          </a:p>
          <a:p>
            <a:pPr lvl="0"/>
            <a:r>
              <a:rPr lang="el-GR" sz="1900" dirty="0" smtClean="0"/>
              <a:t>Να αντιληφθείτε τη σημασία των συναισθημάτων και των θυμικών αντιδράσεων στην εφαρμογή μεταγνωστικής δεξιοσύνης</a:t>
            </a:r>
          </a:p>
          <a:p>
            <a:pPr lvl="0"/>
            <a:r>
              <a:rPr lang="en-US" sz="1900" dirty="0" smtClean="0"/>
              <a:t>N</a:t>
            </a:r>
            <a:r>
              <a:rPr lang="el-GR" sz="1900" dirty="0" smtClean="0"/>
              <a:t>α προβληματιστείτε πάνω στους περιβαλλοντικούς και κοινωνικούς παράγοντες που οδηγούν στη μεταγνωστική δεξιοσύνη</a:t>
            </a:r>
          </a:p>
          <a:p>
            <a:pPr lvl="0"/>
            <a:r>
              <a:rPr lang="el-GR" sz="1900" dirty="0" smtClean="0"/>
              <a:t>Να αντιληφθείτε την αξία της ανάπτυξης φακέλου δεξιοτήτων και ψηφιακού φακέλου(</a:t>
            </a:r>
            <a:r>
              <a:rPr lang="en-US" sz="1900" dirty="0" smtClean="0"/>
              <a:t>e</a:t>
            </a:r>
            <a:r>
              <a:rPr lang="el-GR" sz="1900" dirty="0" smtClean="0"/>
              <a:t>-</a:t>
            </a:r>
            <a:r>
              <a:rPr lang="en-US" sz="1900" dirty="0" smtClean="0"/>
              <a:t>portfolio</a:t>
            </a:r>
            <a:r>
              <a:rPr lang="el-GR" sz="1900" dirty="0" smtClean="0"/>
              <a:t>)</a:t>
            </a:r>
          </a:p>
          <a:p>
            <a:pPr marL="457200" indent="-457200">
              <a:buNone/>
            </a:pPr>
            <a:endParaRPr lang="el-GR" sz="2000" dirty="0" smtClean="0">
              <a:latin typeface="Calibri" pitchFamily="34" charset="0"/>
              <a:cs typeface="Calibri" pitchFamily="34" charset="0"/>
            </a:endParaRPr>
          </a:p>
          <a:p>
            <a:pPr marL="457200" indent="-457200" algn="just">
              <a:lnSpc>
                <a:spcPct val="200000"/>
              </a:lnSpc>
            </a:pPr>
            <a:endParaRPr lang="el-GR" sz="1800" dirty="0" smtClean="0">
              <a:latin typeface="Calibri" pitchFamily="34" charset="0"/>
              <a:cs typeface="Calibri" pitchFamily="34" charset="0"/>
            </a:endParaRPr>
          </a:p>
          <a:p>
            <a:endParaRPr lang="el-GR" sz="1800" dirty="0" smtClean="0"/>
          </a:p>
          <a:p>
            <a:endParaRPr lang="el-GR" dirty="0"/>
          </a:p>
        </p:txBody>
      </p:sp>
    </p:spTree>
    <p:extLst>
      <p:ext uri="{BB962C8B-B14F-4D97-AF65-F5344CB8AC3E}">
        <p14:creationId xmlns:p14="http://schemas.microsoft.com/office/powerpoint/2010/main" xmlns="" val="1017613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0821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2060848"/>
            <a:ext cx="8229600" cy="3939920"/>
          </a:xfrm>
          <a:solidFill>
            <a:schemeClr val="tx2">
              <a:lumMod val="20000"/>
              <a:lumOff val="80000"/>
            </a:schemeClr>
          </a:solidFill>
          <a:ln w="57150">
            <a:solidFill>
              <a:schemeClr val="tx1"/>
            </a:solidFill>
          </a:ln>
        </p:spPr>
        <p:txBody>
          <a:bodyPr>
            <a:normAutofit lnSpcReduction="10000"/>
          </a:bodyPr>
          <a:lstStyle/>
          <a:p>
            <a:pPr algn="just"/>
            <a:r>
              <a:rPr lang="el-GR" sz="2400" dirty="0" smtClean="0"/>
              <a:t>Η παρουσίαση των εξωγενών παραγόντων που επηρεάζουν την εφαρμογή μεταγνωστικών δεξιοτήτων.</a:t>
            </a:r>
            <a:endParaRPr lang="en-US" sz="2400" dirty="0" smtClean="0"/>
          </a:p>
          <a:p>
            <a:pPr algn="just">
              <a:buNone/>
            </a:pPr>
            <a:endParaRPr lang="el-GR" sz="2400" dirty="0" smtClean="0"/>
          </a:p>
          <a:p>
            <a:pPr algn="just"/>
            <a:r>
              <a:rPr lang="el-GR" sz="2400" dirty="0" smtClean="0"/>
              <a:t>Η εξέταση του σχολικού περιβάλλοντος και των εκπαιδευτών  ως πρότυπα εφαρμογής μεταγνωστικών δεξιοτήτων.</a:t>
            </a:r>
            <a:endParaRPr lang="en-US" sz="2400" dirty="0" smtClean="0"/>
          </a:p>
          <a:p>
            <a:pPr algn="just">
              <a:buNone/>
            </a:pPr>
            <a:endParaRPr lang="el-GR" sz="2400" dirty="0" smtClean="0"/>
          </a:p>
          <a:p>
            <a:pPr algn="just"/>
            <a:r>
              <a:rPr lang="el-GR" sz="2400" dirty="0" smtClean="0"/>
              <a:t>Η συμβολή των εξωτερικών παραγόντων (επιρροή προτύπων, μαθησιακών συνθηκών και μαθησιακών εμπειριών</a:t>
            </a:r>
            <a:r>
              <a:rPr lang="en-US" sz="2400" dirty="0" smtClean="0"/>
              <a:t>)</a:t>
            </a:r>
            <a:r>
              <a:rPr lang="el-GR" sz="2400" dirty="0" smtClean="0"/>
              <a:t>στην οικοδόμηση της αυτορρυθμιζόμενης μάθησης και την ενίσχυση της κριτικής σκέψης.</a:t>
            </a:r>
          </a:p>
          <a:p>
            <a:pPr algn="just">
              <a:buNone/>
            </a:pPr>
            <a:endParaRPr lang="el-GR" dirty="0"/>
          </a:p>
        </p:txBody>
      </p:sp>
    </p:spTree>
    <p:extLst>
      <p:ext uri="{BB962C8B-B14F-4D97-AF65-F5344CB8AC3E}">
        <p14:creationId xmlns:p14="http://schemas.microsoft.com/office/powerpoint/2010/main" xmlns="" val="9292492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3638053928"/>
              </p:ext>
            </p:extLst>
          </p:nvPr>
        </p:nvGraphicFramePr>
        <p:xfrm>
          <a:off x="539552" y="1700808"/>
          <a:ext cx="8064896" cy="4820298"/>
        </p:xfrm>
        <a:graphic>
          <a:graphicData uri="http://schemas.openxmlformats.org/drawingml/2006/table">
            <a:tbl>
              <a:tblPr firstRow="1" bandRow="1">
                <a:tableStyleId>{22838BEF-8BB2-4498-84A7-C5851F593DF1}</a:tableStyleId>
              </a:tblPr>
              <a:tblGrid>
                <a:gridCol w="1728192"/>
                <a:gridCol w="6336704"/>
              </a:tblGrid>
              <a:tr h="629773">
                <a:tc gridSpan="2">
                  <a:txBody>
                    <a:bodyPr/>
                    <a:lstStyle/>
                    <a:p>
                      <a:pPr algn="ctr"/>
                      <a:r>
                        <a:rPr lang="el-GR" sz="2000" baseline="0" dirty="0" smtClean="0"/>
                        <a:t>5 Υποενότητες</a:t>
                      </a:r>
                    </a:p>
                    <a:p>
                      <a:pPr algn="ctr"/>
                      <a:endParaRPr lang="el-GR" dirty="0"/>
                    </a:p>
                  </a:txBody>
                  <a:tcPr/>
                </a:tc>
                <a:tc hMerge="1">
                  <a:txBody>
                    <a:bodyPr/>
                    <a:lstStyle/>
                    <a:p>
                      <a:endParaRPr lang="el-GR" dirty="0"/>
                    </a:p>
                  </a:txBody>
                  <a:tcPr/>
                </a:tc>
              </a:tr>
              <a:tr h="889340">
                <a:tc>
                  <a:txBody>
                    <a:bodyPr/>
                    <a:lstStyle/>
                    <a:p>
                      <a:pPr algn="ctr">
                        <a:lnSpc>
                          <a:spcPct val="150000"/>
                        </a:lnSpc>
                      </a:pP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dirty="0" smtClean="0"/>
                        <a:t>Εισαγωγικές πληροφορίες</a:t>
                      </a:r>
                    </a:p>
                  </a:txBody>
                  <a:tcPr/>
                </a:tc>
              </a:tr>
              <a:tr h="657294">
                <a:tc>
                  <a:txBody>
                    <a:bodyPr/>
                    <a:lstStyle/>
                    <a:p>
                      <a:pPr algn="ctr">
                        <a:lnSpc>
                          <a:spcPct val="150000"/>
                        </a:lnSpc>
                      </a:pP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b="0" kern="1200" dirty="0" smtClean="0">
                          <a:solidFill>
                            <a:schemeClr val="dk1"/>
                          </a:solidFill>
                          <a:latin typeface="+mn-lt"/>
                          <a:ea typeface="+mn-ea"/>
                          <a:cs typeface="+mn-cs"/>
                        </a:rPr>
                        <a:t> </a:t>
                      </a:r>
                      <a:r>
                        <a:rPr lang="el-GR" sz="2000" dirty="0" smtClean="0"/>
                        <a:t>Σχολείο και </a:t>
                      </a:r>
                      <a:r>
                        <a:rPr lang="el-GR" sz="2000" dirty="0" err="1" smtClean="0"/>
                        <a:t>ετερο</a:t>
                      </a:r>
                      <a:r>
                        <a:rPr lang="el-GR" sz="2000" dirty="0" smtClean="0"/>
                        <a:t>-ρύθμιση</a:t>
                      </a:r>
                    </a:p>
                  </a:txBody>
                  <a:tcPr/>
                </a:tc>
              </a:tr>
              <a:tr h="944659">
                <a:tc>
                  <a:txBody>
                    <a:bodyPr/>
                    <a:lstStyle/>
                    <a:p>
                      <a:pPr algn="ctr">
                        <a:lnSpc>
                          <a:spcPct val="150000"/>
                        </a:lnSpc>
                      </a:pP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kern="1200" dirty="0" smtClean="0">
                          <a:solidFill>
                            <a:schemeClr val="dk1"/>
                          </a:solidFill>
                          <a:latin typeface="+mn-lt"/>
                          <a:ea typeface="+mn-ea"/>
                          <a:cs typeface="+mn-cs"/>
                        </a:rPr>
                        <a:t>Άλλοι εξωγενείς παράγοντες και δια βίου μεταγνωστική δεξιοσύνη</a:t>
                      </a:r>
                    </a:p>
                  </a:txBody>
                  <a:tcPr/>
                </a:tc>
              </a:tr>
              <a:tr h="591424">
                <a:tc>
                  <a:txBody>
                    <a:bodyPr/>
                    <a:lstStyle/>
                    <a:p>
                      <a:pPr algn="ctr">
                        <a:lnSpc>
                          <a:spcPct val="150000"/>
                        </a:lnSpc>
                      </a:pP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kern="1200" dirty="0" smtClean="0">
                          <a:solidFill>
                            <a:schemeClr val="dk1"/>
                          </a:solidFill>
                          <a:latin typeface="+mn-lt"/>
                          <a:ea typeface="+mn-ea"/>
                          <a:cs typeface="+mn-cs"/>
                        </a:rPr>
                        <a:t>Ο Μεταγνωστικός έλεγχος</a:t>
                      </a:r>
                    </a:p>
                  </a:txBody>
                  <a:tcPr/>
                </a:tc>
              </a:tr>
              <a:tr h="944659">
                <a:tc>
                  <a:txBody>
                    <a:bodyPr/>
                    <a:lstStyle/>
                    <a:p>
                      <a:pPr algn="ctr">
                        <a:lnSpc>
                          <a:spcPct val="150000"/>
                        </a:lnSpc>
                      </a:pP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dirty="0" smtClean="0"/>
                        <a:t>Δημιουργία Ατομικού Φακέλου Δεξιοτήτων (ΑΦΔ)</a:t>
                      </a:r>
                    </a:p>
                    <a:p>
                      <a:pPr algn="just">
                        <a:lnSpc>
                          <a:spcPct val="150000"/>
                        </a:lnSpc>
                      </a:pPr>
                      <a:endParaRPr lang="el-GR" sz="2000" b="0" dirty="0"/>
                    </a:p>
                  </a:txBody>
                  <a:tcPr/>
                </a:tc>
              </a:tr>
            </a:tbl>
          </a:graphicData>
        </a:graphic>
      </p:graphicFrame>
      <p:sp>
        <p:nvSpPr>
          <p:cNvPr id="5" name="Θέση περιεχομένου 4"/>
          <p:cNvSpPr>
            <a:spLocks noGrp="1"/>
          </p:cNvSpPr>
          <p:nvPr>
            <p:ph idx="1"/>
          </p:nvPr>
        </p:nvSpPr>
        <p:spPr/>
        <p:txBody>
          <a:bodyPr/>
          <a:lstStyle/>
          <a:p>
            <a:pPr>
              <a:buNone/>
            </a:pPr>
            <a:endParaRPr lang="el-GR" dirty="0"/>
          </a:p>
        </p:txBody>
      </p:sp>
    </p:spTree>
    <p:extLst>
      <p:ext uri="{BB962C8B-B14F-4D97-AF65-F5344CB8AC3E}">
        <p14:creationId xmlns:p14="http://schemas.microsoft.com/office/powerpoint/2010/main" xmlns="" val="5290784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714348" y="2000240"/>
            <a:ext cx="7786742" cy="4381088"/>
          </a:xfrm>
          <a:solidFill>
            <a:schemeClr val="accent2">
              <a:lumMod val="20000"/>
              <a:lumOff val="80000"/>
            </a:schemeClr>
          </a:solidFill>
          <a:ln w="57150">
            <a:solidFill>
              <a:schemeClr val="tx1"/>
            </a:solidFill>
          </a:ln>
        </p:spPr>
        <p:txBody>
          <a:bodyPr>
            <a:normAutofit/>
          </a:bodyPr>
          <a:lstStyle/>
          <a:p>
            <a:pPr marL="514350" lvl="0" indent="-514350">
              <a:buFont typeface="+mj-lt"/>
              <a:buAutoNum type="arabicPeriod"/>
            </a:pPr>
            <a:r>
              <a:rPr lang="el-GR" sz="2000" dirty="0" smtClean="0"/>
              <a:t>Να  κατανοήσετε και να διακρίνετε τους εξωγενείς παράγοντες </a:t>
            </a:r>
          </a:p>
          <a:p>
            <a:pPr marL="514350" lvl="0" indent="-514350">
              <a:buFont typeface="+mj-lt"/>
              <a:buAutoNum type="arabicPeriod"/>
            </a:pPr>
            <a:r>
              <a:rPr lang="el-GR" sz="2000" dirty="0" smtClean="0"/>
              <a:t>Να διακρίνετε τα διάφορα μαθησιακά περιβάλλοντα που επιδρούν στην εφαρμογή μεταγνωστικών δραστηριοτήτων.</a:t>
            </a:r>
          </a:p>
          <a:p>
            <a:pPr marL="514350" lvl="0" indent="-514350" algn="just">
              <a:buFont typeface="+mj-lt"/>
              <a:buAutoNum type="arabicPeriod"/>
            </a:pPr>
            <a:r>
              <a:rPr lang="el-GR" sz="2000" dirty="0" smtClean="0"/>
              <a:t>Να ενημερωθείτε για τη συμβολή της εξωγενούς </a:t>
            </a:r>
            <a:r>
              <a:rPr lang="el-GR" sz="2000" dirty="0" err="1" smtClean="0"/>
              <a:t>επανατροφοδότησης</a:t>
            </a:r>
            <a:r>
              <a:rPr lang="el-GR" sz="2000" dirty="0" smtClean="0"/>
              <a:t> και της μαθησιακής συμπεριφοράς στην εφαρμογή μεταγνωστικών δεξιοτήτων  </a:t>
            </a:r>
          </a:p>
          <a:p>
            <a:pPr marL="514350" lvl="0" indent="-514350">
              <a:buFont typeface="+mj-lt"/>
              <a:buAutoNum type="arabicPeriod"/>
            </a:pPr>
            <a:r>
              <a:rPr lang="el-GR" sz="2000" dirty="0" smtClean="0"/>
              <a:t>Να ενημερωθείτε για το </a:t>
            </a:r>
            <a:r>
              <a:rPr lang="el-GR" sz="2000" dirty="0" err="1" smtClean="0"/>
              <a:t>μεταγνωστικό</a:t>
            </a:r>
            <a:r>
              <a:rPr lang="el-GR" sz="2000" dirty="0" smtClean="0"/>
              <a:t> έλεγχο και το διαμοιρασμένο </a:t>
            </a:r>
            <a:r>
              <a:rPr lang="el-GR" sz="2000" dirty="0" err="1" smtClean="0"/>
              <a:t>μεταγνωστικό</a:t>
            </a:r>
            <a:r>
              <a:rPr lang="el-GR" sz="2000" dirty="0" smtClean="0"/>
              <a:t> έλεγχο</a:t>
            </a:r>
          </a:p>
          <a:p>
            <a:pPr marL="514350" lvl="0" indent="-514350">
              <a:buFont typeface="+mj-lt"/>
              <a:buAutoNum type="arabicPeriod"/>
            </a:pPr>
            <a:r>
              <a:rPr lang="el-GR" sz="2000" dirty="0" smtClean="0"/>
              <a:t>Να αναπτύξετε δεξιότητες δημιουργίας ατομικού </a:t>
            </a:r>
            <a:r>
              <a:rPr lang="el-GR" sz="2000" dirty="0" err="1" smtClean="0"/>
              <a:t>πορτφόλιο</a:t>
            </a:r>
            <a:r>
              <a:rPr lang="el-GR" sz="2000" dirty="0" smtClean="0"/>
              <a:t> δεξιοτήτων</a:t>
            </a:r>
          </a:p>
          <a:p>
            <a:pPr>
              <a:buNone/>
            </a:pPr>
            <a:endParaRPr lang="el-GR" sz="2000" dirty="0" smtClean="0"/>
          </a:p>
          <a:p>
            <a:endParaRPr lang="el-GR" dirty="0"/>
          </a:p>
        </p:txBody>
      </p:sp>
    </p:spTree>
    <p:extLst>
      <p:ext uri="{BB962C8B-B14F-4D97-AF65-F5344CB8AC3E}">
        <p14:creationId xmlns:p14="http://schemas.microsoft.com/office/powerpoint/2010/main" xmlns="" val="8981558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r>
              <a:rPr lang="el-GR" sz="3600" dirty="0" smtClean="0">
                <a:solidFill>
                  <a:schemeClr val="bg1"/>
                </a:solidFill>
              </a:rPr>
              <a:t>Ενότητα 8.</a:t>
            </a:r>
            <a:br>
              <a:rPr lang="el-GR" sz="3600" dirty="0" smtClean="0">
                <a:solidFill>
                  <a:schemeClr val="bg1"/>
                </a:solidFill>
              </a:rPr>
            </a:br>
            <a:r>
              <a:rPr lang="el-GR" sz="3600" dirty="0" smtClean="0">
                <a:solidFill>
                  <a:schemeClr val="bg1"/>
                </a:solidFill>
              </a:rPr>
              <a:t>Εξωγενείς παράγοντες </a:t>
            </a:r>
            <a:br>
              <a:rPr lang="el-GR" sz="3600" dirty="0" smtClean="0">
                <a:solidFill>
                  <a:schemeClr val="bg1"/>
                </a:solidFill>
              </a:rPr>
            </a:br>
            <a:r>
              <a:rPr lang="el-GR" sz="3600" dirty="0" smtClean="0">
                <a:solidFill>
                  <a:schemeClr val="bg1"/>
                </a:solidFill>
              </a:rPr>
              <a:t>και μ</a:t>
            </a:r>
            <a:r>
              <a:rPr lang="x-none" sz="3600" smtClean="0">
                <a:solidFill>
                  <a:schemeClr val="bg1"/>
                </a:solidFill>
              </a:rPr>
              <a:t>εταγνωστικές ικανότητες </a:t>
            </a:r>
            <a:r>
              <a:rPr lang="el-GR" sz="3600" b="1" dirty="0" smtClean="0">
                <a:solidFill>
                  <a:schemeClr val="bg1">
                    <a:lumMod val="85000"/>
                  </a:schemeClr>
                </a:solidFill>
              </a:rPr>
              <a:t/>
            </a:r>
            <a:br>
              <a:rPr lang="el-GR" sz="3600" b="1" dirty="0" smtClean="0">
                <a:solidFill>
                  <a:schemeClr val="bg1">
                    <a:lumMod val="85000"/>
                  </a:schemeClr>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1</a:t>
            </a:r>
            <a:r>
              <a:rPr lang="en-US" dirty="0" smtClean="0">
                <a:solidFill>
                  <a:schemeClr val="tx1"/>
                </a:solidFill>
              </a:rPr>
              <a:t>.</a:t>
            </a:r>
            <a:endParaRPr lang="el-GR" dirty="0" smtClean="0">
              <a:solidFill>
                <a:schemeClr val="tx1"/>
              </a:solidFill>
            </a:endParaRPr>
          </a:p>
          <a:p>
            <a:r>
              <a:rPr lang="el-GR" dirty="0" smtClean="0">
                <a:solidFill>
                  <a:schemeClr val="tx1"/>
                </a:solidFill>
              </a:rPr>
              <a:t>Εισαγωγικές πληροφορίες</a:t>
            </a:r>
          </a:p>
          <a:p>
            <a:endParaRPr lang="el-GR" sz="2400"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a:solidFill>
            <a:srgbClr val="FBFBE9"/>
          </a:solidFill>
          <a:ln w="57150">
            <a:solidFill>
              <a:schemeClr val="tx1"/>
            </a:solidFill>
          </a:ln>
        </p:spPr>
        <p:txBody>
          <a:bodyPr>
            <a:noAutofit/>
          </a:bodyPr>
          <a:lstStyle/>
          <a:p>
            <a:r>
              <a:rPr lang="el-GR" sz="2800" dirty="0" smtClean="0"/>
              <a:t/>
            </a:r>
            <a:br>
              <a:rPr lang="el-GR" sz="2800" dirty="0" smtClean="0"/>
            </a:br>
            <a:r>
              <a:rPr lang="el-GR" sz="2800" dirty="0"/>
              <a:t>Υποενότητα </a:t>
            </a:r>
            <a:r>
              <a:rPr lang="el-GR" sz="2800" dirty="0" smtClean="0"/>
              <a:t>1 - Εισαγωγικές πληροφορίες</a:t>
            </a:r>
            <a:r>
              <a:rPr lang="en-US" sz="2800" dirty="0" smtClean="0"/>
              <a:t> </a:t>
            </a:r>
            <a:r>
              <a:rPr lang="el-GR" sz="2800" dirty="0" smtClean="0"/>
              <a:t>1/1</a:t>
            </a:r>
            <a:r>
              <a:rPr lang="el-GR" sz="2800" b="1" dirty="0" smtClean="0"/>
              <a:t/>
            </a:r>
            <a:br>
              <a:rPr lang="el-GR" sz="2800" b="1" dirty="0" smtClean="0"/>
            </a:br>
            <a:endParaRPr lang="el-GR" sz="2800" dirty="0"/>
          </a:p>
        </p:txBody>
      </p:sp>
      <p:sp>
        <p:nvSpPr>
          <p:cNvPr id="3" name="Θέση περιεχομένου 2"/>
          <p:cNvSpPr>
            <a:spLocks noGrp="1"/>
          </p:cNvSpPr>
          <p:nvPr>
            <p:ph idx="1"/>
          </p:nvPr>
        </p:nvSpPr>
        <p:spPr>
          <a:xfrm>
            <a:off x="457200" y="1988840"/>
            <a:ext cx="8229600" cy="3888432"/>
          </a:xfrm>
          <a:solidFill>
            <a:schemeClr val="bg2">
              <a:lumMod val="90000"/>
            </a:schemeClr>
          </a:solidFill>
          <a:ln w="57150">
            <a:solidFill>
              <a:schemeClr val="tx1"/>
            </a:solidFill>
          </a:ln>
        </p:spPr>
        <p:txBody>
          <a:bodyPr>
            <a:normAutofit/>
          </a:bodyPr>
          <a:lstStyle/>
          <a:p>
            <a:pPr hangingPunct="0">
              <a:buNone/>
            </a:pPr>
            <a:r>
              <a:rPr lang="el-GR" sz="2000" dirty="0" smtClean="0"/>
              <a:t> 	</a:t>
            </a:r>
            <a:endParaRPr lang="el-GR" sz="4200" b="1" dirty="0" smtClean="0"/>
          </a:p>
          <a:p>
            <a:pPr hangingPunct="0">
              <a:lnSpc>
                <a:spcPct val="170000"/>
              </a:lnSpc>
              <a:buNone/>
            </a:pPr>
            <a:r>
              <a:rPr lang="el-GR" sz="4200" dirty="0" smtClean="0"/>
              <a:t> </a:t>
            </a:r>
          </a:p>
          <a:p>
            <a:pPr>
              <a:lnSpc>
                <a:spcPct val="170000"/>
              </a:lnSpc>
            </a:pPr>
            <a:endParaRPr lang="el-GR" sz="2900" dirty="0">
              <a:latin typeface="Georgia" pitchFamily="18" charset="0"/>
            </a:endParaRPr>
          </a:p>
        </p:txBody>
      </p:sp>
      <p:pic>
        <p:nvPicPr>
          <p:cNvPr id="4" name="Picture 11" descr="revised bloom.GIF"/>
          <p:cNvPicPr>
            <a:picLocks noChangeAspect="1"/>
          </p:cNvPicPr>
          <p:nvPr/>
        </p:nvPicPr>
        <p:blipFill>
          <a:blip r:embed="rId3" cstate="print"/>
          <a:srcRect/>
          <a:stretch>
            <a:fillRect/>
          </a:stretch>
        </p:blipFill>
        <p:spPr bwMode="auto">
          <a:xfrm>
            <a:off x="395288" y="908720"/>
            <a:ext cx="8523287" cy="5760639"/>
          </a:xfrm>
          <a:prstGeom prst="rect">
            <a:avLst/>
          </a:prstGeom>
          <a:noFill/>
          <a:ln w="9525">
            <a:noFill/>
            <a:miter lim="800000"/>
            <a:headEnd/>
            <a:tailEnd/>
          </a:ln>
        </p:spPr>
      </p:pic>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5728"/>
            <a:ext cx="8229600" cy="969042"/>
          </a:xfrm>
          <a:solidFill>
            <a:srgbClr val="FBFBE9"/>
          </a:solidFill>
          <a:ln w="57150">
            <a:solidFill>
              <a:schemeClr val="tx1"/>
            </a:solidFill>
          </a:ln>
        </p:spPr>
        <p:txBody>
          <a:bodyPr>
            <a:noAutofit/>
          </a:bodyPr>
          <a:lstStyle/>
          <a:p>
            <a:r>
              <a:rPr lang="el-GR" sz="2800" dirty="0" smtClean="0"/>
              <a:t/>
            </a:r>
            <a:br>
              <a:rPr lang="el-GR" sz="2800" dirty="0" smtClean="0"/>
            </a:br>
            <a:r>
              <a:rPr lang="el-GR" sz="2800" dirty="0" smtClean="0"/>
              <a:t/>
            </a:r>
            <a:br>
              <a:rPr lang="el-GR" sz="2800" dirty="0" smtClean="0"/>
            </a:br>
            <a:r>
              <a:rPr lang="el-GR" sz="3200" dirty="0" smtClean="0"/>
              <a:t>Υποενότητα 1</a:t>
            </a:r>
            <a:br>
              <a:rPr lang="el-GR" sz="3200" dirty="0" smtClean="0"/>
            </a:br>
            <a:r>
              <a:rPr lang="el-GR" sz="3200" dirty="0" smtClean="0"/>
              <a:t>Εισαγωγικές Πληροφορίες 1/2</a:t>
            </a:r>
            <a:r>
              <a:rPr lang="el-GR" sz="2800" dirty="0" smtClean="0"/>
              <a:t/>
            </a:r>
            <a:br>
              <a:rPr lang="el-GR" sz="2800" dirty="0" smtClean="0"/>
            </a:br>
            <a:r>
              <a:rPr lang="el-GR" sz="2800" b="1" dirty="0" smtClean="0"/>
              <a:t/>
            </a:r>
            <a:br>
              <a:rPr lang="el-GR" sz="2800" b="1" dirty="0" smtClean="0"/>
            </a:br>
            <a:endParaRPr lang="el-GR" sz="2800" dirty="0"/>
          </a:p>
        </p:txBody>
      </p:sp>
      <p:sp>
        <p:nvSpPr>
          <p:cNvPr id="3" name="Θέση περιεχομένου 2"/>
          <p:cNvSpPr>
            <a:spLocks noGrp="1"/>
          </p:cNvSpPr>
          <p:nvPr>
            <p:ph idx="1"/>
          </p:nvPr>
        </p:nvSpPr>
        <p:spPr>
          <a:xfrm>
            <a:off x="457200" y="1340768"/>
            <a:ext cx="8229600" cy="4536504"/>
          </a:xfrm>
          <a:solidFill>
            <a:schemeClr val="bg2">
              <a:lumMod val="90000"/>
            </a:schemeClr>
          </a:solidFill>
          <a:ln w="57150">
            <a:solidFill>
              <a:schemeClr val="tx1"/>
            </a:solidFill>
          </a:ln>
        </p:spPr>
        <p:txBody>
          <a:bodyPr>
            <a:normAutofit lnSpcReduction="10000"/>
          </a:bodyPr>
          <a:lstStyle/>
          <a:p>
            <a:pPr algn="just" hangingPunct="0"/>
            <a:r>
              <a:rPr lang="el-GR" sz="2000" dirty="0" smtClean="0"/>
              <a:t>Οι μεταγνωστικές διεργασίες επηρεάζονται από:</a:t>
            </a:r>
          </a:p>
          <a:p>
            <a:pPr algn="just" hangingPunct="0">
              <a:buFontTx/>
              <a:buChar char="-"/>
            </a:pPr>
            <a:r>
              <a:rPr lang="el-GR" sz="2000" dirty="0" smtClean="0"/>
              <a:t>ενδογενείς παράγοντες</a:t>
            </a:r>
          </a:p>
          <a:p>
            <a:pPr algn="just" hangingPunct="0">
              <a:buFontTx/>
              <a:buChar char="-"/>
            </a:pPr>
            <a:r>
              <a:rPr lang="el-GR" sz="2000" dirty="0" smtClean="0"/>
              <a:t>εξωγενείς παράγοντες</a:t>
            </a:r>
          </a:p>
          <a:p>
            <a:pPr algn="just" hangingPunct="0">
              <a:buFontTx/>
              <a:buChar char="-"/>
            </a:pPr>
            <a:r>
              <a:rPr lang="el-GR" sz="2000" dirty="0" smtClean="0"/>
              <a:t>κίνητρα </a:t>
            </a:r>
          </a:p>
          <a:p>
            <a:pPr algn="just" hangingPunct="0">
              <a:buNone/>
            </a:pPr>
            <a:r>
              <a:rPr lang="el-GR" sz="2000" dirty="0" smtClean="0"/>
              <a:t>	που συντηρούν και υποθάλπουν την εξωτερική ρύθμιση ή </a:t>
            </a:r>
            <a:r>
              <a:rPr lang="el-GR" sz="2000" dirty="0" err="1" smtClean="0"/>
              <a:t>ετερορύθμιση</a:t>
            </a:r>
            <a:r>
              <a:rPr lang="el-GR" sz="2000" dirty="0" smtClean="0"/>
              <a:t> σε όλα τα μαθησιακά περιβάλλοντα του τυπικού, μη τυπικού συστήματος και της άτυπης μάθησης.</a:t>
            </a:r>
          </a:p>
          <a:p>
            <a:pPr algn="just" hangingPunct="0"/>
            <a:endParaRPr lang="el-GR" sz="2000" dirty="0" smtClean="0"/>
          </a:p>
          <a:p>
            <a:pPr algn="just" hangingPunct="0"/>
            <a:r>
              <a:rPr lang="el-GR" sz="2000" dirty="0" smtClean="0"/>
              <a:t>Στην ενότητα αυτή θα επικεντρωθούμε στους εξωγενείς παράγοντες, περιβάλλοντα και μαθησιακές στρατηγικές που οικοδομούν τις μεταγνωστικές ικανότητες.</a:t>
            </a:r>
          </a:p>
          <a:p>
            <a:pPr hangingPunct="0">
              <a:buNone/>
            </a:pPr>
            <a:endParaRPr lang="el-GR" sz="2000" dirty="0" smtClean="0"/>
          </a:p>
          <a:p>
            <a:pPr algn="ctr" hangingPunct="0">
              <a:buNone/>
            </a:pPr>
            <a:r>
              <a:rPr lang="el-GR" sz="4200" b="1" dirty="0" smtClean="0"/>
              <a:t>	</a:t>
            </a: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5720" y="214290"/>
            <a:ext cx="3998248" cy="3357586"/>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latin typeface="+mn-lt"/>
              </a:rPr>
              <a:t>Ενότητα 8.</a:t>
            </a:r>
            <a:br>
              <a:rPr lang="el-GR" sz="3600" dirty="0" smtClean="0">
                <a:solidFill>
                  <a:schemeClr val="bg1"/>
                </a:solidFill>
                <a:latin typeface="+mn-lt"/>
              </a:rPr>
            </a:br>
            <a:r>
              <a:rPr lang="el-GR" sz="3600" dirty="0" smtClean="0">
                <a:solidFill>
                  <a:schemeClr val="bg1"/>
                </a:solidFill>
              </a:rPr>
              <a:t> Εξωγενείς παράγοντες </a:t>
            </a:r>
            <a:br>
              <a:rPr lang="el-GR" sz="3600" dirty="0" smtClean="0">
                <a:solidFill>
                  <a:schemeClr val="bg1"/>
                </a:solidFill>
              </a:rPr>
            </a:br>
            <a:r>
              <a:rPr lang="el-GR" sz="3600" dirty="0" smtClean="0">
                <a:solidFill>
                  <a:schemeClr val="bg1"/>
                </a:solidFill>
              </a:rPr>
              <a:t>και μ</a:t>
            </a:r>
            <a:r>
              <a:rPr lang="x-none" sz="3600" smtClean="0">
                <a:solidFill>
                  <a:schemeClr val="bg1"/>
                </a:solidFill>
              </a:rPr>
              <a:t>εταγνωστικές ικανότητες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a:t>
            </a:r>
            <a:r>
              <a:rPr lang="el-GR" dirty="0" smtClean="0">
                <a:solidFill>
                  <a:schemeClr val="tx1"/>
                </a:solidFill>
              </a:rPr>
              <a:t>2</a:t>
            </a:r>
            <a:r>
              <a:rPr lang="en-US" dirty="0" smtClean="0">
                <a:solidFill>
                  <a:schemeClr val="tx1"/>
                </a:solidFill>
              </a:rPr>
              <a:t>.</a:t>
            </a:r>
            <a:endParaRPr lang="el-GR" dirty="0" smtClean="0">
              <a:solidFill>
                <a:schemeClr val="tx1"/>
              </a:solidFill>
            </a:endParaRPr>
          </a:p>
          <a:p>
            <a:pPr fontAlgn="t"/>
            <a:r>
              <a:rPr lang="el-GR" dirty="0" smtClean="0">
                <a:solidFill>
                  <a:schemeClr val="tx1"/>
                </a:solidFill>
              </a:rPr>
              <a:t>Σχολείο και </a:t>
            </a:r>
            <a:r>
              <a:rPr lang="el-GR" dirty="0" err="1" smtClean="0">
                <a:solidFill>
                  <a:schemeClr val="tx1"/>
                </a:solidFill>
              </a:rPr>
              <a:t>ετερο</a:t>
            </a:r>
            <a:r>
              <a:rPr lang="el-GR" dirty="0" smtClean="0">
                <a:solidFill>
                  <a:schemeClr val="tx1"/>
                </a:solidFill>
              </a:rPr>
              <a:t>-ρύθμιση</a:t>
            </a:r>
          </a:p>
          <a:p>
            <a:pPr fontAlgn="t"/>
            <a:endParaRPr lang="el-GR" sz="28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f63ccb9a5dff87615cb75285951cf4a5f1d2f"/>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3521</TotalTime>
  <Words>1786</Words>
  <Application>Microsoft Office PowerPoint</Application>
  <PresentationFormat>Προβολή στην οθόνη (4:3)</PresentationFormat>
  <Paragraphs>415</Paragraphs>
  <Slides>24</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   Ενότητα 8. Εξωγενείς παράγοντες  και μεταγνωστικές ικανότητες    </vt:lpstr>
      <vt:lpstr> Υποενότητα 1 - Εισαγωγικές πληροφορίες 1/1 </vt:lpstr>
      <vt:lpstr>  Υποενότητα 1 Εισαγωγικές Πληροφορίες 1/2  </vt:lpstr>
      <vt:lpstr>  Ενότητα 8.  Εξωγενείς παράγοντες  και μεταγνωστικές ικανότητες   </vt:lpstr>
      <vt:lpstr>Υποενότητα 2 Σχολείο και ετερο-ρύθμιση 2/1</vt:lpstr>
      <vt:lpstr>Υποενότητα 2  Σχολείο και ετερο-ρύθμιση 2/2   </vt:lpstr>
      <vt:lpstr>   Ενότητα 8  Εξωγενείς παράγοντες  και μεταγνωστικές ικανότητες   </vt:lpstr>
      <vt:lpstr>Εικόνα: 1</vt:lpstr>
      <vt:lpstr> Υποενότητα 3 Άλλοι εξωγενείς παράγοντες και Δια Βίου ΜΙ 3/2 </vt:lpstr>
      <vt:lpstr>   Ενότητα 8.  Εξωγενείς παράγοντες  και μεταγνωστικές ικανότητες   </vt:lpstr>
      <vt:lpstr>Υποενότητα 4 Ο Μεταγνωστικός έλεγχος 4/1</vt:lpstr>
      <vt:lpstr> Υποενότητα 4 Ο μεταγνωστικός έλεγχος 4/2 </vt:lpstr>
      <vt:lpstr>   Ενότητα 8.  Εξωγενείς παράγοντες  και μεταγνωστικές ικανότητες    </vt:lpstr>
      <vt:lpstr> Υποενότητα 5  Ο ατομικός φάκελος γνώσεων και δεξιοτήτων (ΑΦΔ) 5/1 </vt:lpstr>
      <vt:lpstr> Υποενότητα 5  Ο ατομικός φάκελος γνώσεων και δεξιοτήτων (ΑΦΔ) 5/2 </vt:lpstr>
      <vt:lpstr>Εργασία σε ομάδες</vt:lpstr>
      <vt:lpstr>Ανάδειξε τις μεταγνωστικές δεξιότητες του Χ</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Lg</cp:lastModifiedBy>
  <cp:revision>345</cp:revision>
  <dcterms:created xsi:type="dcterms:W3CDTF">2013-12-11T08:27:37Z</dcterms:created>
  <dcterms:modified xsi:type="dcterms:W3CDTF">2014-05-04T00:12:28Z</dcterms:modified>
</cp:coreProperties>
</file>