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2" r:id="rId3"/>
    <p:sldId id="259" r:id="rId4"/>
    <p:sldId id="262" r:id="rId5"/>
    <p:sldId id="260" r:id="rId6"/>
    <p:sldId id="270" r:id="rId7"/>
    <p:sldId id="287" r:id="rId8"/>
    <p:sldId id="264" r:id="rId9"/>
    <p:sldId id="274" r:id="rId10"/>
    <p:sldId id="265" r:id="rId11"/>
    <p:sldId id="286" r:id="rId12"/>
    <p:sldId id="288" r:id="rId13"/>
    <p:sldId id="276" r:id="rId14"/>
    <p:sldId id="275" r:id="rId15"/>
    <p:sldId id="290" r:id="rId16"/>
    <p:sldId id="289" r:id="rId17"/>
    <p:sldId id="277" r:id="rId18"/>
    <p:sldId id="278" r:id="rId19"/>
    <p:sldId id="279" r:id="rId20"/>
    <p:sldId id="280" r:id="rId21"/>
    <p:sldId id="291" r:id="rId22"/>
    <p:sldId id="285" r:id="rId23"/>
    <p:sldId id="283" r:id="rId24"/>
    <p:sldId id="284" r:id="rId25"/>
    <p:sldId id="269" r:id="rId26"/>
    <p:sldId id="271"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8D"/>
    <a:srgbClr val="FBFB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59885" autoAdjust="0"/>
  </p:normalViewPr>
  <p:slideViewPr>
    <p:cSldViewPr>
      <p:cViewPr>
        <p:scale>
          <a:sx n="90" d="100"/>
          <a:sy n="90" d="100"/>
        </p:scale>
        <p:origin x="54" y="12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7F061-0F2D-4760-B6D0-6E48F4A661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F90880B5-11E4-4E5F-96DD-9CF0CAD80557}">
      <dgm:prSet phldrT="[Κείμενο]" custT="1"/>
      <dgm:spPr>
        <a:solidFill>
          <a:srgbClr val="FFC000"/>
        </a:solidFill>
      </dgm:spPr>
      <dgm:t>
        <a:bodyPr/>
        <a:lstStyle/>
        <a:p>
          <a:r>
            <a:rPr lang="el-GR" sz="1400" b="1" dirty="0" smtClean="0"/>
            <a:t>Μεταγνωστικές Δεξιότητες  ή στρατηγικές</a:t>
          </a:r>
          <a:endParaRPr lang="el-GR" sz="1400" b="1" dirty="0"/>
        </a:p>
      </dgm:t>
    </dgm:pt>
    <dgm:pt modelId="{D7678222-AD08-46E7-B77E-32AFE997D003}" type="parTrans" cxnId="{B81B43A8-6997-40C8-B121-E092B29B04F8}">
      <dgm:prSet/>
      <dgm:spPr/>
      <dgm:t>
        <a:bodyPr/>
        <a:lstStyle/>
        <a:p>
          <a:endParaRPr lang="el-GR"/>
        </a:p>
      </dgm:t>
    </dgm:pt>
    <dgm:pt modelId="{6BCC180E-F4C1-499D-BFE3-BAEBCB5FB6F9}" type="sibTrans" cxnId="{B81B43A8-6997-40C8-B121-E092B29B04F8}">
      <dgm:prSet/>
      <dgm:spPr/>
      <dgm:t>
        <a:bodyPr/>
        <a:lstStyle/>
        <a:p>
          <a:endParaRPr lang="el-GR"/>
        </a:p>
      </dgm:t>
    </dgm:pt>
    <dgm:pt modelId="{40AD6CFC-3FE4-4167-B405-9361BBDD2CA8}">
      <dgm:prSet phldrT="[Κείμενο]" custT="1"/>
      <dgm:spPr/>
      <dgm:t>
        <a:bodyPr/>
        <a:lstStyle/>
        <a:p>
          <a:r>
            <a:rPr lang="el-GR" sz="1400" b="1" dirty="0" smtClean="0"/>
            <a:t>Ο προσανατολισμός</a:t>
          </a:r>
          <a:endParaRPr lang="el-GR" sz="1400" b="1" dirty="0"/>
        </a:p>
      </dgm:t>
    </dgm:pt>
    <dgm:pt modelId="{D47671BD-464C-479C-A8AF-6E225530355D}" type="parTrans" cxnId="{C3E8F6E8-C3B7-4DA1-8342-2FE4930DA0C6}">
      <dgm:prSet/>
      <dgm:spPr/>
      <dgm:t>
        <a:bodyPr/>
        <a:lstStyle/>
        <a:p>
          <a:endParaRPr lang="el-GR"/>
        </a:p>
      </dgm:t>
    </dgm:pt>
    <dgm:pt modelId="{137846EE-C8C4-46D7-B724-CE2806F20A95}" type="sibTrans" cxnId="{C3E8F6E8-C3B7-4DA1-8342-2FE4930DA0C6}">
      <dgm:prSet/>
      <dgm:spPr/>
      <dgm:t>
        <a:bodyPr/>
        <a:lstStyle/>
        <a:p>
          <a:endParaRPr lang="el-GR"/>
        </a:p>
      </dgm:t>
    </dgm:pt>
    <dgm:pt modelId="{30919CF1-C673-4758-A767-92555CF4ACBF}">
      <dgm:prSet phldrT="[Κείμενο]" custT="1"/>
      <dgm:spPr/>
      <dgm:t>
        <a:bodyPr/>
        <a:lstStyle/>
        <a:p>
          <a:r>
            <a:rPr lang="el-GR" sz="1400" b="1" dirty="0" smtClean="0"/>
            <a:t> Ο σχεδιασμός</a:t>
          </a:r>
          <a:endParaRPr lang="el-GR" sz="1400" b="1" dirty="0"/>
        </a:p>
      </dgm:t>
    </dgm:pt>
    <dgm:pt modelId="{B3C99FBC-00C5-4E05-ABE8-5C901B870AA1}" type="parTrans" cxnId="{20BCFF6D-1493-4409-BBD2-3A70E3E05256}">
      <dgm:prSet/>
      <dgm:spPr/>
      <dgm:t>
        <a:bodyPr/>
        <a:lstStyle/>
        <a:p>
          <a:endParaRPr lang="el-GR"/>
        </a:p>
      </dgm:t>
    </dgm:pt>
    <dgm:pt modelId="{2EE751EA-DAE8-43F6-B163-B5F627166AD7}" type="sibTrans" cxnId="{20BCFF6D-1493-4409-BBD2-3A70E3E05256}">
      <dgm:prSet/>
      <dgm:spPr/>
      <dgm:t>
        <a:bodyPr/>
        <a:lstStyle/>
        <a:p>
          <a:endParaRPr lang="el-GR"/>
        </a:p>
      </dgm:t>
    </dgm:pt>
    <dgm:pt modelId="{5DBCDE09-88A5-41CA-8E75-ACCA77B7C457}">
      <dgm:prSet phldrT="[Κείμενο]" custT="1"/>
      <dgm:spPr/>
      <dgm:t>
        <a:bodyPr/>
        <a:lstStyle/>
        <a:p>
          <a:r>
            <a:rPr lang="el-GR" sz="1400" b="1" dirty="0" smtClean="0"/>
            <a:t>Η παρακολούθηση</a:t>
          </a:r>
          <a:endParaRPr lang="el-GR" sz="1400" b="1" dirty="0"/>
        </a:p>
      </dgm:t>
    </dgm:pt>
    <dgm:pt modelId="{37B89416-24CB-4A07-9677-36DE94B29306}" type="parTrans" cxnId="{A443D5C3-C97C-406E-836C-64DE713BEF7E}">
      <dgm:prSet/>
      <dgm:spPr/>
      <dgm:t>
        <a:bodyPr/>
        <a:lstStyle/>
        <a:p>
          <a:endParaRPr lang="el-GR"/>
        </a:p>
      </dgm:t>
    </dgm:pt>
    <dgm:pt modelId="{67D7D86A-CC6F-4E20-94E4-A5EEB83B4C72}" type="sibTrans" cxnId="{A443D5C3-C97C-406E-836C-64DE713BEF7E}">
      <dgm:prSet/>
      <dgm:spPr/>
      <dgm:t>
        <a:bodyPr/>
        <a:lstStyle/>
        <a:p>
          <a:endParaRPr lang="el-GR"/>
        </a:p>
      </dgm:t>
    </dgm:pt>
    <dgm:pt modelId="{86ACCD36-2E61-4C68-9B6A-29D30B8913AA}">
      <dgm:prSet phldrT="[Κείμενο]" custT="1"/>
      <dgm:spPr/>
      <dgm:t>
        <a:bodyPr/>
        <a:lstStyle/>
        <a:p>
          <a:r>
            <a:rPr lang="el-GR" sz="1400" b="1" dirty="0" smtClean="0"/>
            <a:t>Η ρύθμιση</a:t>
          </a:r>
          <a:endParaRPr lang="el-GR" sz="1400" b="1" dirty="0"/>
        </a:p>
      </dgm:t>
    </dgm:pt>
    <dgm:pt modelId="{F79C1D92-CE1F-47C8-BF78-E796E3524B20}" type="parTrans" cxnId="{40E593AF-4206-4A58-AC0D-169CEE7D3803}">
      <dgm:prSet/>
      <dgm:spPr/>
      <dgm:t>
        <a:bodyPr/>
        <a:lstStyle/>
        <a:p>
          <a:endParaRPr lang="el-GR"/>
        </a:p>
      </dgm:t>
    </dgm:pt>
    <dgm:pt modelId="{452BF76D-CB59-4C2B-B55D-94ED4BDF3B22}" type="sibTrans" cxnId="{40E593AF-4206-4A58-AC0D-169CEE7D3803}">
      <dgm:prSet/>
      <dgm:spPr/>
      <dgm:t>
        <a:bodyPr/>
        <a:lstStyle/>
        <a:p>
          <a:endParaRPr lang="el-GR"/>
        </a:p>
      </dgm:t>
    </dgm:pt>
    <dgm:pt modelId="{5B5907C7-BEAF-4103-831D-92E724F02CDD}">
      <dgm:prSet/>
      <dgm:spPr/>
      <dgm:t>
        <a:bodyPr/>
        <a:lstStyle/>
        <a:p>
          <a:endParaRPr lang="el-GR" dirty="0"/>
        </a:p>
      </dgm:t>
    </dgm:pt>
    <dgm:pt modelId="{94FBAA3D-5656-402E-BD8B-BBFC00D47A47}" type="parTrans" cxnId="{04DDF2B6-D1BD-4B47-82A0-9845C14D53A2}">
      <dgm:prSet/>
      <dgm:spPr/>
      <dgm:t>
        <a:bodyPr/>
        <a:lstStyle/>
        <a:p>
          <a:endParaRPr lang="el-GR"/>
        </a:p>
      </dgm:t>
    </dgm:pt>
    <dgm:pt modelId="{E432C6B4-02BE-4D72-881E-353C67D8D14C}" type="sibTrans" cxnId="{04DDF2B6-D1BD-4B47-82A0-9845C14D53A2}">
      <dgm:prSet/>
      <dgm:spPr/>
      <dgm:t>
        <a:bodyPr/>
        <a:lstStyle/>
        <a:p>
          <a:endParaRPr lang="el-GR"/>
        </a:p>
      </dgm:t>
    </dgm:pt>
    <dgm:pt modelId="{318B2C92-0EED-40CC-99CA-6EE2C8FBB1C1}">
      <dgm:prSet custT="1"/>
      <dgm:spPr/>
      <dgm:t>
        <a:bodyPr/>
        <a:lstStyle/>
        <a:p>
          <a:r>
            <a:rPr lang="el-GR" sz="1400" b="1" dirty="0" smtClean="0"/>
            <a:t>Η εξέταση της ορθότητας του αποτελέσματος</a:t>
          </a:r>
          <a:endParaRPr lang="el-GR" sz="1400" b="1" dirty="0"/>
        </a:p>
      </dgm:t>
    </dgm:pt>
    <dgm:pt modelId="{7D8D7049-F681-428A-A593-70174E75A91B}" type="parTrans" cxnId="{34B3573B-A23A-4E26-BF24-D7E1329DC9BA}">
      <dgm:prSet/>
      <dgm:spPr/>
      <dgm:t>
        <a:bodyPr/>
        <a:lstStyle/>
        <a:p>
          <a:endParaRPr lang="el-GR"/>
        </a:p>
      </dgm:t>
    </dgm:pt>
    <dgm:pt modelId="{492A9C35-2E4D-48CF-9362-3564AA61F39A}" type="sibTrans" cxnId="{34B3573B-A23A-4E26-BF24-D7E1329DC9BA}">
      <dgm:prSet/>
      <dgm:spPr/>
      <dgm:t>
        <a:bodyPr/>
        <a:lstStyle/>
        <a:p>
          <a:endParaRPr lang="el-GR"/>
        </a:p>
      </dgm:t>
    </dgm:pt>
    <dgm:pt modelId="{C234A948-E688-474F-9638-D321F03CABA0}">
      <dgm:prSet custT="1"/>
      <dgm:spPr/>
      <dgm:t>
        <a:bodyPr/>
        <a:lstStyle/>
        <a:p>
          <a:r>
            <a:rPr lang="el-GR" sz="1400" b="1" dirty="0" smtClean="0"/>
            <a:t>Η αξιολόγηση</a:t>
          </a:r>
          <a:endParaRPr lang="el-GR" sz="1400" b="1" dirty="0"/>
        </a:p>
      </dgm:t>
    </dgm:pt>
    <dgm:pt modelId="{8DA00F77-CF17-414A-9537-ACEB870DBEA6}" type="parTrans" cxnId="{B7F701CC-A072-4D8D-B080-F2021A52C196}">
      <dgm:prSet/>
      <dgm:spPr/>
      <dgm:t>
        <a:bodyPr/>
        <a:lstStyle/>
        <a:p>
          <a:endParaRPr lang="el-GR"/>
        </a:p>
      </dgm:t>
    </dgm:pt>
    <dgm:pt modelId="{AF226313-134D-48E3-969C-EF4F735FCC33}" type="sibTrans" cxnId="{B7F701CC-A072-4D8D-B080-F2021A52C196}">
      <dgm:prSet/>
      <dgm:spPr/>
      <dgm:t>
        <a:bodyPr/>
        <a:lstStyle/>
        <a:p>
          <a:endParaRPr lang="el-GR"/>
        </a:p>
      </dgm:t>
    </dgm:pt>
    <dgm:pt modelId="{C45D2725-D3B9-4216-9C48-B2EDCCE0150C}">
      <dgm:prSet custT="1"/>
      <dgm:spPr/>
      <dgm:t>
        <a:bodyPr/>
        <a:lstStyle/>
        <a:p>
          <a:r>
            <a:rPr lang="el-GR" sz="1400" b="1" smtClean="0"/>
            <a:t>Η </a:t>
          </a:r>
          <a:r>
            <a:rPr lang="el-GR" sz="1400" b="1" dirty="0" smtClean="0"/>
            <a:t>ανακεφαλαίωση</a:t>
          </a:r>
          <a:endParaRPr lang="el-GR" sz="1400" b="1" dirty="0"/>
        </a:p>
      </dgm:t>
    </dgm:pt>
    <dgm:pt modelId="{DB930724-947A-4BF9-A396-9ACAC8034D26}" type="sibTrans" cxnId="{EAD8D0BB-BAA3-4FE7-A36D-9EF48C75A9F5}">
      <dgm:prSet/>
      <dgm:spPr/>
      <dgm:t>
        <a:bodyPr/>
        <a:lstStyle/>
        <a:p>
          <a:endParaRPr lang="el-GR"/>
        </a:p>
      </dgm:t>
    </dgm:pt>
    <dgm:pt modelId="{E60F422F-2684-4C82-810B-86128F74D8C4}" type="parTrans" cxnId="{EAD8D0BB-BAA3-4FE7-A36D-9EF48C75A9F5}">
      <dgm:prSet/>
      <dgm:spPr/>
      <dgm:t>
        <a:bodyPr/>
        <a:lstStyle/>
        <a:p>
          <a:endParaRPr lang="el-GR"/>
        </a:p>
      </dgm:t>
    </dgm:pt>
    <dgm:pt modelId="{4FC0C1C9-1A11-4DCF-893C-44B8ED0A04CD}" type="pres">
      <dgm:prSet presAssocID="{8FB7F061-0F2D-4760-B6D0-6E48F4A6613F}" presName="Name0" presStyleCnt="0">
        <dgm:presLayoutVars>
          <dgm:chMax val="1"/>
          <dgm:dir/>
          <dgm:animLvl val="ctr"/>
          <dgm:resizeHandles val="exact"/>
        </dgm:presLayoutVars>
      </dgm:prSet>
      <dgm:spPr/>
      <dgm:t>
        <a:bodyPr/>
        <a:lstStyle/>
        <a:p>
          <a:endParaRPr lang="el-GR"/>
        </a:p>
      </dgm:t>
    </dgm:pt>
    <dgm:pt modelId="{54A1D7FE-E887-432B-A735-E68453D96D07}" type="pres">
      <dgm:prSet presAssocID="{F90880B5-11E4-4E5F-96DD-9CF0CAD80557}" presName="centerShape" presStyleLbl="node0" presStyleIdx="0" presStyleCnt="1" custScaleX="140903" custScaleY="107208" custLinFactNeighborX="289" custLinFactNeighborY="5436"/>
      <dgm:spPr/>
      <dgm:t>
        <a:bodyPr/>
        <a:lstStyle/>
        <a:p>
          <a:endParaRPr lang="el-GR"/>
        </a:p>
      </dgm:t>
    </dgm:pt>
    <dgm:pt modelId="{37B1E39E-C2BB-47F9-B354-AE8D1634E492}" type="pres">
      <dgm:prSet presAssocID="{40AD6CFC-3FE4-4167-B405-9361BBDD2CA8}" presName="node" presStyleLbl="node1" presStyleIdx="0" presStyleCnt="7" custScaleX="288997" custScaleY="114213" custRadScaleRad="101500" custRadScaleInc="-14661">
        <dgm:presLayoutVars>
          <dgm:bulletEnabled val="1"/>
        </dgm:presLayoutVars>
      </dgm:prSet>
      <dgm:spPr>
        <a:prstGeom prst="ellipse">
          <a:avLst/>
        </a:prstGeom>
      </dgm:spPr>
      <dgm:t>
        <a:bodyPr/>
        <a:lstStyle/>
        <a:p>
          <a:endParaRPr lang="el-GR"/>
        </a:p>
      </dgm:t>
    </dgm:pt>
    <dgm:pt modelId="{AFE66AA9-7CA4-4215-B6BF-B62B23893B2E}" type="pres">
      <dgm:prSet presAssocID="{40AD6CFC-3FE4-4167-B405-9361BBDD2CA8}" presName="dummy" presStyleCnt="0"/>
      <dgm:spPr/>
    </dgm:pt>
    <dgm:pt modelId="{EF1BBA35-EDF2-40C3-933B-67ADF5E359A5}" type="pres">
      <dgm:prSet presAssocID="{137846EE-C8C4-46D7-B724-CE2806F20A95}" presName="sibTrans" presStyleLbl="sibTrans2D1" presStyleIdx="0" presStyleCnt="7" custScaleX="127506" custScaleY="106991" custLinFactNeighborX="-8553" custLinFactNeighborY="1075"/>
      <dgm:spPr/>
      <dgm:t>
        <a:bodyPr/>
        <a:lstStyle/>
        <a:p>
          <a:endParaRPr lang="el-GR"/>
        </a:p>
      </dgm:t>
    </dgm:pt>
    <dgm:pt modelId="{006B07E2-A212-40D1-B1DB-72B4A92ABDE7}" type="pres">
      <dgm:prSet presAssocID="{C45D2725-D3B9-4216-9C48-B2EDCCE0150C}" presName="node" presStyleLbl="node1" presStyleIdx="1" presStyleCnt="7" custScaleX="243337" custRadScaleRad="109643" custRadScaleInc="101595">
        <dgm:presLayoutVars>
          <dgm:bulletEnabled val="1"/>
        </dgm:presLayoutVars>
      </dgm:prSet>
      <dgm:spPr>
        <a:prstGeom prst="heart">
          <a:avLst/>
        </a:prstGeom>
      </dgm:spPr>
      <dgm:t>
        <a:bodyPr/>
        <a:lstStyle/>
        <a:p>
          <a:endParaRPr lang="el-GR"/>
        </a:p>
      </dgm:t>
    </dgm:pt>
    <dgm:pt modelId="{BC44F480-4A9D-4B8B-8C27-240EA4DF51D6}" type="pres">
      <dgm:prSet presAssocID="{C45D2725-D3B9-4216-9C48-B2EDCCE0150C}" presName="dummy" presStyleCnt="0"/>
      <dgm:spPr/>
    </dgm:pt>
    <dgm:pt modelId="{590C111D-5E84-4CE9-88D8-64B42A8434BD}" type="pres">
      <dgm:prSet presAssocID="{DB930724-947A-4BF9-A396-9ACAC8034D26}" presName="sibTrans" presStyleLbl="sibTrans2D1" presStyleIdx="1" presStyleCnt="7"/>
      <dgm:spPr/>
      <dgm:t>
        <a:bodyPr/>
        <a:lstStyle/>
        <a:p>
          <a:endParaRPr lang="el-GR"/>
        </a:p>
      </dgm:t>
    </dgm:pt>
    <dgm:pt modelId="{D4EAD604-A780-4206-82EE-17FC1E5929B5}" type="pres">
      <dgm:prSet presAssocID="{C234A948-E688-474F-9638-D321F03CABA0}" presName="node" presStyleLbl="node1" presStyleIdx="2" presStyleCnt="7" custScaleX="159208">
        <dgm:presLayoutVars>
          <dgm:bulletEnabled val="1"/>
        </dgm:presLayoutVars>
      </dgm:prSet>
      <dgm:spPr/>
      <dgm:t>
        <a:bodyPr/>
        <a:lstStyle/>
        <a:p>
          <a:endParaRPr lang="el-GR"/>
        </a:p>
      </dgm:t>
    </dgm:pt>
    <dgm:pt modelId="{50952CDD-36A6-4016-8B3C-E33ED9C1A858}" type="pres">
      <dgm:prSet presAssocID="{C234A948-E688-474F-9638-D321F03CABA0}" presName="dummy" presStyleCnt="0"/>
      <dgm:spPr/>
    </dgm:pt>
    <dgm:pt modelId="{A5B725CA-B66F-4A25-8A84-3BA3CE15C45D}" type="pres">
      <dgm:prSet presAssocID="{AF226313-134D-48E3-969C-EF4F735FCC33}" presName="sibTrans" presStyleLbl="sibTrans2D1" presStyleIdx="2" presStyleCnt="7"/>
      <dgm:spPr/>
      <dgm:t>
        <a:bodyPr/>
        <a:lstStyle/>
        <a:p>
          <a:endParaRPr lang="el-GR"/>
        </a:p>
      </dgm:t>
    </dgm:pt>
    <dgm:pt modelId="{BB685619-E3B9-4165-B061-79DC824F0459}" type="pres">
      <dgm:prSet presAssocID="{30919CF1-C673-4758-A767-92555CF4ACBF}" presName="node" presStyleLbl="node1" presStyleIdx="3" presStyleCnt="7" custScaleX="187726" custRadScaleRad="138129" custRadScaleInc="2696">
        <dgm:presLayoutVars>
          <dgm:bulletEnabled val="1"/>
        </dgm:presLayoutVars>
      </dgm:prSet>
      <dgm:spPr>
        <a:prstGeom prst="octagon">
          <a:avLst/>
        </a:prstGeom>
      </dgm:spPr>
      <dgm:t>
        <a:bodyPr/>
        <a:lstStyle/>
        <a:p>
          <a:endParaRPr lang="el-GR"/>
        </a:p>
      </dgm:t>
    </dgm:pt>
    <dgm:pt modelId="{6D6DE42C-DB41-4E9F-9D47-826125DBE9AF}" type="pres">
      <dgm:prSet presAssocID="{30919CF1-C673-4758-A767-92555CF4ACBF}" presName="dummy" presStyleCnt="0"/>
      <dgm:spPr/>
    </dgm:pt>
    <dgm:pt modelId="{B76E084E-CCE5-4C9F-9684-ED52152A2E10}" type="pres">
      <dgm:prSet presAssocID="{2EE751EA-DAE8-43F6-B163-B5F627166AD7}" presName="sibTrans" presStyleLbl="sibTrans2D1" presStyleIdx="3" presStyleCnt="7" custScaleX="109075" custScaleY="137227" custLinFactNeighborX="2903" custLinFactNeighborY="-8500"/>
      <dgm:spPr/>
      <dgm:t>
        <a:bodyPr/>
        <a:lstStyle/>
        <a:p>
          <a:endParaRPr lang="el-GR"/>
        </a:p>
      </dgm:t>
    </dgm:pt>
    <dgm:pt modelId="{4F68E522-696F-46CF-8AF3-A62B7E7D1C57}" type="pres">
      <dgm:prSet presAssocID="{5DBCDE09-88A5-41CA-8E75-ACCA77B7C457}" presName="node" presStyleLbl="node1" presStyleIdx="4" presStyleCnt="7" custScaleX="194788" custScaleY="90969" custRadScaleRad="116863" custRadScaleInc="17780">
        <dgm:presLayoutVars>
          <dgm:bulletEnabled val="1"/>
        </dgm:presLayoutVars>
      </dgm:prSet>
      <dgm:spPr>
        <a:prstGeom prst="heptagon">
          <a:avLst/>
        </a:prstGeom>
      </dgm:spPr>
      <dgm:t>
        <a:bodyPr/>
        <a:lstStyle/>
        <a:p>
          <a:endParaRPr lang="el-GR"/>
        </a:p>
      </dgm:t>
    </dgm:pt>
    <dgm:pt modelId="{2CFDEA9F-BE86-431C-8392-2F9044B0C185}" type="pres">
      <dgm:prSet presAssocID="{5DBCDE09-88A5-41CA-8E75-ACCA77B7C457}" presName="dummy" presStyleCnt="0"/>
      <dgm:spPr/>
    </dgm:pt>
    <dgm:pt modelId="{384CFCE4-772B-489C-96CD-04283F9E240D}" type="pres">
      <dgm:prSet presAssocID="{67D7D86A-CC6F-4E20-94E4-A5EEB83B4C72}" presName="sibTrans" presStyleLbl="sibTrans2D1" presStyleIdx="4" presStyleCnt="7" custLinFactNeighborX="-1614" custLinFactNeighborY="12422"/>
      <dgm:spPr/>
      <dgm:t>
        <a:bodyPr/>
        <a:lstStyle/>
        <a:p>
          <a:endParaRPr lang="el-GR"/>
        </a:p>
      </dgm:t>
    </dgm:pt>
    <dgm:pt modelId="{0EDA7265-0147-4F3A-8F5D-3B246500CD8D}" type="pres">
      <dgm:prSet presAssocID="{86ACCD36-2E61-4C68-9B6A-29D30B8913AA}" presName="node" presStyleLbl="node1" presStyleIdx="5" presStyleCnt="7" custScaleX="192756" custRadScaleRad="126460" custRadScaleInc="1051">
        <dgm:presLayoutVars>
          <dgm:bulletEnabled val="1"/>
        </dgm:presLayoutVars>
      </dgm:prSet>
      <dgm:spPr>
        <a:prstGeom prst="flowChartDecision">
          <a:avLst/>
        </a:prstGeom>
      </dgm:spPr>
      <dgm:t>
        <a:bodyPr/>
        <a:lstStyle/>
        <a:p>
          <a:endParaRPr lang="el-GR"/>
        </a:p>
      </dgm:t>
    </dgm:pt>
    <dgm:pt modelId="{6986DE19-ACB4-42C5-91E8-C60597A2B9E0}" type="pres">
      <dgm:prSet presAssocID="{86ACCD36-2E61-4C68-9B6A-29D30B8913AA}" presName="dummy" presStyleCnt="0"/>
      <dgm:spPr/>
    </dgm:pt>
    <dgm:pt modelId="{4A3805B6-A615-4474-A4AA-510568F43A96}" type="pres">
      <dgm:prSet presAssocID="{452BF76D-CB59-4C2B-B55D-94ED4BDF3B22}" presName="sibTrans" presStyleLbl="sibTrans2D1" presStyleIdx="5" presStyleCnt="7" custScaleX="119957" custScaleY="100912" custLinFactNeighborX="3977" custLinFactNeighborY="-2440"/>
      <dgm:spPr/>
      <dgm:t>
        <a:bodyPr/>
        <a:lstStyle/>
        <a:p>
          <a:endParaRPr lang="el-GR"/>
        </a:p>
      </dgm:t>
    </dgm:pt>
    <dgm:pt modelId="{1F28A4C4-CB3D-4FE0-93BC-A253739E651A}" type="pres">
      <dgm:prSet presAssocID="{318B2C92-0EED-40CC-99CA-6EE2C8FBB1C1}" presName="node" presStyleLbl="node1" presStyleIdx="6" presStyleCnt="7" custScaleX="265001" custRadScaleRad="109865" custRadScaleInc="-103999">
        <dgm:presLayoutVars>
          <dgm:bulletEnabled val="1"/>
        </dgm:presLayoutVars>
      </dgm:prSet>
      <dgm:spPr/>
      <dgm:t>
        <a:bodyPr/>
        <a:lstStyle/>
        <a:p>
          <a:endParaRPr lang="el-GR"/>
        </a:p>
      </dgm:t>
    </dgm:pt>
    <dgm:pt modelId="{929A6CA6-D6BB-427B-A36C-719471DE43B0}" type="pres">
      <dgm:prSet presAssocID="{318B2C92-0EED-40CC-99CA-6EE2C8FBB1C1}" presName="dummy" presStyleCnt="0"/>
      <dgm:spPr/>
    </dgm:pt>
    <dgm:pt modelId="{456571A7-31CE-4D44-933E-CB73F37AB495}" type="pres">
      <dgm:prSet presAssocID="{492A9C35-2E4D-48CF-9362-3564AA61F39A}" presName="sibTrans" presStyleLbl="sibTrans2D1" presStyleIdx="6" presStyleCnt="7"/>
      <dgm:spPr/>
      <dgm:t>
        <a:bodyPr/>
        <a:lstStyle/>
        <a:p>
          <a:endParaRPr lang="el-GR"/>
        </a:p>
      </dgm:t>
    </dgm:pt>
  </dgm:ptLst>
  <dgm:cxnLst>
    <dgm:cxn modelId="{A443D5C3-C97C-406E-836C-64DE713BEF7E}" srcId="{F90880B5-11E4-4E5F-96DD-9CF0CAD80557}" destId="{5DBCDE09-88A5-41CA-8E75-ACCA77B7C457}" srcOrd="4" destOrd="0" parTransId="{37B89416-24CB-4A07-9677-36DE94B29306}" sibTransId="{67D7D86A-CC6F-4E20-94E4-A5EEB83B4C72}"/>
    <dgm:cxn modelId="{F79129D6-8393-4F29-8576-FE676FA0BAB2}" type="presOf" srcId="{30919CF1-C673-4758-A767-92555CF4ACBF}" destId="{BB685619-E3B9-4165-B061-79DC824F0459}" srcOrd="0" destOrd="0" presId="urn:microsoft.com/office/officeart/2005/8/layout/radial6"/>
    <dgm:cxn modelId="{8CE5DEC1-D9C6-4AFB-98B0-E7A546BAA075}" type="presOf" srcId="{318B2C92-0EED-40CC-99CA-6EE2C8FBB1C1}" destId="{1F28A4C4-CB3D-4FE0-93BC-A253739E651A}" srcOrd="0" destOrd="0" presId="urn:microsoft.com/office/officeart/2005/8/layout/radial6"/>
    <dgm:cxn modelId="{99AB7517-759F-45EF-934A-B27FB56E3024}" type="presOf" srcId="{C45D2725-D3B9-4216-9C48-B2EDCCE0150C}" destId="{006B07E2-A212-40D1-B1DB-72B4A92ABDE7}" srcOrd="0" destOrd="0" presId="urn:microsoft.com/office/officeart/2005/8/layout/radial6"/>
    <dgm:cxn modelId="{F81CA723-F5C5-41FC-A9FE-0307FCDEE6B0}" type="presOf" srcId="{67D7D86A-CC6F-4E20-94E4-A5EEB83B4C72}" destId="{384CFCE4-772B-489C-96CD-04283F9E240D}" srcOrd="0" destOrd="0" presId="urn:microsoft.com/office/officeart/2005/8/layout/radial6"/>
    <dgm:cxn modelId="{46211C96-5333-4D49-B59D-E87FC8064F4C}" type="presOf" srcId="{137846EE-C8C4-46D7-B724-CE2806F20A95}" destId="{EF1BBA35-EDF2-40C3-933B-67ADF5E359A5}" srcOrd="0" destOrd="0" presId="urn:microsoft.com/office/officeart/2005/8/layout/radial6"/>
    <dgm:cxn modelId="{A88F989B-FA57-4DA4-9A2C-8EEF95C74D11}" type="presOf" srcId="{492A9C35-2E4D-48CF-9362-3564AA61F39A}" destId="{456571A7-31CE-4D44-933E-CB73F37AB495}" srcOrd="0" destOrd="0" presId="urn:microsoft.com/office/officeart/2005/8/layout/radial6"/>
    <dgm:cxn modelId="{40E593AF-4206-4A58-AC0D-169CEE7D3803}" srcId="{F90880B5-11E4-4E5F-96DD-9CF0CAD80557}" destId="{86ACCD36-2E61-4C68-9B6A-29D30B8913AA}" srcOrd="5" destOrd="0" parTransId="{F79C1D92-CE1F-47C8-BF78-E796E3524B20}" sibTransId="{452BF76D-CB59-4C2B-B55D-94ED4BDF3B22}"/>
    <dgm:cxn modelId="{8FA39D12-6C99-4836-A339-D1C5348A8765}" type="presOf" srcId="{40AD6CFC-3FE4-4167-B405-9361BBDD2CA8}" destId="{37B1E39E-C2BB-47F9-B354-AE8D1634E492}" srcOrd="0" destOrd="0" presId="urn:microsoft.com/office/officeart/2005/8/layout/radial6"/>
    <dgm:cxn modelId="{0436FAC1-5753-4CD3-883A-7BCA42D77CE2}" type="presOf" srcId="{86ACCD36-2E61-4C68-9B6A-29D30B8913AA}" destId="{0EDA7265-0147-4F3A-8F5D-3B246500CD8D}" srcOrd="0" destOrd="0" presId="urn:microsoft.com/office/officeart/2005/8/layout/radial6"/>
    <dgm:cxn modelId="{0A63538F-DB77-4AA0-AE55-D4B67A6B0779}" type="presOf" srcId="{452BF76D-CB59-4C2B-B55D-94ED4BDF3B22}" destId="{4A3805B6-A615-4474-A4AA-510568F43A96}" srcOrd="0" destOrd="0" presId="urn:microsoft.com/office/officeart/2005/8/layout/radial6"/>
    <dgm:cxn modelId="{1FD5A600-067B-45D8-8B11-9E51522D2D6B}" type="presOf" srcId="{AF226313-134D-48E3-969C-EF4F735FCC33}" destId="{A5B725CA-B66F-4A25-8A84-3BA3CE15C45D}" srcOrd="0" destOrd="0" presId="urn:microsoft.com/office/officeart/2005/8/layout/radial6"/>
    <dgm:cxn modelId="{3FE841CB-D009-4122-8F00-42C1DD590C5A}" type="presOf" srcId="{2EE751EA-DAE8-43F6-B163-B5F627166AD7}" destId="{B76E084E-CCE5-4C9F-9684-ED52152A2E10}" srcOrd="0" destOrd="0" presId="urn:microsoft.com/office/officeart/2005/8/layout/radial6"/>
    <dgm:cxn modelId="{1D805623-FB3A-4F69-8B12-FA6903D2839B}" type="presOf" srcId="{C234A948-E688-474F-9638-D321F03CABA0}" destId="{D4EAD604-A780-4206-82EE-17FC1E5929B5}" srcOrd="0" destOrd="0" presId="urn:microsoft.com/office/officeart/2005/8/layout/radial6"/>
    <dgm:cxn modelId="{B81B43A8-6997-40C8-B121-E092B29B04F8}" srcId="{8FB7F061-0F2D-4760-B6D0-6E48F4A6613F}" destId="{F90880B5-11E4-4E5F-96DD-9CF0CAD80557}" srcOrd="0" destOrd="0" parTransId="{D7678222-AD08-46E7-B77E-32AFE997D003}" sibTransId="{6BCC180E-F4C1-499D-BFE3-BAEBCB5FB6F9}"/>
    <dgm:cxn modelId="{04DDF2B6-D1BD-4B47-82A0-9845C14D53A2}" srcId="{8FB7F061-0F2D-4760-B6D0-6E48F4A6613F}" destId="{5B5907C7-BEAF-4103-831D-92E724F02CDD}" srcOrd="1" destOrd="0" parTransId="{94FBAA3D-5656-402E-BD8B-BBFC00D47A47}" sibTransId="{E432C6B4-02BE-4D72-881E-353C67D8D14C}"/>
    <dgm:cxn modelId="{476890A4-A1AB-4840-BF8F-FBCF5CE336D5}" type="presOf" srcId="{DB930724-947A-4BF9-A396-9ACAC8034D26}" destId="{590C111D-5E84-4CE9-88D8-64B42A8434BD}" srcOrd="0" destOrd="0" presId="urn:microsoft.com/office/officeart/2005/8/layout/radial6"/>
    <dgm:cxn modelId="{20BCFF6D-1493-4409-BBD2-3A70E3E05256}" srcId="{F90880B5-11E4-4E5F-96DD-9CF0CAD80557}" destId="{30919CF1-C673-4758-A767-92555CF4ACBF}" srcOrd="3" destOrd="0" parTransId="{B3C99FBC-00C5-4E05-ABE8-5C901B870AA1}" sibTransId="{2EE751EA-DAE8-43F6-B163-B5F627166AD7}"/>
    <dgm:cxn modelId="{C3E8F6E8-C3B7-4DA1-8342-2FE4930DA0C6}" srcId="{F90880B5-11E4-4E5F-96DD-9CF0CAD80557}" destId="{40AD6CFC-3FE4-4167-B405-9361BBDD2CA8}" srcOrd="0" destOrd="0" parTransId="{D47671BD-464C-479C-A8AF-6E225530355D}" sibTransId="{137846EE-C8C4-46D7-B724-CE2806F20A95}"/>
    <dgm:cxn modelId="{EAD8D0BB-BAA3-4FE7-A36D-9EF48C75A9F5}" srcId="{F90880B5-11E4-4E5F-96DD-9CF0CAD80557}" destId="{C45D2725-D3B9-4216-9C48-B2EDCCE0150C}" srcOrd="1" destOrd="0" parTransId="{E60F422F-2684-4C82-810B-86128F74D8C4}" sibTransId="{DB930724-947A-4BF9-A396-9ACAC8034D26}"/>
    <dgm:cxn modelId="{34B3573B-A23A-4E26-BF24-D7E1329DC9BA}" srcId="{F90880B5-11E4-4E5F-96DD-9CF0CAD80557}" destId="{318B2C92-0EED-40CC-99CA-6EE2C8FBB1C1}" srcOrd="6" destOrd="0" parTransId="{7D8D7049-F681-428A-A593-70174E75A91B}" sibTransId="{492A9C35-2E4D-48CF-9362-3564AA61F39A}"/>
    <dgm:cxn modelId="{85ACE638-F35D-4568-9B12-8ABDF10711AA}" type="presOf" srcId="{F90880B5-11E4-4E5F-96DD-9CF0CAD80557}" destId="{54A1D7FE-E887-432B-A735-E68453D96D07}" srcOrd="0" destOrd="0" presId="urn:microsoft.com/office/officeart/2005/8/layout/radial6"/>
    <dgm:cxn modelId="{B7F701CC-A072-4D8D-B080-F2021A52C196}" srcId="{F90880B5-11E4-4E5F-96DD-9CF0CAD80557}" destId="{C234A948-E688-474F-9638-D321F03CABA0}" srcOrd="2" destOrd="0" parTransId="{8DA00F77-CF17-414A-9537-ACEB870DBEA6}" sibTransId="{AF226313-134D-48E3-969C-EF4F735FCC33}"/>
    <dgm:cxn modelId="{678113E2-A453-43C6-921E-0E4A946C5596}" type="presOf" srcId="{5DBCDE09-88A5-41CA-8E75-ACCA77B7C457}" destId="{4F68E522-696F-46CF-8AF3-A62B7E7D1C57}" srcOrd="0" destOrd="0" presId="urn:microsoft.com/office/officeart/2005/8/layout/radial6"/>
    <dgm:cxn modelId="{7DE17267-2C47-4664-BCA5-745D979508B0}" type="presOf" srcId="{8FB7F061-0F2D-4760-B6D0-6E48F4A6613F}" destId="{4FC0C1C9-1A11-4DCF-893C-44B8ED0A04CD}" srcOrd="0" destOrd="0" presId="urn:microsoft.com/office/officeart/2005/8/layout/radial6"/>
    <dgm:cxn modelId="{EFBF6E2A-11DB-4B92-B6A8-737079FDBEE5}" type="presParOf" srcId="{4FC0C1C9-1A11-4DCF-893C-44B8ED0A04CD}" destId="{54A1D7FE-E887-432B-A735-E68453D96D07}" srcOrd="0" destOrd="0" presId="urn:microsoft.com/office/officeart/2005/8/layout/radial6"/>
    <dgm:cxn modelId="{72A1BD96-3481-4290-9801-E08D78080BB7}" type="presParOf" srcId="{4FC0C1C9-1A11-4DCF-893C-44B8ED0A04CD}" destId="{37B1E39E-C2BB-47F9-B354-AE8D1634E492}" srcOrd="1" destOrd="0" presId="urn:microsoft.com/office/officeart/2005/8/layout/radial6"/>
    <dgm:cxn modelId="{26687196-8D51-4546-8061-EC5CAF99A5FC}" type="presParOf" srcId="{4FC0C1C9-1A11-4DCF-893C-44B8ED0A04CD}" destId="{AFE66AA9-7CA4-4215-B6BF-B62B23893B2E}" srcOrd="2" destOrd="0" presId="urn:microsoft.com/office/officeart/2005/8/layout/radial6"/>
    <dgm:cxn modelId="{3BEDF995-C623-4347-A561-5F4528DCE16F}" type="presParOf" srcId="{4FC0C1C9-1A11-4DCF-893C-44B8ED0A04CD}" destId="{EF1BBA35-EDF2-40C3-933B-67ADF5E359A5}" srcOrd="3" destOrd="0" presId="urn:microsoft.com/office/officeart/2005/8/layout/radial6"/>
    <dgm:cxn modelId="{6DDE934B-6A03-49CC-9E64-0026C76FE1A5}" type="presParOf" srcId="{4FC0C1C9-1A11-4DCF-893C-44B8ED0A04CD}" destId="{006B07E2-A212-40D1-B1DB-72B4A92ABDE7}" srcOrd="4" destOrd="0" presId="urn:microsoft.com/office/officeart/2005/8/layout/radial6"/>
    <dgm:cxn modelId="{38325200-B0B4-4788-87BF-74416E99DF96}" type="presParOf" srcId="{4FC0C1C9-1A11-4DCF-893C-44B8ED0A04CD}" destId="{BC44F480-4A9D-4B8B-8C27-240EA4DF51D6}" srcOrd="5" destOrd="0" presId="urn:microsoft.com/office/officeart/2005/8/layout/radial6"/>
    <dgm:cxn modelId="{58E572CD-DADF-46F8-B2EE-F71AF4B5563E}" type="presParOf" srcId="{4FC0C1C9-1A11-4DCF-893C-44B8ED0A04CD}" destId="{590C111D-5E84-4CE9-88D8-64B42A8434BD}" srcOrd="6" destOrd="0" presId="urn:microsoft.com/office/officeart/2005/8/layout/radial6"/>
    <dgm:cxn modelId="{6BE80BC3-BC90-4A1B-8D36-C251CBD8F60F}" type="presParOf" srcId="{4FC0C1C9-1A11-4DCF-893C-44B8ED0A04CD}" destId="{D4EAD604-A780-4206-82EE-17FC1E5929B5}" srcOrd="7" destOrd="0" presId="urn:microsoft.com/office/officeart/2005/8/layout/radial6"/>
    <dgm:cxn modelId="{C9E438AE-24BE-472B-A2BF-2FC25539B2DA}" type="presParOf" srcId="{4FC0C1C9-1A11-4DCF-893C-44B8ED0A04CD}" destId="{50952CDD-36A6-4016-8B3C-E33ED9C1A858}" srcOrd="8" destOrd="0" presId="urn:microsoft.com/office/officeart/2005/8/layout/radial6"/>
    <dgm:cxn modelId="{5A5CE094-B5BA-4694-A38B-758C776D22A4}" type="presParOf" srcId="{4FC0C1C9-1A11-4DCF-893C-44B8ED0A04CD}" destId="{A5B725CA-B66F-4A25-8A84-3BA3CE15C45D}" srcOrd="9" destOrd="0" presId="urn:microsoft.com/office/officeart/2005/8/layout/radial6"/>
    <dgm:cxn modelId="{D0ED3AC6-E01D-4E8B-9BB0-2C637B6EA052}" type="presParOf" srcId="{4FC0C1C9-1A11-4DCF-893C-44B8ED0A04CD}" destId="{BB685619-E3B9-4165-B061-79DC824F0459}" srcOrd="10" destOrd="0" presId="urn:microsoft.com/office/officeart/2005/8/layout/radial6"/>
    <dgm:cxn modelId="{92E5B075-3CBF-47B0-9CA7-1E790B4DA21F}" type="presParOf" srcId="{4FC0C1C9-1A11-4DCF-893C-44B8ED0A04CD}" destId="{6D6DE42C-DB41-4E9F-9D47-826125DBE9AF}" srcOrd="11" destOrd="0" presId="urn:microsoft.com/office/officeart/2005/8/layout/radial6"/>
    <dgm:cxn modelId="{4926D5A0-A1C7-4C9D-9741-7A8F760B59FF}" type="presParOf" srcId="{4FC0C1C9-1A11-4DCF-893C-44B8ED0A04CD}" destId="{B76E084E-CCE5-4C9F-9684-ED52152A2E10}" srcOrd="12" destOrd="0" presId="urn:microsoft.com/office/officeart/2005/8/layout/radial6"/>
    <dgm:cxn modelId="{E686D837-9151-4A46-9AAA-85B83FEB7176}" type="presParOf" srcId="{4FC0C1C9-1A11-4DCF-893C-44B8ED0A04CD}" destId="{4F68E522-696F-46CF-8AF3-A62B7E7D1C57}" srcOrd="13" destOrd="0" presId="urn:microsoft.com/office/officeart/2005/8/layout/radial6"/>
    <dgm:cxn modelId="{911B055D-BCF1-4640-BA18-F50BBECFC2BA}" type="presParOf" srcId="{4FC0C1C9-1A11-4DCF-893C-44B8ED0A04CD}" destId="{2CFDEA9F-BE86-431C-8392-2F9044B0C185}" srcOrd="14" destOrd="0" presId="urn:microsoft.com/office/officeart/2005/8/layout/radial6"/>
    <dgm:cxn modelId="{B35378B5-9D8C-4543-BA03-3BCD8BDCFC2B}" type="presParOf" srcId="{4FC0C1C9-1A11-4DCF-893C-44B8ED0A04CD}" destId="{384CFCE4-772B-489C-96CD-04283F9E240D}" srcOrd="15" destOrd="0" presId="urn:microsoft.com/office/officeart/2005/8/layout/radial6"/>
    <dgm:cxn modelId="{4577A672-F72A-49A3-B588-E0C29A0135E4}" type="presParOf" srcId="{4FC0C1C9-1A11-4DCF-893C-44B8ED0A04CD}" destId="{0EDA7265-0147-4F3A-8F5D-3B246500CD8D}" srcOrd="16" destOrd="0" presId="urn:microsoft.com/office/officeart/2005/8/layout/radial6"/>
    <dgm:cxn modelId="{98D4EC07-3F56-4266-8C7F-70849A3B631F}" type="presParOf" srcId="{4FC0C1C9-1A11-4DCF-893C-44B8ED0A04CD}" destId="{6986DE19-ACB4-42C5-91E8-C60597A2B9E0}" srcOrd="17" destOrd="0" presId="urn:microsoft.com/office/officeart/2005/8/layout/radial6"/>
    <dgm:cxn modelId="{EB71BEE6-7E62-44CE-B758-FC7DBF4CE704}" type="presParOf" srcId="{4FC0C1C9-1A11-4DCF-893C-44B8ED0A04CD}" destId="{4A3805B6-A615-4474-A4AA-510568F43A96}" srcOrd="18" destOrd="0" presId="urn:microsoft.com/office/officeart/2005/8/layout/radial6"/>
    <dgm:cxn modelId="{09C17434-9CB5-47A3-A0EA-963BCF8D09FA}" type="presParOf" srcId="{4FC0C1C9-1A11-4DCF-893C-44B8ED0A04CD}" destId="{1F28A4C4-CB3D-4FE0-93BC-A253739E651A}" srcOrd="19" destOrd="0" presId="urn:microsoft.com/office/officeart/2005/8/layout/radial6"/>
    <dgm:cxn modelId="{E5E9B63F-F84C-4D40-B224-F509F9196D7A}" type="presParOf" srcId="{4FC0C1C9-1A11-4DCF-893C-44B8ED0A04CD}" destId="{929A6CA6-D6BB-427B-A36C-719471DE43B0}" srcOrd="20" destOrd="0" presId="urn:microsoft.com/office/officeart/2005/8/layout/radial6"/>
    <dgm:cxn modelId="{DE69B511-41A2-4D5C-BC18-C5933D32E3DA}" type="presParOf" srcId="{4FC0C1C9-1A11-4DCF-893C-44B8ED0A04CD}" destId="{456571A7-31CE-4D44-933E-CB73F37AB495}" srcOrd="21"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xmlns=""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endParaRPr lang="el-GR" b="0"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xmlns=""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baseline="0" dirty="0" smtClean="0"/>
          </a:p>
          <a:p>
            <a:pPr marL="228600" indent="-228600">
              <a:buFont typeface="+mj-lt"/>
              <a:buAutoNum type="arabicPeriod"/>
            </a:pPr>
            <a:endParaRPr lang="el-GR" baseline="0" dirty="0" smtClean="0"/>
          </a:p>
          <a:p>
            <a:pPr marL="228600" indent="-228600">
              <a:buFont typeface="+mj-lt"/>
              <a:buAutoNum type="arabicPeriod"/>
            </a:pPr>
            <a:r>
              <a:rPr lang="el-GR" baseline="0" dirty="0" smtClean="0"/>
              <a:t>Σχολιάστε τον πίνακα παρουσιάζοντας την έννοια και τα χαρακτηριστικά των γνωστικών στρατηγικών.</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Σχολιάστε τον πίνακα παρουσιάζοντας την έννοια και τα χαρακτηριστικά των γνωστικών στρατηγικών.</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xmlns="" val="206993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57209F7-313E-4621-AE9C-2A47108832A6}"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r>
              <a:rPr lang="el-GR" dirty="0" smtClean="0"/>
              <a:t>Παρουσιάστε ξανά με συντομία το περιεχόμενο της 3ης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r>
              <a:rPr lang="el-GR" dirty="0" smtClean="0"/>
              <a:t>Σχολιάστε τις</a:t>
            </a:r>
            <a:r>
              <a:rPr lang="el-GR" baseline="0" dirty="0" smtClean="0"/>
              <a:t> αναφορές με έντονα γράμματα</a:t>
            </a:r>
            <a:r>
              <a:rPr lang="el-GR" dirty="0" smtClean="0"/>
              <a:t> παρουσιάζοντας την έννοια τους στόχους και τα χαρακτηριστικά τεχνικών</a:t>
            </a:r>
            <a:r>
              <a:rPr lang="el-GR" baseline="0" dirty="0" smtClean="0"/>
              <a:t> </a:t>
            </a:r>
            <a:r>
              <a:rPr lang="el-GR" dirty="0" smtClean="0"/>
              <a:t> στρατηγικών.</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Δώστε</a:t>
            </a:r>
            <a:r>
              <a:rPr lang="el-GR" baseline="0" dirty="0" smtClean="0"/>
              <a:t> το σύντομο ιστορικό σχεδίασμα το οποίο περιλαμβάνεται στο Κυρίως Κείμενο της υποενότητας.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Αναφερθείτε στη διάσταση της γιορτής των Χριστουγέννων, ως επιβίωσης παγανιστικών παραδόσεων με ιδιαίτερο συμβολικό νόημα για τις αγροτικές κοινωνίες.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l-GR"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l-GR" b="0" baseline="0" dirty="0" smtClean="0"/>
              <a:t>Σχολιάστε την εικόνα σε σχέση με τα προηγούμενα</a:t>
            </a:r>
          </a:p>
          <a:p>
            <a:pPr marL="228600" indent="-228600">
              <a:buFont typeface="+mj-lt"/>
              <a:buAutoNum type="arabicPeriod"/>
            </a:pPr>
            <a:endParaRPr lang="el-GR"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 ξανά με συντομία το περιεχόμενο της 4ης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Σχολιάστε τις αναφορές με έντονα γράμματα παρουσιάζοντας την έννοια τους στόχους και τα χαρακτηριστικά γνωστικών και τεχνικών  στρατηγικών.</a:t>
            </a:r>
          </a:p>
          <a:p>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 ξανά με συντομία το περιεχόμενο της 5ης υποενότητας.</a:t>
            </a:r>
          </a:p>
          <a:p>
            <a:pPr marL="228600" indent="-228600">
              <a:buFont typeface="+mj-lt"/>
              <a:buAutoNum type="arabicPeriod"/>
            </a:pPr>
            <a:endParaRPr lang="el-GR" dirty="0" smtClean="0"/>
          </a:p>
          <a:p>
            <a:pPr marL="228600" indent="-228600">
              <a:buFont typeface="+mj-lt"/>
              <a:buAutoNum type="arabicPeriod"/>
            </a:pPr>
            <a:r>
              <a:rPr lang="el-GR" b="1" dirty="0" smtClean="0"/>
              <a:t>Προσοχή! Η διδασκαλία αυτής της υποενότητας δεν πρέπει να υπερβεί τα 10’</a:t>
            </a:r>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τα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αναγράφονται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xmlns=""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Παρουσιάστε τα βασικά χαρακτηριστικά των πολυτροπικών κειμένων.</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Σχολιάστε την εικόνα σε σχέση με τα προηγούμενα</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 βιωματική δραστηριότητα της συγκεκριμένης 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 βιωματική δραστηριότητα της συγκεκριμένης ενότητας. </a:t>
            </a:r>
          </a:p>
          <a:p>
            <a:pPr marL="0" indent="0">
              <a:buFont typeface="+mj-lt"/>
              <a:buNone/>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Τέλος</a:t>
            </a:r>
            <a:r>
              <a:rPr lang="el-GR" baseline="0" dirty="0" smtClean="0"/>
              <a:t> β</a:t>
            </a:r>
            <a:r>
              <a:rPr lang="el-GR" dirty="0" smtClean="0"/>
              <a:t>ιωματικής Δραστηριότητας.</a:t>
            </a:r>
          </a:p>
          <a:p>
            <a:pPr marL="228600" indent="-228600">
              <a:buFont typeface="+mj-lt"/>
              <a:buAutoNum type="arabicPeriod"/>
            </a:pPr>
            <a:endParaRPr lang="el-GR" dirty="0" smtClean="0"/>
          </a:p>
          <a:p>
            <a:pPr marL="228600" indent="-228600">
              <a:buFont typeface="+mj-lt"/>
              <a:buAutoNum type="arabicPeriod"/>
            </a:pPr>
            <a:r>
              <a:rPr lang="el-GR" dirty="0" smtClean="0"/>
              <a:t>Ακολουθήστε το λεπτομερές πλαίσιο διεξαγωγής της δραστηριότητας για τη βιωματική δραστηριότητα της συγκεκριμένης ενότητας. </a:t>
            </a:r>
          </a:p>
          <a:p>
            <a:pPr marL="228600" indent="-228600">
              <a:buFont typeface="+mj-lt"/>
              <a:buAutoNum type="arabicPeriod"/>
            </a:pPr>
            <a:endParaRPr lang="el-GR" dirty="0" smtClean="0"/>
          </a:p>
          <a:p>
            <a:r>
              <a:rPr lang="el-GR" baseline="0" dirty="0" smtClean="0"/>
              <a:t>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24</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παρουσιάζοντας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 λόγο προκειμένου να διαπιστώσουν αν και κατά πόσο επιτεύχθηκαν οι στόχοι της θεματικής ενότητας.</a:t>
            </a:r>
            <a:endParaRPr lang="el-GR" sz="120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25</a:t>
            </a:fld>
            <a:endParaRPr lang="el-GR"/>
          </a:p>
        </p:txBody>
      </p:sp>
    </p:spTree>
    <p:extLst>
      <p:ext uri="{BB962C8B-B14F-4D97-AF65-F5344CB8AC3E}">
        <p14:creationId xmlns:p14="http://schemas.microsoft.com/office/powerpoint/2010/main" xmlns="" val="927059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26</a:t>
            </a:fld>
            <a:endParaRPr lang="el-GR"/>
          </a:p>
        </p:txBody>
      </p:sp>
    </p:spTree>
    <p:extLst>
      <p:ext uri="{BB962C8B-B14F-4D97-AF65-F5344CB8AC3E}">
        <p14:creationId xmlns:p14="http://schemas.microsoft.com/office/powerpoint/2010/main" xmlns=""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 σκοπό της ενότητας.</a:t>
            </a:r>
          </a:p>
          <a:p>
            <a:pPr marL="228600" indent="-228600">
              <a:buFont typeface="+mj-lt"/>
              <a:buAutoNum type="arabicPeriod"/>
            </a:pPr>
            <a:endParaRPr lang="el-GR" dirty="0" smtClean="0"/>
          </a:p>
          <a:p>
            <a:pPr marL="228600" indent="-228600">
              <a:buFont typeface="+mj-lt"/>
              <a:buAutoNum type="arabicPeriod"/>
            </a:pPr>
            <a:r>
              <a:rPr lang="el-GR" dirty="0" smtClean="0"/>
              <a:t>Με τον όρο αυτορρύθμιση ορίζουμε την</a:t>
            </a:r>
            <a:r>
              <a:rPr lang="el-GR" sz="1200" kern="1200" dirty="0" smtClean="0">
                <a:solidFill>
                  <a:schemeClr val="tx1"/>
                </a:solidFill>
                <a:latin typeface="+mn-lt"/>
                <a:ea typeface="+mn-ea"/>
                <a:cs typeface="+mn-cs"/>
              </a:rPr>
              <a:t> ικανότητα του ατόμου να παρακολουθεί, να τροποποιεί και να ελέγχει τη συμπεριφορά, το </a:t>
            </a:r>
            <a:r>
              <a:rPr lang="el-GR" sz="1200" kern="1200" dirty="0" err="1" smtClean="0">
                <a:solidFill>
                  <a:schemeClr val="tx1"/>
                </a:solidFill>
                <a:latin typeface="+mn-lt"/>
                <a:ea typeface="+mn-ea"/>
                <a:cs typeface="+mn-cs"/>
              </a:rPr>
              <a:t>γιγνώσκειν</a:t>
            </a:r>
            <a:r>
              <a:rPr lang="el-GR" sz="1200" kern="1200" dirty="0" smtClean="0">
                <a:solidFill>
                  <a:schemeClr val="tx1"/>
                </a:solidFill>
                <a:latin typeface="+mn-lt"/>
                <a:ea typeface="+mn-ea"/>
                <a:cs typeface="+mn-cs"/>
              </a:rPr>
              <a:t>, και το θυμικό του, καθώς και το περιβάλλον του, αν χρειάζεται, για να πετύχει ένα στόχο</a:t>
            </a:r>
            <a:endParaRPr lang="el-GR" baseline="0" dirty="0" smtClean="0"/>
          </a:p>
          <a:p>
            <a:pPr marL="228600" indent="-228600">
              <a:buFont typeface="+mj-lt"/>
              <a:buAutoNum type="arabicPeriod"/>
            </a:pPr>
            <a:r>
              <a:rPr lang="el-GR" baseline="0" dirty="0" smtClean="0"/>
              <a:t>Οι διαδικασίες αυτορρύθμισης περιλαμβάνουν δράσεις πριν την οριοθέτηση ενός στόχου, κατά τη διάρκεια και μετά την ολοκλήρωση ενός στόχου. </a:t>
            </a: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xmlns=""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0"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xmlns=""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xmlns=""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xmlns="" val="16639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77385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06253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67313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177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423677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a14="http://schemas.microsoft.com/office/drawing/2010/main" xmlns="">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b="1" dirty="0">
              <a:solidFill>
                <a:schemeClr val="bg1"/>
              </a:solidFill>
            </a:endParaRPr>
          </a:p>
        </p:txBody>
      </p:sp>
      <p:sp>
        <p:nvSpPr>
          <p:cNvPr id="3" name="Υπότιτλος 2"/>
          <p:cNvSpPr>
            <a:spLocks noGrp="1"/>
          </p:cNvSpPr>
          <p:nvPr>
            <p:ph type="subTitle" idx="1"/>
          </p:nvPr>
        </p:nvSpPr>
        <p:spPr>
          <a:xfrm>
            <a:off x="4932040" y="3356992"/>
            <a:ext cx="3816424" cy="2976736"/>
          </a:xfrm>
          <a:solidFill>
            <a:srgbClr val="27498D"/>
          </a:solidFill>
          <a:ln w="57150">
            <a:solidFill>
              <a:schemeClr val="tx1"/>
            </a:solidFill>
          </a:ln>
        </p:spPr>
        <p:txBody>
          <a:bodyPr>
            <a:normAutofit/>
          </a:bodyPr>
          <a:lstStyle/>
          <a:p>
            <a:r>
              <a:rPr lang="el-GR" dirty="0">
                <a:solidFill>
                  <a:schemeClr val="bg1">
                    <a:lumMod val="85000"/>
                  </a:schemeClr>
                </a:solidFill>
              </a:rPr>
              <a:t>Ενότητα </a:t>
            </a:r>
            <a:r>
              <a:rPr lang="el-GR" dirty="0" smtClean="0">
                <a:solidFill>
                  <a:schemeClr val="bg1">
                    <a:lumMod val="85000"/>
                  </a:schemeClr>
                </a:solidFill>
              </a:rPr>
              <a:t>3</a:t>
            </a:r>
            <a:r>
              <a:rPr lang="en-US" dirty="0" smtClean="0">
                <a:solidFill>
                  <a:schemeClr val="bg1">
                    <a:lumMod val="85000"/>
                  </a:schemeClr>
                </a:solidFill>
              </a:rPr>
              <a:t>.</a:t>
            </a:r>
          </a:p>
          <a:p>
            <a:r>
              <a:rPr lang="el-GR" dirty="0" smtClean="0">
                <a:solidFill>
                  <a:schemeClr val="bg1">
                    <a:lumMod val="85000"/>
                  </a:schemeClr>
                </a:solidFill>
              </a:rPr>
              <a:t>Μεταγνωστικές ικανότητες και στρατηγικές μάθησης</a:t>
            </a:r>
            <a:endParaRPr lang="en-US" dirty="0" smtClean="0">
              <a:solidFill>
                <a:schemeClr val="bg1">
                  <a:lumMod val="85000"/>
                </a:schemeClr>
              </a:solidFill>
            </a:endParaRPr>
          </a:p>
        </p:txBody>
      </p:sp>
      <p:sp>
        <p:nvSpPr>
          <p:cNvPr id="7" name="Ορθογώνιο 6"/>
          <p:cNvSpPr/>
          <p:nvPr/>
        </p:nvSpPr>
        <p:spPr>
          <a:xfrm>
            <a:off x="395536" y="4678301"/>
            <a:ext cx="4032448"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p>
          <a:p>
            <a:r>
              <a:rPr lang="el-GR" b="1" dirty="0" smtClean="0">
                <a:solidFill>
                  <a:schemeClr val="tx1"/>
                </a:solidFill>
              </a:rPr>
              <a:t>Πόπη </a:t>
            </a:r>
            <a:r>
              <a:rPr lang="el-GR" b="1" dirty="0" err="1" smtClean="0">
                <a:solidFill>
                  <a:schemeClr val="tx1"/>
                </a:solidFill>
              </a:rPr>
              <a:t>Κασσωτάκη</a:t>
            </a:r>
            <a:r>
              <a:rPr lang="el-GR" b="1" dirty="0" smtClean="0">
                <a:solidFill>
                  <a:schemeClr val="tx1"/>
                </a:solidFill>
              </a:rPr>
              <a:t>-Ψαρουδάκη</a:t>
            </a:r>
          </a:p>
          <a:p>
            <a:r>
              <a:rPr lang="el-GR" b="1" dirty="0" smtClean="0">
                <a:solidFill>
                  <a:schemeClr val="tx1"/>
                </a:solidFill>
              </a:rPr>
              <a:t>Σαββατού Τσολακίδου</a:t>
            </a:r>
          </a:p>
          <a:p>
            <a:r>
              <a:rPr lang="el-GR" dirty="0" smtClean="0">
                <a:solidFill>
                  <a:schemeClr val="tx1"/>
                </a:solidFill>
              </a:rPr>
              <a:t> </a:t>
            </a:r>
          </a:p>
        </p:txBody>
      </p:sp>
      <p:grpSp>
        <p:nvGrpSpPr>
          <p:cNvPr id="6" name="Ομάδα 5"/>
          <p:cNvGrpSpPr/>
          <p:nvPr/>
        </p:nvGrpSpPr>
        <p:grpSpPr>
          <a:xfrm>
            <a:off x="5724128" y="378134"/>
            <a:ext cx="3112707" cy="2114762"/>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2</a:t>
            </a:r>
            <a:br>
              <a:rPr lang="el-GR" sz="3600" dirty="0" smtClean="0"/>
            </a:br>
            <a:r>
              <a:rPr lang="el-GR" sz="3600" dirty="0" smtClean="0"/>
              <a:t> Γνωστικές στρατηγικές 2/1</a:t>
            </a:r>
            <a:endParaRPr lang="el-GR" sz="3600" dirty="0"/>
          </a:p>
        </p:txBody>
      </p:sp>
      <p:sp>
        <p:nvSpPr>
          <p:cNvPr id="8" name="Έλλειψη 4"/>
          <p:cNvSpPr/>
          <p:nvPr/>
        </p:nvSpPr>
        <p:spPr>
          <a:xfrm>
            <a:off x="4138422" y="2995423"/>
            <a:ext cx="867155" cy="8671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l-GR" sz="1600" kern="1200"/>
          </a:p>
        </p:txBody>
      </p:sp>
      <p:graphicFrame>
        <p:nvGraphicFramePr>
          <p:cNvPr id="6" name="5 - Πίνακας"/>
          <p:cNvGraphicFramePr>
            <a:graphicFrameLocks noGrp="1"/>
          </p:cNvGraphicFramePr>
          <p:nvPr>
            <p:extLst>
              <p:ext uri="{D42A27DB-BD31-4B8C-83A1-F6EECF244321}">
                <p14:modId xmlns:p14="http://schemas.microsoft.com/office/powerpoint/2010/main" xmlns="" val="3971672035"/>
              </p:ext>
            </p:extLst>
          </p:nvPr>
        </p:nvGraphicFramePr>
        <p:xfrm>
          <a:off x="611560" y="2564904"/>
          <a:ext cx="8136904" cy="4032448"/>
        </p:xfrm>
        <a:graphic>
          <a:graphicData uri="http://schemas.openxmlformats.org/drawingml/2006/table">
            <a:tbl>
              <a:tblPr firstRow="1" bandRow="1">
                <a:tableStyleId>{5C22544A-7EE6-4342-B048-85BDC9FD1C3A}</a:tableStyleId>
              </a:tblPr>
              <a:tblGrid>
                <a:gridCol w="1512168"/>
                <a:gridCol w="2446326"/>
                <a:gridCol w="4178410"/>
              </a:tblGrid>
              <a:tr h="649672">
                <a:tc rowSpan="6">
                  <a:txBody>
                    <a:bodyPr/>
                    <a:lstStyle/>
                    <a:p>
                      <a:endParaRPr lang="el-GR" dirty="0" smtClean="0"/>
                    </a:p>
                    <a:p>
                      <a:endParaRPr lang="el-GR" dirty="0" smtClean="0"/>
                    </a:p>
                    <a:p>
                      <a:endParaRPr lang="el-GR" dirty="0" smtClean="0"/>
                    </a:p>
                    <a:p>
                      <a:endParaRPr lang="el-GR" dirty="0" smtClean="0"/>
                    </a:p>
                    <a:p>
                      <a:r>
                        <a:rPr lang="el-GR" dirty="0" smtClean="0"/>
                        <a:t>ΓΝΩΣΤΙΚΕΣ</a:t>
                      </a:r>
                      <a:r>
                        <a:rPr lang="el-GR" baseline="0" dirty="0" smtClean="0"/>
                        <a:t> ΣΤΡΑΤΗΓΙΚΕΣ</a:t>
                      </a:r>
                      <a:endParaRPr lang="el-GR" dirty="0"/>
                    </a:p>
                  </a:txBody>
                  <a:tcPr/>
                </a:tc>
                <a:tc>
                  <a:txBody>
                    <a:bodyPr/>
                    <a:lstStyle/>
                    <a:p>
                      <a:r>
                        <a:rPr lang="el-GR" dirty="0" smtClean="0"/>
                        <a:t>Τρόποι επεξεργασίας πληροφοριών</a:t>
                      </a:r>
                      <a:endParaRPr lang="el-GR" dirty="0"/>
                    </a:p>
                  </a:txBody>
                  <a:tcPr/>
                </a:tc>
                <a:tc>
                  <a:txBody>
                    <a:bodyPr/>
                    <a:lstStyle/>
                    <a:p>
                      <a:r>
                        <a:rPr lang="el-GR" dirty="0" smtClean="0"/>
                        <a:t>Δραστηριότητες</a:t>
                      </a:r>
                      <a:endParaRPr lang="el-GR" dirty="0"/>
                    </a:p>
                  </a:txBody>
                  <a:tcPr/>
                </a:tc>
              </a:tr>
              <a:tr h="649672">
                <a:tc vMerge="1">
                  <a:txBody>
                    <a:bodyPr/>
                    <a:lstStyle/>
                    <a:p>
                      <a:endParaRPr lang="el-GR" dirty="0"/>
                    </a:p>
                  </a:txBody>
                  <a:tcPr/>
                </a:tc>
                <a:tc>
                  <a:txBody>
                    <a:bodyPr/>
                    <a:lstStyle/>
                    <a:p>
                      <a:r>
                        <a:rPr lang="el-GR" dirty="0" smtClean="0"/>
                        <a:t>Πρόβλεψη</a:t>
                      </a:r>
                      <a:endParaRPr lang="el-GR" dirty="0"/>
                    </a:p>
                  </a:txBody>
                  <a:tcPr/>
                </a:tc>
                <a:tc>
                  <a:txBody>
                    <a:bodyPr/>
                    <a:lstStyle/>
                    <a:p>
                      <a:r>
                        <a:rPr lang="el-GR" dirty="0" smtClean="0"/>
                        <a:t>Προσδοκίες και σύνδεση με το υπό μελέτη αντικείμενο</a:t>
                      </a:r>
                      <a:endParaRPr lang="el-GR" dirty="0"/>
                    </a:p>
                  </a:txBody>
                  <a:tcPr/>
                </a:tc>
              </a:tr>
              <a:tr h="928103">
                <a:tc vMerge="1">
                  <a:txBody>
                    <a:bodyPr/>
                    <a:lstStyle/>
                    <a:p>
                      <a:endParaRPr lang="el-GR" dirty="0"/>
                    </a:p>
                  </a:txBody>
                  <a:tcPr/>
                </a:tc>
                <a:tc>
                  <a:txBody>
                    <a:bodyPr/>
                    <a:lstStyle/>
                    <a:p>
                      <a:r>
                        <a:rPr lang="el-GR" dirty="0" smtClean="0"/>
                        <a:t>Επανάληψη</a:t>
                      </a:r>
                      <a:endParaRPr lang="el-GR" dirty="0"/>
                    </a:p>
                  </a:txBody>
                  <a:tcPr/>
                </a:tc>
                <a:tc>
                  <a:txBody>
                    <a:bodyPr/>
                    <a:lstStyle/>
                    <a:p>
                      <a:r>
                        <a:rPr lang="el-GR" dirty="0" smtClean="0"/>
                        <a:t>Εγγραφή</a:t>
                      </a:r>
                      <a:r>
                        <a:rPr lang="el-GR" baseline="0" dirty="0" smtClean="0"/>
                        <a:t> πληροφοριών στη μνήμη (σαφής, πλήρης και σταθερή αποτύπωση)</a:t>
                      </a:r>
                      <a:endParaRPr lang="el-GR" dirty="0"/>
                    </a:p>
                  </a:txBody>
                  <a:tcPr/>
                </a:tc>
              </a:tr>
              <a:tr h="371242">
                <a:tc vMerge="1">
                  <a:txBody>
                    <a:bodyPr/>
                    <a:lstStyle/>
                    <a:p>
                      <a:endParaRPr lang="el-GR" dirty="0"/>
                    </a:p>
                  </a:txBody>
                  <a:tcPr/>
                </a:tc>
                <a:tc>
                  <a:txBody>
                    <a:bodyPr/>
                    <a:lstStyle/>
                    <a:p>
                      <a:r>
                        <a:rPr lang="el-GR" dirty="0" smtClean="0"/>
                        <a:t>Επεξεργασία</a:t>
                      </a:r>
                      <a:endParaRPr lang="el-GR" dirty="0"/>
                    </a:p>
                  </a:txBody>
                  <a:tcPr/>
                </a:tc>
                <a:tc>
                  <a:txBody>
                    <a:bodyPr/>
                    <a:lstStyle/>
                    <a:p>
                      <a:r>
                        <a:rPr lang="el-GR" dirty="0" smtClean="0"/>
                        <a:t>Σχέσεις, συνδέσεις</a:t>
                      </a:r>
                      <a:endParaRPr lang="el-GR" dirty="0"/>
                    </a:p>
                  </a:txBody>
                  <a:tcPr/>
                </a:tc>
              </a:tr>
              <a:tr h="649672">
                <a:tc vMerge="1">
                  <a:txBody>
                    <a:bodyPr/>
                    <a:lstStyle/>
                    <a:p>
                      <a:endParaRPr lang="el-GR" dirty="0"/>
                    </a:p>
                  </a:txBody>
                  <a:tcPr/>
                </a:tc>
                <a:tc>
                  <a:txBody>
                    <a:bodyPr/>
                    <a:lstStyle/>
                    <a:p>
                      <a:r>
                        <a:rPr lang="el-GR" dirty="0" smtClean="0"/>
                        <a:t>Οπτικοποίηση/ </a:t>
                      </a:r>
                    </a:p>
                    <a:p>
                      <a:r>
                        <a:rPr lang="el-GR" dirty="0" smtClean="0"/>
                        <a:t>εικονικός</a:t>
                      </a:r>
                      <a:r>
                        <a:rPr lang="el-GR" baseline="0" dirty="0" smtClean="0"/>
                        <a:t> συνδυασμός</a:t>
                      </a:r>
                      <a:endParaRPr lang="el-GR" dirty="0"/>
                    </a:p>
                  </a:txBody>
                  <a:tcPr/>
                </a:tc>
                <a:tc>
                  <a:txBody>
                    <a:bodyPr/>
                    <a:lstStyle/>
                    <a:p>
                      <a:r>
                        <a:rPr lang="el-GR" dirty="0" smtClean="0"/>
                        <a:t>Εικονικές</a:t>
                      </a:r>
                      <a:r>
                        <a:rPr lang="el-GR" baseline="0" dirty="0" smtClean="0"/>
                        <a:t> αναπαραστάσεις</a:t>
                      </a:r>
                      <a:endParaRPr lang="el-GR" dirty="0"/>
                    </a:p>
                  </a:txBody>
                  <a:tcPr/>
                </a:tc>
              </a:tr>
              <a:tr h="784087">
                <a:tc vMerge="1">
                  <a:txBody>
                    <a:bodyPr/>
                    <a:lstStyle/>
                    <a:p>
                      <a:endParaRPr lang="el-GR" dirty="0"/>
                    </a:p>
                  </a:txBody>
                  <a:tcPr/>
                </a:tc>
                <a:tc>
                  <a:txBody>
                    <a:bodyPr/>
                    <a:lstStyle/>
                    <a:p>
                      <a:r>
                        <a:rPr lang="el-GR" dirty="0" smtClean="0"/>
                        <a:t>Συναγωγή </a:t>
                      </a:r>
                    </a:p>
                    <a:p>
                      <a:r>
                        <a:rPr lang="el-GR" dirty="0" smtClean="0"/>
                        <a:t>συμπερασμάτων</a:t>
                      </a:r>
                      <a:endParaRPr lang="el-GR" dirty="0"/>
                    </a:p>
                  </a:txBody>
                  <a:tcPr/>
                </a:tc>
                <a:tc>
                  <a:txBody>
                    <a:bodyPr/>
                    <a:lstStyle/>
                    <a:p>
                      <a:r>
                        <a:rPr lang="el-GR" dirty="0" smtClean="0"/>
                        <a:t>Αξιοποίηση</a:t>
                      </a:r>
                      <a:r>
                        <a:rPr lang="el-GR" baseline="0" dirty="0" smtClean="0"/>
                        <a:t> μεμονωμένων στοιχείων και μεταξύ τους σχέσεων</a:t>
                      </a:r>
                      <a:endParaRPr lang="el-GR" dirty="0"/>
                    </a:p>
                  </a:txBody>
                  <a:tcPr/>
                </a:tc>
              </a:tr>
            </a:tbl>
          </a:graphicData>
        </a:graphic>
      </p:graphicFrame>
      <p:sp>
        <p:nvSpPr>
          <p:cNvPr id="7" name="Τίτλος 1"/>
          <p:cNvSpPr>
            <a:spLocks noGrp="1"/>
          </p:cNvSpPr>
          <p:nvPr>
            <p:ph idx="1"/>
          </p:nvPr>
        </p:nvSpPr>
        <p:spPr>
          <a:xfrm>
            <a:off x="467544" y="1571612"/>
            <a:ext cx="8208912" cy="849276"/>
          </a:xfrm>
          <a:solidFill>
            <a:srgbClr val="FBFBE9"/>
          </a:solidFill>
          <a:ln w="57150">
            <a:solidFill>
              <a:schemeClr val="tx1"/>
            </a:solidFill>
          </a:ln>
        </p:spPr>
        <p:txBody>
          <a:bodyPr>
            <a:noAutofit/>
          </a:bodyPr>
          <a:lstStyle/>
          <a:p>
            <a:pPr>
              <a:buNone/>
            </a:pPr>
            <a:r>
              <a:rPr lang="el-GR" sz="1800" dirty="0" smtClean="0">
                <a:solidFill>
                  <a:schemeClr val="dk1"/>
                </a:solidFill>
              </a:rPr>
              <a:t>	Είναι οι γενικοί τρόποι επεξεργασίας πληροφοριών που χρησιμοποιούνται κατά την είσοδο και τη διατήρηση τους στη μνήμη, καθώς και κατά την ανάκληση και χρησιμοποίησή τους. </a:t>
            </a:r>
            <a:endParaRPr lang="el-GR" sz="1800" dirty="0">
              <a:solidFill>
                <a:schemeClr val="dk1"/>
              </a:solidFill>
            </a:endParaRPr>
          </a:p>
        </p:txBody>
      </p:sp>
    </p:spTree>
    <p:extLst>
      <p:ext uri="{BB962C8B-B14F-4D97-AF65-F5344CB8AC3E}">
        <p14:creationId xmlns:p14="http://schemas.microsoft.com/office/powerpoint/2010/main" xmlns="" val="1870005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εικόνας"/>
          <p:cNvGraphicFramePr>
            <a:graphicFrameLocks noGrp="1"/>
          </p:cNvGraphicFramePr>
          <p:nvPr>
            <p:ph type="pic" idx="1"/>
          </p:nvPr>
        </p:nvGraphicFramePr>
        <p:xfrm>
          <a:off x="468313" y="1052513"/>
          <a:ext cx="8064500" cy="370840"/>
        </p:xfrm>
        <a:graphic>
          <a:graphicData uri="http://schemas.openxmlformats.org/drawingml/2006/table">
            <a:tbl>
              <a:tblPr firstRow="1" bandRow="1">
                <a:tableStyleId>{5C22544A-7EE6-4342-B048-85BDC9FD1C3A}</a:tableStyleId>
              </a:tblPr>
              <a:tblGrid>
                <a:gridCol w="8064500"/>
              </a:tblGrid>
              <a:tr h="370840">
                <a:tc>
                  <a:txBody>
                    <a:bodyPr/>
                    <a:lstStyle/>
                    <a:p>
                      <a:endParaRPr lang="el-GR" dirty="0"/>
                    </a:p>
                  </a:txBody>
                  <a:tcPr/>
                </a:tc>
              </a:tr>
            </a:tbl>
          </a:graphicData>
        </a:graphic>
      </p:graphicFrame>
      <p:sp>
        <p:nvSpPr>
          <p:cNvPr id="5" name="Τίτλος 1"/>
          <p:cNvSpPr>
            <a:spLocks noGrp="1"/>
          </p:cNvSpPr>
          <p:nvPr>
            <p:ph type="title"/>
          </p:nvPr>
        </p:nvSpPr>
        <p:spPr>
          <a:xfrm>
            <a:off x="539552" y="260648"/>
            <a:ext cx="8064896" cy="1168088"/>
          </a:xfrm>
          <a:solidFill>
            <a:srgbClr val="FBFBE9"/>
          </a:solidFill>
          <a:ln w="57150">
            <a:solidFill>
              <a:schemeClr val="tx1"/>
            </a:solidFill>
          </a:ln>
        </p:spPr>
        <p:txBody>
          <a:bodyPr anchor="t">
            <a:noAutofit/>
          </a:bodyPr>
          <a:lstStyle/>
          <a:p>
            <a:pPr algn="ctr"/>
            <a:r>
              <a:rPr lang="el-GR" sz="3600" b="0" dirty="0" smtClean="0"/>
              <a:t>Υποενότητα 2</a:t>
            </a:r>
            <a:br>
              <a:rPr lang="el-GR" sz="3600" b="0" dirty="0" smtClean="0"/>
            </a:br>
            <a:r>
              <a:rPr lang="el-GR" sz="3600" b="0" dirty="0" smtClean="0"/>
              <a:t>Γνωστικές και Μεταγνωστικές 2/2 στρατηγικές</a:t>
            </a:r>
            <a:endParaRPr lang="el-GR" sz="3600" b="0" dirty="0"/>
          </a:p>
        </p:txBody>
      </p:sp>
      <p:graphicFrame>
        <p:nvGraphicFramePr>
          <p:cNvPr id="7" name="6 - Πίνακας"/>
          <p:cNvGraphicFramePr>
            <a:graphicFrameLocks noGrp="1"/>
          </p:cNvGraphicFramePr>
          <p:nvPr/>
        </p:nvGraphicFramePr>
        <p:xfrm>
          <a:off x="971600" y="1628800"/>
          <a:ext cx="7056784" cy="4104456"/>
        </p:xfrm>
        <a:graphic>
          <a:graphicData uri="http://schemas.openxmlformats.org/drawingml/2006/table">
            <a:tbl>
              <a:tblPr firstRow="1" bandRow="1">
                <a:tableStyleId>{5C22544A-7EE6-4342-B048-85BDC9FD1C3A}</a:tableStyleId>
              </a:tblPr>
              <a:tblGrid>
                <a:gridCol w="2250642"/>
                <a:gridCol w="4806142"/>
              </a:tblGrid>
              <a:tr h="452186">
                <a:tc>
                  <a:txBody>
                    <a:bodyPr/>
                    <a:lstStyle/>
                    <a:p>
                      <a:r>
                        <a:rPr lang="el-GR" sz="2000" dirty="0" smtClean="0"/>
                        <a:t>Στρατηγικές</a:t>
                      </a:r>
                      <a:endParaRPr lang="el-GR" sz="2000" dirty="0"/>
                    </a:p>
                  </a:txBody>
                  <a:tcPr/>
                </a:tc>
                <a:tc>
                  <a:txBody>
                    <a:bodyPr/>
                    <a:lstStyle/>
                    <a:p>
                      <a:r>
                        <a:rPr lang="el-GR" sz="2000" dirty="0" smtClean="0"/>
                        <a:t>Χαρακτηριστικά και τεχνικές</a:t>
                      </a:r>
                      <a:endParaRPr lang="el-GR" sz="2000" dirty="0"/>
                    </a:p>
                  </a:txBody>
                  <a:tcPr/>
                </a:tc>
              </a:tr>
              <a:tr h="1669609">
                <a:tc>
                  <a:txBody>
                    <a:bodyPr/>
                    <a:lstStyle/>
                    <a:p>
                      <a:r>
                        <a:rPr lang="el-GR" dirty="0" smtClean="0"/>
                        <a:t>Γνωστικές </a:t>
                      </a:r>
                    </a:p>
                    <a:p>
                      <a:r>
                        <a:rPr lang="el-GR" dirty="0" smtClean="0"/>
                        <a:t>στρατηγικές</a:t>
                      </a:r>
                      <a:endParaRPr lang="el-GR" dirty="0"/>
                    </a:p>
                  </a:txBody>
                  <a:tcPr/>
                </a:tc>
                <a:tc>
                  <a:txBody>
                    <a:bodyPr/>
                    <a:lstStyle/>
                    <a:p>
                      <a:pPr>
                        <a:buFontTx/>
                        <a:buChar char="-"/>
                      </a:pPr>
                      <a:r>
                        <a:rPr lang="el-GR" baseline="0" dirty="0" smtClean="0"/>
                        <a:t>Επιφάνειας(απομνημόνευση,  απλή κατανόηση χωρίς εμβάθυνση, κ.α.)</a:t>
                      </a:r>
                    </a:p>
                    <a:p>
                      <a:pPr>
                        <a:buFontTx/>
                        <a:buNone/>
                      </a:pPr>
                      <a:endParaRPr lang="el-GR" baseline="0" dirty="0" smtClean="0"/>
                    </a:p>
                    <a:p>
                      <a:pPr>
                        <a:buFontTx/>
                        <a:buChar char="-"/>
                      </a:pPr>
                      <a:r>
                        <a:rPr lang="el-GR" baseline="0" dirty="0" smtClean="0"/>
                        <a:t>Βάθους (παράφραση, αναδιατύπωση νοήματος, σύνδεση πληροφοριών, κ.α.)</a:t>
                      </a:r>
                      <a:endParaRPr lang="el-GR" dirty="0"/>
                    </a:p>
                  </a:txBody>
                  <a:tcPr/>
                </a:tc>
              </a:tr>
              <a:tr h="1982661">
                <a:tc>
                  <a:txBody>
                    <a:bodyPr/>
                    <a:lstStyle/>
                    <a:p>
                      <a:r>
                        <a:rPr lang="el-GR" dirty="0" smtClean="0"/>
                        <a:t>Μεταγνωστικές στρατηγικές</a:t>
                      </a:r>
                      <a:endParaRPr lang="el-GR" dirty="0"/>
                    </a:p>
                  </a:txBody>
                  <a:tcPr/>
                </a:tc>
                <a:tc>
                  <a:txBody>
                    <a:bodyPr/>
                    <a:lstStyle/>
                    <a:p>
                      <a:pPr>
                        <a:buFontTx/>
                        <a:buChar char="-"/>
                      </a:pPr>
                      <a:r>
                        <a:rPr lang="el-GR" dirty="0" smtClean="0"/>
                        <a:t>Οι διαδικασίες ή στρατηγικές που εφαρμόζονται</a:t>
                      </a:r>
                      <a:r>
                        <a:rPr lang="el-GR" baseline="0" dirty="0" smtClean="0"/>
                        <a:t>  εσκεμμένα, σκόπιμα για τη ρύθμιση της γνωστικής επεξεργασίας και της δράσης  ή της συμπεριφοράς </a:t>
                      </a:r>
                      <a:r>
                        <a:rPr lang="el-GR" dirty="0" smtClean="0"/>
                        <a:t>(σχεδιασμός, συστηματική παρακολούθηση, έλεγχος, αξιολόγηση)</a:t>
                      </a:r>
                      <a:endParaRPr lang="el-GR" dirty="0"/>
                    </a:p>
                  </a:txBody>
                  <a:tcPr/>
                </a:tc>
              </a:tr>
            </a:tbl>
          </a:graphicData>
        </a:graphic>
      </p:graphicFrame>
    </p:spTree>
    <p:extLst>
      <p:ext uri="{BB962C8B-B14F-4D97-AF65-F5344CB8AC3E}">
        <p14:creationId xmlns:p14="http://schemas.microsoft.com/office/powerpoint/2010/main" xmlns="" val="2615575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39552" y="1124744"/>
          <a:ext cx="770485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Τίτλος 1"/>
          <p:cNvSpPr txBox="1">
            <a:spLocks/>
          </p:cNvSpPr>
          <p:nvPr/>
        </p:nvSpPr>
        <p:spPr>
          <a:xfrm>
            <a:off x="395536" y="260648"/>
            <a:ext cx="8064896" cy="792088"/>
          </a:xfrm>
          <a:prstGeom prst="rect">
            <a:avLst/>
          </a:prstGeom>
          <a:solidFill>
            <a:srgbClr val="FBFBE9"/>
          </a:solidFill>
          <a:ln w="57150">
            <a:solidFill>
              <a:schemeClr val="tx1"/>
            </a:solidFill>
          </a:ln>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tx1"/>
                </a:solidFill>
                <a:effectLst/>
                <a:uLnTx/>
                <a:uFillTx/>
                <a:latin typeface="+mj-lt"/>
                <a:ea typeface="+mj-ea"/>
                <a:cs typeface="+mj-cs"/>
              </a:rPr>
              <a:t>Διάγραμμα: 1</a:t>
            </a:r>
            <a:endParaRPr kumimoji="0" lang="el-G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Θέση κειμένου 3"/>
          <p:cNvSpPr txBox="1">
            <a:spLocks/>
          </p:cNvSpPr>
          <p:nvPr/>
        </p:nvSpPr>
        <p:spPr>
          <a:xfrm>
            <a:off x="539552" y="5805264"/>
            <a:ext cx="8064896" cy="720080"/>
          </a:xfrm>
          <a:prstGeom prst="rect">
            <a:avLst/>
          </a:prstGeom>
          <a:solidFill>
            <a:schemeClr val="accent1">
              <a:lumMod val="40000"/>
              <a:lumOff val="60000"/>
            </a:schemeClr>
          </a:solidFill>
          <a:ln w="57150">
            <a:solidFill>
              <a:schemeClr val="tx1"/>
            </a:solidFill>
          </a:ln>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1800" b="0" i="0" u="none" strike="noStrike" kern="1200" cap="none" spc="0" normalizeH="0" baseline="0" noProof="0" dirty="0" smtClean="0">
                <a:ln>
                  <a:noFill/>
                </a:ln>
                <a:solidFill>
                  <a:schemeClr val="tx1"/>
                </a:solidFill>
                <a:effectLst/>
                <a:uLnTx/>
                <a:uFillTx/>
                <a:latin typeface="+mn-lt"/>
                <a:ea typeface="+mn-ea"/>
                <a:cs typeface="+mn-cs"/>
              </a:rPr>
              <a:t>Κυκλικό διάγραμμα: Οι  </a:t>
            </a:r>
            <a:r>
              <a:rPr lang="el-GR" noProof="0" dirty="0" smtClean="0"/>
              <a:t>μεταγνωστικές στρατηγικές</a:t>
            </a: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3.</a:t>
            </a:r>
            <a:r>
              <a:rPr lang="el-GR" sz="3200" dirty="0">
                <a:solidFill>
                  <a:schemeClr val="bg1"/>
                </a:solidFill>
              </a:rPr>
              <a:t/>
            </a:r>
            <a:br>
              <a:rPr lang="el-GR" sz="3200" dirty="0">
                <a:solidFill>
                  <a:schemeClr val="bg1"/>
                </a:solidFill>
              </a:rPr>
            </a:br>
            <a:r>
              <a:rPr lang="el-GR" sz="3200" dirty="0" smtClean="0">
                <a:solidFill>
                  <a:schemeClr val="bg1"/>
                </a:solidFill>
              </a:rPr>
              <a:t> Μεταγνωστικές ικανότητες και</a:t>
            </a:r>
            <a:r>
              <a:rPr lang="en-US" sz="3200" dirty="0" smtClean="0">
                <a:solidFill>
                  <a:schemeClr val="bg1"/>
                </a:solidFill>
              </a:rPr>
              <a:t> </a:t>
            </a:r>
            <a:r>
              <a:rPr lang="el-GR" sz="3200" dirty="0" smtClean="0">
                <a:solidFill>
                  <a:schemeClr val="bg1"/>
                </a:solidFill>
              </a:rPr>
              <a:t>στρατηγικές μάθησης</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3</a:t>
            </a:r>
            <a:r>
              <a:rPr lang="en-US" dirty="0" smtClean="0">
                <a:solidFill>
                  <a:schemeClr val="tx1"/>
                </a:solidFill>
              </a:rPr>
              <a:t>.</a:t>
            </a:r>
            <a:r>
              <a:rPr lang="el-GR" dirty="0" smtClean="0">
                <a:solidFill>
                  <a:schemeClr val="tx1"/>
                </a:solidFill>
              </a:rPr>
              <a:t> </a:t>
            </a:r>
            <a:endParaRPr lang="el-GR" dirty="0" smtClean="0">
              <a:solidFill>
                <a:schemeClr val="tx1"/>
              </a:solidFill>
            </a:endParaRPr>
          </a:p>
          <a:p>
            <a:r>
              <a:rPr lang="el-GR" dirty="0" smtClean="0">
                <a:solidFill>
                  <a:schemeClr val="tx1"/>
                </a:solidFill>
              </a:rPr>
              <a:t>Τεχνικές στρατηγικές</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8371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368152"/>
          </a:xfrm>
          <a:solidFill>
            <a:srgbClr val="FBFBE9"/>
          </a:solidFill>
          <a:ln w="57150">
            <a:solidFill>
              <a:schemeClr val="tx1"/>
            </a:solidFill>
          </a:ln>
        </p:spPr>
        <p:txBody>
          <a:bodyPr>
            <a:noAutofit/>
          </a:bodyPr>
          <a:lstStyle/>
          <a:p>
            <a:r>
              <a:rPr lang="el-GR" sz="3600" dirty="0" smtClean="0"/>
              <a:t/>
            </a:r>
            <a:br>
              <a:rPr lang="el-GR" sz="3600" dirty="0" smtClean="0"/>
            </a:br>
            <a:r>
              <a:rPr lang="el-GR" sz="3600" dirty="0" smtClean="0"/>
              <a:t>Υποενότητα 3</a:t>
            </a:r>
            <a:br>
              <a:rPr lang="el-GR" sz="3600" dirty="0" smtClean="0"/>
            </a:br>
            <a:r>
              <a:rPr lang="el-GR" sz="3600" dirty="0" smtClean="0"/>
              <a:t>Τεχνικές στρατηγικές 3/1</a:t>
            </a:r>
            <a:br>
              <a:rPr lang="el-GR" sz="3600" dirty="0" smtClean="0"/>
            </a:br>
            <a:r>
              <a:rPr lang="el-GR" sz="3600" dirty="0" smtClean="0"/>
              <a:t> </a:t>
            </a:r>
            <a:endParaRPr lang="el-GR" sz="3600" dirty="0"/>
          </a:p>
        </p:txBody>
      </p:sp>
      <p:sp>
        <p:nvSpPr>
          <p:cNvPr id="3" name="Θέση περιεχομένου 2"/>
          <p:cNvSpPr>
            <a:spLocks noGrp="1"/>
          </p:cNvSpPr>
          <p:nvPr>
            <p:ph idx="1"/>
          </p:nvPr>
        </p:nvSpPr>
        <p:spPr>
          <a:xfrm>
            <a:off x="539552" y="1772816"/>
            <a:ext cx="8147248" cy="4680520"/>
          </a:xfrm>
          <a:solidFill>
            <a:schemeClr val="bg2">
              <a:lumMod val="90000"/>
            </a:schemeClr>
          </a:solidFill>
          <a:ln w="57150">
            <a:solidFill>
              <a:schemeClr val="tx1"/>
            </a:solidFill>
          </a:ln>
        </p:spPr>
        <p:txBody>
          <a:bodyPr/>
          <a:lstStyle/>
          <a:p>
            <a:pPr>
              <a:buNone/>
            </a:pPr>
            <a:r>
              <a:rPr lang="el-GR" sz="2000" dirty="0" smtClean="0"/>
              <a:t>	</a:t>
            </a:r>
          </a:p>
          <a:p>
            <a:pPr>
              <a:buNone/>
            </a:pPr>
            <a:r>
              <a:rPr lang="el-GR" sz="2000" dirty="0" smtClean="0"/>
              <a:t>Οι τεχνικές στρατηγικές είναι συγκεκριμένες τεχνικές που χρησιμοποιούν</a:t>
            </a:r>
          </a:p>
          <a:p>
            <a:pPr>
              <a:buNone/>
            </a:pPr>
            <a:r>
              <a:rPr lang="el-GR" sz="2000" dirty="0" smtClean="0"/>
              <a:t>τα άτομα, προκειμένου:</a:t>
            </a:r>
          </a:p>
          <a:p>
            <a:pPr lvl="1">
              <a:buFont typeface="Wingdings" pitchFamily="2" charset="2"/>
              <a:buChar char="Ø"/>
            </a:pPr>
            <a:r>
              <a:rPr lang="el-GR" sz="2000" dirty="0" smtClean="0"/>
              <a:t>να ενισχύσουν τη μάθησή τους,</a:t>
            </a:r>
          </a:p>
          <a:p>
            <a:pPr lvl="1">
              <a:buFont typeface="Wingdings" pitchFamily="2" charset="2"/>
              <a:buChar char="Ø"/>
            </a:pPr>
            <a:r>
              <a:rPr lang="el-GR" sz="2000" dirty="0" smtClean="0"/>
              <a:t>να διευκολύνουν την προσοχή και την κωδικοποίηση στοιχείων</a:t>
            </a:r>
          </a:p>
          <a:p>
            <a:pPr>
              <a:buNone/>
            </a:pPr>
            <a:endParaRPr lang="el-GR" sz="2000" dirty="0" smtClean="0"/>
          </a:p>
          <a:p>
            <a:pPr>
              <a:buNone/>
            </a:pPr>
            <a:r>
              <a:rPr lang="el-GR" sz="2000" dirty="0" smtClean="0"/>
              <a:t>Ενδεικτικές τεχνικές στρατηγικές είναι:</a:t>
            </a:r>
          </a:p>
          <a:p>
            <a:pPr lvl="1">
              <a:buFont typeface="Wingdings" pitchFamily="2" charset="2"/>
              <a:buChar char="Ø"/>
            </a:pPr>
            <a:r>
              <a:rPr lang="el-GR" sz="2000" b="1" dirty="0" smtClean="0"/>
              <a:t>Η υπογράμμιση</a:t>
            </a:r>
          </a:p>
          <a:p>
            <a:pPr lvl="1">
              <a:buFont typeface="Wingdings" pitchFamily="2" charset="2"/>
              <a:buChar char="Ø"/>
            </a:pPr>
            <a:r>
              <a:rPr lang="el-GR" sz="2000" b="1" dirty="0" smtClean="0"/>
              <a:t>Οι σημειώσεις στο περιθώριο</a:t>
            </a:r>
          </a:p>
          <a:p>
            <a:pPr lvl="1">
              <a:buFont typeface="Wingdings" pitchFamily="2" charset="2"/>
              <a:buChar char="Ø"/>
            </a:pPr>
            <a:r>
              <a:rPr lang="el-GR" sz="2000" b="1" dirty="0" smtClean="0"/>
              <a:t>Το ερωτηματικό ή το θαυμαστικό</a:t>
            </a:r>
          </a:p>
          <a:p>
            <a:pPr lvl="1">
              <a:buFont typeface="Wingdings" pitchFamily="2" charset="2"/>
              <a:buChar char="Ø"/>
            </a:pPr>
            <a:r>
              <a:rPr lang="el-GR" sz="2000" b="1" dirty="0" smtClean="0"/>
              <a:t>Η χρήση συμβόλων</a:t>
            </a:r>
          </a:p>
        </p:txBody>
      </p:sp>
    </p:spTree>
    <p:extLst>
      <p:ext uri="{BB962C8B-B14F-4D97-AF65-F5344CB8AC3E}">
        <p14:creationId xmlns:p14="http://schemas.microsoft.com/office/powerpoint/2010/main" xmlns="" val="3478226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368152"/>
          </a:xfrm>
          <a:solidFill>
            <a:srgbClr val="FBFBE9"/>
          </a:solidFill>
          <a:ln w="57150">
            <a:solidFill>
              <a:schemeClr val="tx1"/>
            </a:solidFill>
          </a:ln>
        </p:spPr>
        <p:txBody>
          <a:bodyPr>
            <a:noAutofit/>
          </a:bodyPr>
          <a:lstStyle/>
          <a:p>
            <a:r>
              <a:rPr lang="el-GR" sz="3600" dirty="0" smtClean="0"/>
              <a:t/>
            </a:r>
            <a:br>
              <a:rPr lang="el-GR" sz="3600" dirty="0" smtClean="0"/>
            </a:br>
            <a:r>
              <a:rPr lang="el-GR" sz="3600" dirty="0" smtClean="0"/>
              <a:t>Υποενότητα 3</a:t>
            </a:r>
            <a:br>
              <a:rPr lang="el-GR" sz="3600" dirty="0" smtClean="0"/>
            </a:br>
            <a:r>
              <a:rPr lang="el-GR" sz="3600" dirty="0" smtClean="0"/>
              <a:t>Τεχνικές στρατηγικές 3/2</a:t>
            </a:r>
            <a:br>
              <a:rPr lang="el-GR" sz="3600" dirty="0" smtClean="0"/>
            </a:br>
            <a:r>
              <a:rPr lang="el-GR" sz="3600" dirty="0" smtClean="0"/>
              <a:t> </a:t>
            </a:r>
            <a:endParaRPr lang="el-GR" sz="3600" dirty="0"/>
          </a:p>
        </p:txBody>
      </p:sp>
      <p:sp>
        <p:nvSpPr>
          <p:cNvPr id="3" name="Θέση περιεχομένου 2"/>
          <p:cNvSpPr>
            <a:spLocks noGrp="1"/>
          </p:cNvSpPr>
          <p:nvPr>
            <p:ph idx="1"/>
          </p:nvPr>
        </p:nvSpPr>
        <p:spPr>
          <a:xfrm>
            <a:off x="539552" y="1772816"/>
            <a:ext cx="8147248" cy="4680520"/>
          </a:xfrm>
          <a:solidFill>
            <a:schemeClr val="bg2">
              <a:lumMod val="90000"/>
            </a:schemeClr>
          </a:solidFill>
          <a:ln w="57150">
            <a:solidFill>
              <a:schemeClr val="tx1"/>
            </a:solidFill>
          </a:ln>
        </p:spPr>
        <p:txBody>
          <a:bodyPr>
            <a:normAutofit lnSpcReduction="10000"/>
          </a:bodyPr>
          <a:lstStyle/>
          <a:p>
            <a:pPr>
              <a:buNone/>
            </a:pPr>
            <a:r>
              <a:rPr lang="el-GR" sz="2000" dirty="0" smtClean="0"/>
              <a:t>	</a:t>
            </a:r>
          </a:p>
          <a:p>
            <a:pPr>
              <a:buNone/>
            </a:pPr>
            <a:r>
              <a:rPr lang="el-GR" sz="2400" dirty="0" smtClean="0"/>
              <a:t>Οι τεχνικές στρατηγικές είναι συγκεκριμένες τεχνικές που χρησιμοποιούν τα άτομα, προκειμένου:</a:t>
            </a:r>
          </a:p>
          <a:p>
            <a:pPr lvl="1">
              <a:buFont typeface="Arial" pitchFamily="34" charset="0"/>
              <a:buChar char="•"/>
            </a:pPr>
            <a:r>
              <a:rPr lang="el-GR" sz="2400" dirty="0" smtClean="0"/>
              <a:t>να ενισχύσουν τη μάθησή τους,</a:t>
            </a:r>
          </a:p>
          <a:p>
            <a:pPr lvl="1">
              <a:buFont typeface="Arial" pitchFamily="34" charset="0"/>
              <a:buChar char="•"/>
            </a:pPr>
            <a:r>
              <a:rPr lang="el-GR" sz="2400" dirty="0" smtClean="0"/>
              <a:t>να διευκολύνουν την προσοχή και την κωδικοποίηση στοιχείων</a:t>
            </a:r>
          </a:p>
          <a:p>
            <a:pPr>
              <a:buNone/>
            </a:pPr>
            <a:endParaRPr lang="el-GR" sz="2400" dirty="0" smtClean="0"/>
          </a:p>
          <a:p>
            <a:pPr>
              <a:buNone/>
            </a:pPr>
            <a:r>
              <a:rPr lang="el-GR" sz="2400" dirty="0" smtClean="0"/>
              <a:t>Ενδεικτικές τεχνικές στρατηγικές είναι:</a:t>
            </a:r>
          </a:p>
          <a:p>
            <a:pPr lvl="1">
              <a:buFont typeface="Arial" pitchFamily="34" charset="0"/>
              <a:buChar char="•"/>
            </a:pPr>
            <a:r>
              <a:rPr lang="el-GR" sz="2400" dirty="0" smtClean="0"/>
              <a:t>Η υπογράμμιση</a:t>
            </a:r>
          </a:p>
          <a:p>
            <a:pPr lvl="1">
              <a:buFont typeface="Arial" pitchFamily="34" charset="0"/>
              <a:buChar char="•"/>
            </a:pPr>
            <a:r>
              <a:rPr lang="el-GR" sz="2400" dirty="0" smtClean="0"/>
              <a:t>Οι σημειώσεις στο περιθώριο</a:t>
            </a:r>
          </a:p>
          <a:p>
            <a:pPr lvl="1">
              <a:buFont typeface="Arial" pitchFamily="34" charset="0"/>
              <a:buChar char="•"/>
            </a:pPr>
            <a:r>
              <a:rPr lang="el-GR" sz="2400" dirty="0" smtClean="0"/>
              <a:t>Το ερωτηματικό ή το θαυμαστικό</a:t>
            </a:r>
          </a:p>
          <a:p>
            <a:pPr lvl="1">
              <a:buFont typeface="Arial" pitchFamily="34" charset="0"/>
              <a:buChar char="•"/>
            </a:pPr>
            <a:r>
              <a:rPr lang="el-GR" sz="2400" dirty="0" smtClean="0"/>
              <a:t>Η χρήση συμβόλων</a:t>
            </a:r>
          </a:p>
        </p:txBody>
      </p:sp>
    </p:spTree>
    <p:extLst>
      <p:ext uri="{BB962C8B-B14F-4D97-AF65-F5344CB8AC3E}">
        <p14:creationId xmlns:p14="http://schemas.microsoft.com/office/powerpoint/2010/main" xmlns="" val="347822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368152"/>
          </a:xfrm>
          <a:solidFill>
            <a:srgbClr val="FBFBE9"/>
          </a:solidFill>
          <a:ln w="57150">
            <a:solidFill>
              <a:schemeClr val="tx1"/>
            </a:solidFill>
          </a:ln>
        </p:spPr>
        <p:txBody>
          <a:bodyPr>
            <a:noAutofit/>
          </a:bodyPr>
          <a:lstStyle/>
          <a:p>
            <a:r>
              <a:rPr lang="el-GR" sz="3600" dirty="0" smtClean="0"/>
              <a:t/>
            </a:r>
            <a:br>
              <a:rPr lang="el-GR" sz="3600" dirty="0" smtClean="0"/>
            </a:br>
            <a:r>
              <a:rPr lang="el-GR" sz="3600" dirty="0" smtClean="0"/>
              <a:t>Υποενότητα 3</a:t>
            </a:r>
            <a:br>
              <a:rPr lang="el-GR" sz="3600" dirty="0" smtClean="0"/>
            </a:br>
            <a:r>
              <a:rPr lang="el-GR" sz="3600" dirty="0" smtClean="0"/>
              <a:t>Τεχνικές στρατηγικές 3/3</a:t>
            </a:r>
            <a:br>
              <a:rPr lang="el-GR" sz="3600" dirty="0" smtClean="0"/>
            </a:br>
            <a:r>
              <a:rPr lang="el-GR" sz="3600" dirty="0" smtClean="0"/>
              <a:t> </a:t>
            </a:r>
            <a:endParaRPr lang="el-GR" sz="3600" dirty="0"/>
          </a:p>
        </p:txBody>
      </p:sp>
      <p:pic>
        <p:nvPicPr>
          <p:cNvPr id="2050" name="Picture 2" descr="C:\Users\Lg\Desktop\iOS-5.1-Notes-app.jpg"/>
          <p:cNvPicPr>
            <a:picLocks noGrp="1" noChangeAspect="1" noChangeArrowheads="1"/>
          </p:cNvPicPr>
          <p:nvPr>
            <p:ph idx="1"/>
          </p:nvPr>
        </p:nvPicPr>
        <p:blipFill>
          <a:blip r:embed="rId3" cstate="print"/>
          <a:srcRect/>
          <a:stretch>
            <a:fillRect/>
          </a:stretch>
        </p:blipFill>
        <p:spPr bwMode="auto">
          <a:xfrm>
            <a:off x="2000232" y="1571612"/>
            <a:ext cx="4786345" cy="4881576"/>
          </a:xfrm>
          <a:prstGeom prst="rect">
            <a:avLst/>
          </a:prstGeom>
          <a:noFill/>
        </p:spPr>
      </p:pic>
    </p:spTree>
    <p:extLst>
      <p:ext uri="{BB962C8B-B14F-4D97-AF65-F5344CB8AC3E}">
        <p14:creationId xmlns:p14="http://schemas.microsoft.com/office/powerpoint/2010/main" xmlns="" val="347822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3.</a:t>
            </a:r>
            <a:r>
              <a:rPr lang="el-GR" sz="3200" dirty="0">
                <a:solidFill>
                  <a:schemeClr val="bg1"/>
                </a:solidFill>
              </a:rPr>
              <a:t/>
            </a:r>
            <a:br>
              <a:rPr lang="el-GR" sz="3200" dirty="0">
                <a:solidFill>
                  <a:schemeClr val="bg1"/>
                </a:solidFill>
              </a:rPr>
            </a:br>
            <a:r>
              <a:rPr lang="el-GR" sz="3200" dirty="0" smtClean="0">
                <a:solidFill>
                  <a:schemeClr val="bg1"/>
                </a:solidFill>
              </a:rPr>
              <a:t> Μεταγνωστικές ικανότητες και</a:t>
            </a:r>
            <a:r>
              <a:rPr lang="en-US" sz="3200" dirty="0" smtClean="0">
                <a:solidFill>
                  <a:schemeClr val="bg1"/>
                </a:solidFill>
              </a:rPr>
              <a:t> </a:t>
            </a:r>
            <a:r>
              <a:rPr lang="el-GR" sz="3200" dirty="0" smtClean="0">
                <a:solidFill>
                  <a:schemeClr val="bg1"/>
                </a:solidFill>
              </a:rPr>
              <a:t>στρατηγικές μάθησης</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4</a:t>
            </a:r>
            <a:r>
              <a:rPr lang="en-US" dirty="0" smtClean="0">
                <a:solidFill>
                  <a:schemeClr val="tx1"/>
                </a:solidFill>
              </a:rPr>
              <a:t>.</a:t>
            </a:r>
            <a:endParaRPr lang="el-GR" dirty="0" smtClean="0">
              <a:solidFill>
                <a:schemeClr val="tx1"/>
              </a:solidFill>
            </a:endParaRPr>
          </a:p>
          <a:p>
            <a:r>
              <a:rPr lang="el-GR" dirty="0" smtClean="0">
                <a:solidFill>
                  <a:schemeClr val="tx1"/>
                </a:solidFill>
              </a:rPr>
              <a:t>Οι μεταγνωστικές δεξιότητες και η σχέση τους με τις γνωστικές και τεχνικές στρατηγικές</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2015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0034" y="0"/>
            <a:ext cx="8429684" cy="1772816"/>
          </a:xfrm>
          <a:solidFill>
            <a:srgbClr val="FBFBE9"/>
          </a:solidFill>
          <a:ln w="57150">
            <a:solidFill>
              <a:schemeClr val="tx1"/>
            </a:solidFill>
          </a:ln>
        </p:spPr>
        <p:txBody>
          <a:bodyPr>
            <a:noAutofit/>
          </a:bodyPr>
          <a:lstStyle/>
          <a:p>
            <a:r>
              <a:rPr lang="el-GR" sz="3600" dirty="0" smtClean="0"/>
              <a:t/>
            </a:r>
            <a:br>
              <a:rPr lang="el-GR" sz="3600" dirty="0" smtClean="0"/>
            </a:br>
            <a:r>
              <a:rPr lang="el-GR" sz="3200" dirty="0" smtClean="0"/>
              <a:t>Υποενότητα 4</a:t>
            </a:r>
            <a:br>
              <a:rPr lang="el-GR" sz="3200" dirty="0" smtClean="0"/>
            </a:br>
            <a:r>
              <a:rPr lang="el-GR" sz="3200" dirty="0" smtClean="0"/>
              <a:t>Μεταγνωστικές δεξιότητες και η σχέση τους με τις γνωστικές και τεχνικές στρατηγικές 4/1</a:t>
            </a:r>
            <a:r>
              <a:rPr lang="el-GR" sz="3200" b="1" dirty="0" smtClean="0"/>
              <a:t/>
            </a:r>
            <a:br>
              <a:rPr lang="el-GR" sz="3200" b="1" dirty="0" smtClean="0"/>
            </a:br>
            <a:endParaRPr lang="el-GR" sz="3200" dirty="0"/>
          </a:p>
        </p:txBody>
      </p:sp>
      <p:sp>
        <p:nvSpPr>
          <p:cNvPr id="3" name="Θέση περιεχομένου 2"/>
          <p:cNvSpPr>
            <a:spLocks noGrp="1"/>
          </p:cNvSpPr>
          <p:nvPr>
            <p:ph idx="1"/>
          </p:nvPr>
        </p:nvSpPr>
        <p:spPr>
          <a:xfrm>
            <a:off x="539552" y="2000240"/>
            <a:ext cx="8147248" cy="4714908"/>
          </a:xfrm>
          <a:solidFill>
            <a:schemeClr val="bg2">
              <a:lumMod val="90000"/>
            </a:schemeClr>
          </a:solidFill>
          <a:ln w="57150">
            <a:solidFill>
              <a:schemeClr val="tx1"/>
            </a:solidFill>
          </a:ln>
        </p:spPr>
        <p:txBody>
          <a:bodyPr>
            <a:normAutofit/>
          </a:bodyPr>
          <a:lstStyle/>
          <a:p>
            <a:r>
              <a:rPr lang="el-GR" sz="2000" dirty="0" smtClean="0"/>
              <a:t>Το άτομο αξιοποιώντας μεταγνωστικές στρατηγικές αναπτύσσει γνωστικές στρατηγικές και ικανότητες επίλυσης προβλημάτων</a:t>
            </a:r>
          </a:p>
          <a:p>
            <a:r>
              <a:rPr lang="el-GR" sz="2000" dirty="0" smtClean="0"/>
              <a:t>Ορισμένες γνωστικές στρατηγικές προάγουν τις μεταγνωστικές ικανότητες ή στρατηγικές μάθησης όταν εφαρμόζονται σε ατομικό επίπεδο</a:t>
            </a:r>
          </a:p>
          <a:p>
            <a:r>
              <a:rPr lang="el-GR" sz="2000" dirty="0" smtClean="0"/>
              <a:t> Το σύνολο των γνωστικών και τεχνικών στρατηγικών όταν αξιοποιούνται σε ατομικό επίπεδο, όπως:</a:t>
            </a:r>
          </a:p>
          <a:p>
            <a:pPr>
              <a:buNone/>
            </a:pPr>
            <a:r>
              <a:rPr lang="el-GR" sz="2000" dirty="0" smtClean="0"/>
              <a:t>		</a:t>
            </a:r>
            <a:r>
              <a:rPr lang="el-GR" sz="2000" b="1" dirty="0" smtClean="0"/>
              <a:t>- σχεδιασμός, 		- ανάλυση, </a:t>
            </a:r>
          </a:p>
          <a:p>
            <a:pPr>
              <a:buNone/>
            </a:pPr>
            <a:r>
              <a:rPr lang="el-GR" sz="2000" b="1" dirty="0" smtClean="0"/>
              <a:t>		-σύγκριση,		- εφαρμογή, </a:t>
            </a:r>
          </a:p>
          <a:p>
            <a:pPr>
              <a:buNone/>
            </a:pPr>
            <a:r>
              <a:rPr lang="el-GR" sz="2000" b="1" dirty="0" smtClean="0"/>
              <a:t>		-αυτοέλεγχος 		-  </a:t>
            </a:r>
            <a:r>
              <a:rPr lang="el-GR" sz="2000" b="1" dirty="0" err="1" smtClean="0"/>
              <a:t>αυτοαξιολόγηση</a:t>
            </a:r>
            <a:endParaRPr lang="el-GR" sz="2000" b="1" dirty="0" smtClean="0"/>
          </a:p>
          <a:p>
            <a:pPr>
              <a:buNone/>
            </a:pPr>
            <a:r>
              <a:rPr lang="el-GR" sz="2000" dirty="0" smtClean="0"/>
              <a:t>	ενισχύουν τις μεταγνωστικές στρατηγικές και οδηγούν στην αυτορρυθμιζόμενη μάθηση (ΑΡΜ).</a:t>
            </a:r>
            <a:endParaRPr lang="el-GR" sz="2400" dirty="0" smtClean="0"/>
          </a:p>
          <a:p>
            <a:endParaRPr lang="el-GR" sz="2100" dirty="0" smtClean="0"/>
          </a:p>
          <a:p>
            <a:pPr marL="0" indent="0">
              <a:buNone/>
            </a:pPr>
            <a:endParaRPr lang="el-GR" dirty="0"/>
          </a:p>
        </p:txBody>
      </p:sp>
    </p:spTree>
    <p:extLst>
      <p:ext uri="{BB962C8B-B14F-4D97-AF65-F5344CB8AC3E}">
        <p14:creationId xmlns:p14="http://schemas.microsoft.com/office/powerpoint/2010/main" xmlns="" val="1677975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3.</a:t>
            </a:r>
            <a:r>
              <a:rPr lang="el-GR" sz="3200" dirty="0">
                <a:solidFill>
                  <a:schemeClr val="bg1"/>
                </a:solidFill>
              </a:rPr>
              <a:t/>
            </a:r>
            <a:br>
              <a:rPr lang="el-GR" sz="3200" dirty="0">
                <a:solidFill>
                  <a:schemeClr val="bg1"/>
                </a:solidFill>
              </a:rPr>
            </a:br>
            <a:r>
              <a:rPr lang="el-GR" sz="3200" dirty="0" smtClean="0">
                <a:solidFill>
                  <a:schemeClr val="bg1"/>
                </a:solidFill>
              </a:rPr>
              <a:t> Μεταγνωστικές ικανότητες και</a:t>
            </a:r>
            <a:r>
              <a:rPr lang="en-US" sz="3200" dirty="0" smtClean="0">
                <a:solidFill>
                  <a:schemeClr val="bg1"/>
                </a:solidFill>
              </a:rPr>
              <a:t> </a:t>
            </a:r>
            <a:r>
              <a:rPr lang="el-GR" sz="3200" dirty="0" smtClean="0">
                <a:solidFill>
                  <a:schemeClr val="bg1"/>
                </a:solidFill>
              </a:rPr>
              <a:t>στρατηγικές μάθησης</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5</a:t>
            </a:r>
            <a:r>
              <a:rPr lang="en-US" dirty="0" smtClean="0">
                <a:solidFill>
                  <a:schemeClr val="tx1"/>
                </a:solidFill>
              </a:rPr>
              <a:t>.</a:t>
            </a:r>
            <a:r>
              <a:rPr lang="el-GR" dirty="0" smtClean="0">
                <a:solidFill>
                  <a:schemeClr val="tx1"/>
                </a:solidFill>
              </a:rPr>
              <a:t> </a:t>
            </a:r>
            <a:endParaRPr lang="el-GR" dirty="0" smtClean="0">
              <a:solidFill>
                <a:schemeClr val="tx1"/>
              </a:solidFill>
            </a:endParaRPr>
          </a:p>
          <a:p>
            <a:r>
              <a:rPr lang="el-GR" dirty="0" smtClean="0">
                <a:solidFill>
                  <a:schemeClr val="tx1"/>
                </a:solidFill>
              </a:rPr>
              <a:t>Τα πολυτροπικά κείμενα στο πλαίσιο των στρατηγικών μάθησης</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257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Ορθογώνιο 2"/>
          <p:cNvSpPr/>
          <p:nvPr/>
        </p:nvSpPr>
        <p:spPr>
          <a:xfrm>
            <a:off x="3077033" y="4185636"/>
            <a:ext cx="1414537" cy="611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1051992" y="1484784"/>
            <a:ext cx="186382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 name="Ομάδα 8"/>
          <p:cNvGrpSpPr/>
          <p:nvPr/>
        </p:nvGrpSpPr>
        <p:grpSpPr>
          <a:xfrm>
            <a:off x="6159760" y="3661793"/>
            <a:ext cx="2012640" cy="2282263"/>
            <a:chOff x="816737" y="836712"/>
            <a:chExt cx="2171087" cy="2695028"/>
          </a:xfrm>
        </p:grpSpPr>
        <p:sp>
          <p:nvSpPr>
            <p:cNvPr id="10" name="Ορθογώνιο 9"/>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1242066"/>
              <a:ext cx="2102945" cy="2289674"/>
            </a:xfrm>
            <a:prstGeom prst="rect">
              <a:avLst/>
            </a:prstGeom>
            <a:noFill/>
          </p:spPr>
          <p:txBody>
            <a:bodyPr wrap="square" rtlCol="0">
              <a:spAutoFit/>
            </a:bodyPr>
            <a:lstStyle/>
            <a:p>
              <a:pPr algn="ctr"/>
              <a:r>
                <a:rPr lang="el-GR" sz="2000" dirty="0" smtClean="0">
                  <a:solidFill>
                    <a:srgbClr val="FFFF00"/>
                  </a:solidFill>
                </a:rPr>
                <a:t>«Οι μεταγνωστικές στρατηγικές βοηθούν στο…»</a:t>
              </a: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grpSp>
      <p:sp>
        <p:nvSpPr>
          <p:cNvPr id="12" name="TextBox 11"/>
          <p:cNvSpPr txBox="1"/>
          <p:nvPr/>
        </p:nvSpPr>
        <p:spPr>
          <a:xfrm>
            <a:off x="4572000" y="242255"/>
            <a:ext cx="1728192" cy="707886"/>
          </a:xfrm>
          <a:prstGeom prst="rect">
            <a:avLst/>
          </a:prstGeom>
          <a:noFill/>
        </p:spPr>
        <p:txBody>
          <a:bodyPr wrap="square" rtlCol="0">
            <a:spAutoFit/>
          </a:bodyPr>
          <a:lstStyle/>
          <a:p>
            <a:pPr algn="ctr"/>
            <a:endParaRPr lang="el-GR" sz="2000" dirty="0" smtClean="0">
              <a:solidFill>
                <a:srgbClr val="FFFF00"/>
              </a:solidFill>
            </a:endParaRPr>
          </a:p>
          <a:p>
            <a:pPr algn="ctr"/>
            <a:r>
              <a:rPr lang="el-GR" sz="2000" i="1" dirty="0" smtClean="0">
                <a:solidFill>
                  <a:schemeClr val="bg1"/>
                </a:solidFill>
              </a:rPr>
              <a:t> </a:t>
            </a:r>
            <a:endParaRPr lang="el-GR" sz="2000" i="1" dirty="0">
              <a:solidFill>
                <a:schemeClr val="bg1"/>
              </a:solidFill>
            </a:endParaRPr>
          </a:p>
        </p:txBody>
      </p:sp>
      <p:sp>
        <p:nvSpPr>
          <p:cNvPr id="13" name="TextBox 12"/>
          <p:cNvSpPr txBox="1"/>
          <p:nvPr/>
        </p:nvSpPr>
        <p:spPr>
          <a:xfrm>
            <a:off x="4633340" y="1628801"/>
            <a:ext cx="1594844" cy="1015663"/>
          </a:xfrm>
          <a:prstGeom prst="rect">
            <a:avLst/>
          </a:prstGeom>
          <a:noFill/>
        </p:spPr>
        <p:txBody>
          <a:bodyPr wrap="square" rtlCol="0">
            <a:spAutoFit/>
          </a:bodyPr>
          <a:lstStyle/>
          <a:p>
            <a:pPr algn="ctr"/>
            <a:endParaRPr lang="el-GR" sz="2000" i="1" dirty="0">
              <a:solidFill>
                <a:srgbClr val="FFFF00"/>
              </a:solidFill>
            </a:endParaRPr>
          </a:p>
          <a:p>
            <a:pPr algn="ctr"/>
            <a:endParaRPr lang="el-GR" sz="2000" i="1" dirty="0" smtClean="0">
              <a:solidFill>
                <a:schemeClr val="bg1"/>
              </a:solidFill>
            </a:endParaRPr>
          </a:p>
          <a:p>
            <a:pPr algn="ctr"/>
            <a:r>
              <a:rPr lang="el-GR" sz="2000" i="1" dirty="0" smtClean="0">
                <a:solidFill>
                  <a:schemeClr val="bg1"/>
                </a:solidFill>
              </a:rPr>
              <a:t> </a:t>
            </a:r>
            <a:endParaRPr lang="el-GR" sz="2000" i="1" dirty="0">
              <a:solidFill>
                <a:schemeClr val="bg1"/>
              </a:solidFill>
            </a:endParaRPr>
          </a:p>
        </p:txBody>
      </p:sp>
      <p:sp>
        <p:nvSpPr>
          <p:cNvPr id="14" name="13 - Ορθογώνιο"/>
          <p:cNvSpPr/>
          <p:nvPr/>
        </p:nvSpPr>
        <p:spPr>
          <a:xfrm>
            <a:off x="1259632" y="1556792"/>
            <a:ext cx="1512167" cy="923330"/>
          </a:xfrm>
          <a:prstGeom prst="rect">
            <a:avLst/>
          </a:prstGeom>
        </p:spPr>
        <p:txBody>
          <a:bodyPr wrap="square">
            <a:spAutoFit/>
          </a:bodyPr>
          <a:lstStyle/>
          <a:p>
            <a:pPr algn="ctr"/>
            <a:r>
              <a:rPr lang="el-GR" dirty="0" smtClean="0">
                <a:solidFill>
                  <a:srgbClr val="FFFF00"/>
                </a:solidFill>
              </a:rPr>
              <a:t>«Στρατηγικές μάθησης</a:t>
            </a:r>
            <a:r>
              <a:rPr lang="en-US" dirty="0" smtClean="0">
                <a:solidFill>
                  <a:srgbClr val="FFFF00"/>
                </a:solidFill>
              </a:rPr>
              <a:t> </a:t>
            </a:r>
            <a:r>
              <a:rPr lang="el-GR" dirty="0" smtClean="0">
                <a:solidFill>
                  <a:srgbClr val="FFFF00"/>
                </a:solidFill>
              </a:rPr>
              <a:t>είναι…»</a:t>
            </a:r>
          </a:p>
        </p:txBody>
      </p:sp>
      <p:sp>
        <p:nvSpPr>
          <p:cNvPr id="16" name="15 - Ορθογώνιο"/>
          <p:cNvSpPr/>
          <p:nvPr/>
        </p:nvSpPr>
        <p:spPr>
          <a:xfrm>
            <a:off x="2915816" y="5661248"/>
            <a:ext cx="1872209" cy="369332"/>
          </a:xfrm>
          <a:prstGeom prst="rect">
            <a:avLst/>
          </a:prstGeom>
        </p:spPr>
        <p:txBody>
          <a:bodyPr wrap="square">
            <a:spAutoFit/>
          </a:bodyPr>
          <a:lstStyle/>
          <a:p>
            <a:pPr algn="ctr"/>
            <a:r>
              <a:rPr lang="el-GR" dirty="0" smtClean="0">
                <a:solidFill>
                  <a:srgbClr val="FFFF00"/>
                </a:solidFill>
              </a:rPr>
              <a:t>Μαθαίνω</a:t>
            </a:r>
          </a:p>
        </p:txBody>
      </p:sp>
      <p:sp>
        <p:nvSpPr>
          <p:cNvPr id="18" name="17 - Ορθογώνιο"/>
          <p:cNvSpPr/>
          <p:nvPr/>
        </p:nvSpPr>
        <p:spPr>
          <a:xfrm>
            <a:off x="4572000" y="1571612"/>
            <a:ext cx="1428760" cy="646331"/>
          </a:xfrm>
          <a:prstGeom prst="rect">
            <a:avLst/>
          </a:prstGeom>
        </p:spPr>
        <p:txBody>
          <a:bodyPr wrap="square">
            <a:spAutoFit/>
          </a:bodyPr>
          <a:lstStyle/>
          <a:p>
            <a:pPr algn="ctr"/>
            <a:r>
              <a:rPr lang="el-GR" dirty="0" smtClean="0">
                <a:solidFill>
                  <a:srgbClr val="FFFF00"/>
                </a:solidFill>
              </a:rPr>
              <a:t>Εικονικός συνδυασμός</a:t>
            </a:r>
          </a:p>
        </p:txBody>
      </p:sp>
      <p:sp>
        <p:nvSpPr>
          <p:cNvPr id="19" name="18 - Ορθογώνιο"/>
          <p:cNvSpPr/>
          <p:nvPr/>
        </p:nvSpPr>
        <p:spPr>
          <a:xfrm>
            <a:off x="3071802" y="4429132"/>
            <a:ext cx="1500198" cy="369332"/>
          </a:xfrm>
          <a:prstGeom prst="rect">
            <a:avLst/>
          </a:prstGeom>
        </p:spPr>
        <p:txBody>
          <a:bodyPr wrap="square">
            <a:spAutoFit/>
          </a:bodyPr>
          <a:lstStyle/>
          <a:p>
            <a:pPr algn="ctr"/>
            <a:r>
              <a:rPr lang="el-GR" dirty="0" smtClean="0">
                <a:solidFill>
                  <a:srgbClr val="FFFF00"/>
                </a:solidFill>
              </a:rPr>
              <a:t>Ανακαλώ</a:t>
            </a:r>
            <a:endParaRPr lang="el-GR" i="1" dirty="0" smtClean="0">
              <a:solidFill>
                <a:schemeClr val="bg1"/>
              </a:solidFill>
            </a:endParaRPr>
          </a:p>
        </p:txBody>
      </p:sp>
      <p:sp>
        <p:nvSpPr>
          <p:cNvPr id="20" name="19 - Ορθογώνιο"/>
          <p:cNvSpPr/>
          <p:nvPr/>
        </p:nvSpPr>
        <p:spPr>
          <a:xfrm>
            <a:off x="4500562" y="500042"/>
            <a:ext cx="1652598" cy="646331"/>
          </a:xfrm>
          <a:prstGeom prst="rect">
            <a:avLst/>
          </a:prstGeom>
        </p:spPr>
        <p:txBody>
          <a:bodyPr wrap="square">
            <a:spAutoFit/>
          </a:bodyPr>
          <a:lstStyle/>
          <a:p>
            <a:pPr algn="ctr"/>
            <a:r>
              <a:rPr lang="el-GR" dirty="0" smtClean="0">
                <a:solidFill>
                  <a:srgbClr val="FFFF00"/>
                </a:solidFill>
              </a:rPr>
              <a:t>Επεξεργασία πληροφοριών</a:t>
            </a:r>
          </a:p>
        </p:txBody>
      </p:sp>
    </p:spTree>
    <p:extLst>
      <p:ext uri="{BB962C8B-B14F-4D97-AF65-F5344CB8AC3E}">
        <p14:creationId xmlns:p14="http://schemas.microsoft.com/office/powerpoint/2010/main" xmlns=""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4290"/>
            <a:ext cx="8229600" cy="1203348"/>
          </a:xfrm>
          <a:solidFill>
            <a:srgbClr val="FBFBE9"/>
          </a:solidFill>
          <a:ln w="57150">
            <a:solidFill>
              <a:schemeClr val="tx1"/>
            </a:solidFill>
          </a:ln>
        </p:spPr>
        <p:txBody>
          <a:bodyPr>
            <a:noAutofit/>
          </a:bodyPr>
          <a:lstStyle/>
          <a:p>
            <a:pPr lvl="0"/>
            <a:r>
              <a:rPr lang="el-GR" sz="2400" dirty="0" smtClean="0"/>
              <a:t/>
            </a:r>
            <a:br>
              <a:rPr lang="el-GR" sz="2400" dirty="0" smtClean="0"/>
            </a:br>
            <a:r>
              <a:rPr lang="el-GR" sz="2400" dirty="0" smtClean="0"/>
              <a:t/>
            </a:r>
            <a:br>
              <a:rPr lang="el-GR" sz="2400" dirty="0" smtClean="0"/>
            </a:br>
            <a:r>
              <a:rPr lang="el-GR" sz="3600" dirty="0" smtClean="0"/>
              <a:t>Υποενότητα 5</a:t>
            </a:r>
            <a:br>
              <a:rPr lang="el-GR" sz="3600" dirty="0" smtClean="0"/>
            </a:br>
            <a:r>
              <a:rPr lang="el-GR" sz="3600" dirty="0" smtClean="0"/>
              <a:t>Τα </a:t>
            </a:r>
            <a:r>
              <a:rPr lang="el-GR" sz="3600" dirty="0"/>
              <a:t>Πολυτροπικά </a:t>
            </a:r>
            <a:r>
              <a:rPr lang="el-GR" sz="3600" dirty="0" smtClean="0"/>
              <a:t>κείμενα 5/1</a:t>
            </a:r>
            <a:r>
              <a:rPr lang="el-GR" sz="3600" dirty="0"/>
              <a:t/>
            </a:r>
            <a:br>
              <a:rPr lang="el-GR" sz="3600" dirty="0"/>
            </a:br>
            <a:r>
              <a:rPr lang="el-GR" sz="3600" dirty="0"/>
              <a:t/>
            </a:r>
            <a:br>
              <a:rPr lang="el-GR" sz="3600" dirty="0"/>
            </a:br>
            <a:endParaRPr lang="el-GR" sz="36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xmlns="" val="1814040933"/>
              </p:ext>
            </p:extLst>
          </p:nvPr>
        </p:nvGraphicFramePr>
        <p:xfrm>
          <a:off x="785786" y="3071810"/>
          <a:ext cx="7929618" cy="3786190"/>
        </p:xfrm>
        <a:graphic>
          <a:graphicData uri="http://schemas.openxmlformats.org/drawingml/2006/table">
            <a:tbl>
              <a:tblPr firstRow="1" bandRow="1">
                <a:tableStyleId>{5C22544A-7EE6-4342-B048-85BDC9FD1C3A}</a:tableStyleId>
              </a:tblPr>
              <a:tblGrid>
                <a:gridCol w="2671029"/>
                <a:gridCol w="5258589"/>
              </a:tblGrid>
              <a:tr h="779510">
                <a:tc>
                  <a:txBody>
                    <a:bodyPr/>
                    <a:lstStyle/>
                    <a:p>
                      <a:pPr algn="l"/>
                      <a:r>
                        <a:rPr lang="el-GR" dirty="0" smtClean="0"/>
                        <a:t>Παρουσίαση πληροφορίας</a:t>
                      </a:r>
                      <a:endParaRPr lang="el-GR" dirty="0"/>
                    </a:p>
                  </a:txBody>
                  <a:tcPr/>
                </a:tc>
                <a:tc>
                  <a:txBody>
                    <a:bodyPr/>
                    <a:lstStyle/>
                    <a:p>
                      <a:pPr algn="ctr"/>
                      <a:r>
                        <a:rPr lang="el-GR" dirty="0" smtClean="0"/>
                        <a:t>Παραδείγματα</a:t>
                      </a:r>
                      <a:endParaRPr lang="el-GR" dirty="0"/>
                    </a:p>
                  </a:txBody>
                  <a:tcPr/>
                </a:tc>
              </a:tr>
              <a:tr h="1113585">
                <a:tc>
                  <a:txBody>
                    <a:bodyPr/>
                    <a:lstStyle/>
                    <a:p>
                      <a:pPr algn="l"/>
                      <a:r>
                        <a:rPr lang="el-GR" dirty="0" smtClean="0"/>
                        <a:t>Εργαλεία για την παραγωγή αναπαραστάσεων</a:t>
                      </a:r>
                      <a:endParaRPr lang="el-GR" dirty="0"/>
                    </a:p>
                  </a:txBody>
                  <a:tcPr/>
                </a:tc>
                <a:tc>
                  <a:txBody>
                    <a:bodyPr/>
                    <a:lstStyle/>
                    <a:p>
                      <a:pPr algn="l"/>
                      <a:r>
                        <a:rPr lang="el-GR" dirty="0" smtClean="0">
                          <a:solidFill>
                            <a:schemeClr val="tx1"/>
                          </a:solidFill>
                        </a:rPr>
                        <a:t>Συμβατικά (γραφική ύλη, μολύβι, μαρκαδόρος  και άλλα) και νέων τεχνολογιών(Η/Υ, βίντεο)</a:t>
                      </a:r>
                      <a:endParaRPr lang="el-GR" dirty="0">
                        <a:solidFill>
                          <a:schemeClr val="tx1"/>
                        </a:solidFill>
                      </a:endParaRPr>
                    </a:p>
                  </a:txBody>
                  <a:tcPr/>
                </a:tc>
              </a:tr>
              <a:tr h="779510">
                <a:tc>
                  <a:txBody>
                    <a:bodyPr/>
                    <a:lstStyle/>
                    <a:p>
                      <a:pPr algn="l"/>
                      <a:r>
                        <a:rPr lang="el-GR" dirty="0" smtClean="0"/>
                        <a:t>Τρόπος διάταξης της πληροφορίας</a:t>
                      </a:r>
                      <a:endParaRPr lang="el-GR" dirty="0"/>
                    </a:p>
                  </a:txBody>
                  <a:tcPr/>
                </a:tc>
                <a:tc>
                  <a:txBody>
                    <a:bodyPr/>
                    <a:lstStyle/>
                    <a:p>
                      <a:pPr algn="l"/>
                      <a:r>
                        <a:rPr lang="el-GR" dirty="0" smtClean="0"/>
                        <a:t>Κείμενα σε οριζόντια,</a:t>
                      </a:r>
                      <a:r>
                        <a:rPr lang="el-GR" baseline="0" dirty="0" smtClean="0"/>
                        <a:t> κάθετη διάταξη, μονόστηλα ή δίστηλα</a:t>
                      </a:r>
                      <a:endParaRPr lang="el-GR" dirty="0"/>
                    </a:p>
                  </a:txBody>
                  <a:tcPr/>
                </a:tc>
              </a:tr>
              <a:tr h="1113585">
                <a:tc>
                  <a:txBody>
                    <a:bodyPr/>
                    <a:lstStyle/>
                    <a:p>
                      <a:pPr algn="l"/>
                      <a:r>
                        <a:rPr lang="el-GR" dirty="0" smtClean="0"/>
                        <a:t>Τρόπος αναπαράστασης της πληροφορίας</a:t>
                      </a:r>
                      <a:endParaRPr lang="el-GR" dirty="0"/>
                    </a:p>
                  </a:txBody>
                  <a:tcPr/>
                </a:tc>
                <a:tc>
                  <a:txBody>
                    <a:bodyPr/>
                    <a:lstStyle/>
                    <a:p>
                      <a:pPr algn="l"/>
                      <a:r>
                        <a:rPr lang="el-GR" dirty="0" smtClean="0"/>
                        <a:t>Λεκτικός, εικονικός</a:t>
                      </a:r>
                      <a:endParaRPr lang="el-GR" dirty="0"/>
                    </a:p>
                  </a:txBody>
                  <a:tcPr/>
                </a:tc>
              </a:tr>
            </a:tbl>
          </a:graphicData>
        </a:graphic>
      </p:graphicFrame>
      <p:sp>
        <p:nvSpPr>
          <p:cNvPr id="7" name="Τίτλος 1"/>
          <p:cNvSpPr txBox="1">
            <a:spLocks/>
          </p:cNvSpPr>
          <p:nvPr/>
        </p:nvSpPr>
        <p:spPr>
          <a:xfrm>
            <a:off x="571472" y="1643050"/>
            <a:ext cx="8143932" cy="1214446"/>
          </a:xfrm>
          <a:prstGeom prst="rect">
            <a:avLst/>
          </a:prstGeom>
          <a:solidFill>
            <a:srgbClr val="FBFBE9"/>
          </a:solidFill>
          <a:ln w="57150">
            <a:solidFill>
              <a:schemeClr val="tx1"/>
            </a:solidFill>
          </a:ln>
        </p:spPr>
        <p:txBody>
          <a:bodyPr vert="horz" lIns="91440" tIns="45720" rIns="91440" bIns="45720" rtlCol="0" anchor="ctr">
            <a:noAutofit/>
          </a:bodyPr>
          <a:lstStyle/>
          <a:p>
            <a:pPr lvl="0">
              <a:spcBef>
                <a:spcPct val="0"/>
              </a:spcBef>
            </a:pPr>
            <a:r>
              <a:rPr lang="el-GR" sz="2000" dirty="0" smtClean="0"/>
              <a:t>Τα πολυτροπικά κείμενα συνδυάζουν πολλούς σημειωτικούς τρόπους και καθένας από αυτούς εγείρει διαφορετικές σκέψεις, συνειρμούς, συμβολισμούς και διαφοροποιούνται μεταξύ τους σε σχέση με την παρουσίαση της πληροφορίας.</a:t>
            </a:r>
            <a:endParaRPr lang="el-GR" sz="2000" dirty="0"/>
          </a:p>
        </p:txBody>
      </p:sp>
    </p:spTree>
    <p:extLst>
      <p:ext uri="{BB962C8B-B14F-4D97-AF65-F5344CB8AC3E}">
        <p14:creationId xmlns:p14="http://schemas.microsoft.com/office/powerpoint/2010/main" xmlns="" val="4191234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txBox="1">
            <a:spLocks/>
          </p:cNvSpPr>
          <p:nvPr/>
        </p:nvSpPr>
        <p:spPr>
          <a:xfrm>
            <a:off x="723872" y="285728"/>
            <a:ext cx="8229600" cy="928694"/>
          </a:xfrm>
          <a:prstGeom prst="rect">
            <a:avLst/>
          </a:prstGeom>
          <a:solidFill>
            <a:srgbClr val="FBFBE9"/>
          </a:solidFill>
          <a:ln w="57150">
            <a:solidFill>
              <a:schemeClr val="tx1"/>
            </a:solidFill>
          </a:ln>
        </p:spPr>
        <p:txBody>
          <a:bodyPr vert="horz" lIns="91440" tIns="45720" rIns="91440" bIns="45720" rtlCol="0" anchor="ctr">
            <a:noAutofit/>
          </a:bodyPr>
          <a:lstStyle/>
          <a:p>
            <a:pPr lvl="0" algn="ctr">
              <a:spcBef>
                <a:spcPct val="0"/>
              </a:spcBef>
            </a:pPr>
            <a:r>
              <a:rPr lang="el-GR" sz="3200" dirty="0" smtClean="0"/>
              <a:t>Παράδειγμα  Πολυτροπικού κειμένου 5/2</a:t>
            </a:r>
            <a:endParaRPr lang="el-GR" sz="3200" dirty="0"/>
          </a:p>
        </p:txBody>
      </p:sp>
      <p:pic>
        <p:nvPicPr>
          <p:cNvPr id="3074" name="Picture 2" descr="C:\Users\Lg\Desktop\DENTRO-943x1024.jpg"/>
          <p:cNvPicPr>
            <a:picLocks noGrp="1" noChangeAspect="1" noChangeArrowheads="1"/>
          </p:cNvPicPr>
          <p:nvPr>
            <p:ph idx="1"/>
          </p:nvPr>
        </p:nvPicPr>
        <p:blipFill>
          <a:blip r:embed="rId3" cstate="print"/>
          <a:srcRect/>
          <a:stretch>
            <a:fillRect/>
          </a:stretch>
        </p:blipFill>
        <p:spPr bwMode="auto">
          <a:xfrm>
            <a:off x="1214414" y="1428736"/>
            <a:ext cx="6786610" cy="5072098"/>
          </a:xfrm>
          <a:prstGeom prst="rect">
            <a:avLst/>
          </a:prstGeom>
          <a:noFill/>
        </p:spPr>
      </p:pic>
    </p:spTree>
    <p:extLst>
      <p:ext uri="{BB962C8B-B14F-4D97-AF65-F5344CB8AC3E}">
        <p14:creationId xmlns:p14="http://schemas.microsoft.com/office/powerpoint/2010/main" xmlns="" val="4191234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Μελέτη </a:t>
            </a:r>
            <a:br>
              <a:rPr lang="el-GR" sz="4000" b="1" dirty="0" smtClean="0">
                <a:solidFill>
                  <a:schemeClr val="bg1"/>
                </a:solidFill>
              </a:rPr>
            </a:br>
            <a:r>
              <a:rPr lang="el-GR" sz="4000" b="1" dirty="0" smtClean="0">
                <a:solidFill>
                  <a:schemeClr val="bg1"/>
                </a:solidFill>
              </a:rPr>
              <a:t>περίπτωσης</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fontScale="77500" lnSpcReduction="20000"/>
          </a:bodyPr>
          <a:lstStyle/>
          <a:p>
            <a:pPr algn="l"/>
            <a:r>
              <a:rPr lang="el-GR" b="1" dirty="0" smtClean="0">
                <a:solidFill>
                  <a:schemeClr val="tx1"/>
                </a:solidFill>
              </a:rPr>
              <a:t>Στρατηγικές μάθησης: μαθαίνω «πώς να μαθαίνω» και να παίρνω αποφάσεις!</a:t>
            </a:r>
            <a:endParaRPr lang="en-US" b="1" dirty="0" smtClean="0">
              <a:solidFill>
                <a:schemeClr val="tx1"/>
              </a:solidFill>
            </a:endParaRPr>
          </a:p>
          <a:p>
            <a:pPr algn="l"/>
            <a:r>
              <a:rPr lang="el-GR" b="1" dirty="0" smtClean="0">
                <a:solidFill>
                  <a:schemeClr val="tx1"/>
                </a:solidFill>
              </a:rPr>
              <a:t>Μελέτη άρθρου: «Γιατί πρέπει να καταναλώνουμε ελληνικά προϊόντα» και δημιουργία πολυτροπικού κειμένου. </a:t>
            </a:r>
            <a:endParaRPr lang="en-US" b="1" dirty="0" smtClean="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2573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ΓΙΑΤΙ ΠΡΕΠΕΙ ΝΑ ΚΑΤΑΝΑΛΩΝΟΥΜΕ ΕΛΛΗΝΙΚΑ ΠΡΟΙΟΝΤΑ </a:t>
            </a:r>
            <a:endParaRPr lang="el-GR" sz="3200" b="1" dirty="0"/>
          </a:p>
        </p:txBody>
      </p:sp>
      <p:sp>
        <p:nvSpPr>
          <p:cNvPr id="3" name="Θέση περιεχομένου 2"/>
          <p:cNvSpPr>
            <a:spLocks noGrp="1"/>
          </p:cNvSpPr>
          <p:nvPr>
            <p:ph idx="1"/>
          </p:nvPr>
        </p:nvSpPr>
        <p:spPr>
          <a:xfrm>
            <a:off x="457200" y="1600200"/>
            <a:ext cx="8229600" cy="4757758"/>
          </a:xfrm>
          <a:solidFill>
            <a:srgbClr val="00B0F0"/>
          </a:solidFill>
          <a:ln w="57150">
            <a:solidFill>
              <a:schemeClr val="tx1"/>
            </a:solidFill>
          </a:ln>
        </p:spPr>
        <p:txBody>
          <a:bodyPr>
            <a:normAutofit fontScale="92500" lnSpcReduction="10000"/>
          </a:bodyPr>
          <a:lstStyle/>
          <a:p>
            <a:pPr marL="0" indent="0">
              <a:buNone/>
            </a:pPr>
            <a:r>
              <a:rPr lang="el-GR" sz="2400" b="1" dirty="0" smtClean="0"/>
              <a:t>Το πρόβλημα:</a:t>
            </a:r>
            <a:endParaRPr lang="el-GR" sz="2000" b="1" dirty="0" smtClean="0"/>
          </a:p>
          <a:p>
            <a:pPr>
              <a:buNone/>
            </a:pPr>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r>
              <a:rPr lang="el-GR" sz="2400" dirty="0" smtClean="0"/>
              <a:t>Πολλά άρθρα έχουν γραφτεί για να υποστηρίξουν την κατανάλωση ελληνικών προϊόντων ως μέσο για την ενίσχυση ελληνικών επενδύσεων, αύξηση των εξαγωγών, περιορισμό των ελλειμμάτων και σταδιακή έξοδο της χώρας από την οικονομική κρίση.</a:t>
            </a:r>
          </a:p>
          <a:p>
            <a:endParaRPr lang="el-GR" sz="2000" dirty="0" smtClean="0"/>
          </a:p>
        </p:txBody>
      </p:sp>
      <p:pic>
        <p:nvPicPr>
          <p:cNvPr id="4" name="3 - Εικόνα" descr="logo_361"/>
          <p:cNvPicPr/>
          <p:nvPr/>
        </p:nvPicPr>
        <p:blipFill>
          <a:blip r:embed="rId3" cstate="print"/>
          <a:srcRect/>
          <a:stretch>
            <a:fillRect/>
          </a:stretch>
        </p:blipFill>
        <p:spPr bwMode="auto">
          <a:xfrm>
            <a:off x="2857488" y="2143116"/>
            <a:ext cx="3438525" cy="2571768"/>
          </a:xfrm>
          <a:prstGeom prst="rect">
            <a:avLst/>
          </a:prstGeom>
          <a:noFill/>
          <a:ln w="9525">
            <a:noFill/>
            <a:miter lim="800000"/>
            <a:headEnd/>
            <a:tailEnd/>
          </a:ln>
        </p:spPr>
      </p:pic>
    </p:spTree>
    <p:extLst>
      <p:ext uri="{BB962C8B-B14F-4D97-AF65-F5344CB8AC3E}">
        <p14:creationId xmlns:p14="http://schemas.microsoft.com/office/powerpoint/2010/main" xmlns="" val="7255146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42852"/>
            <a:ext cx="8229600" cy="1357322"/>
          </a:xfrm>
          <a:solidFill>
            <a:srgbClr val="FF0000"/>
          </a:solidFill>
          <a:ln w="57150">
            <a:solidFill>
              <a:schemeClr val="tx1"/>
            </a:solidFill>
          </a:ln>
        </p:spPr>
        <p:txBody>
          <a:bodyPr>
            <a:noAutofit/>
          </a:bodyPr>
          <a:lstStyle/>
          <a:p>
            <a:r>
              <a:rPr lang="el-GR" sz="3200" b="1" dirty="0" smtClean="0"/>
              <a:t/>
            </a:r>
            <a:br>
              <a:rPr lang="el-GR" sz="3200" b="1" dirty="0" smtClean="0"/>
            </a:br>
            <a:r>
              <a:rPr lang="el-GR" sz="3200" b="1" dirty="0" smtClean="0"/>
              <a:t>ΓΙΑΤΙ ΠΡΕΠΕΙ ΝΑ ΚΑΤΑΝΑΛΩΝΟΥΜΕ</a:t>
            </a:r>
            <a:br>
              <a:rPr lang="el-GR" sz="3200" b="1" dirty="0" smtClean="0"/>
            </a:br>
            <a:r>
              <a:rPr lang="el-GR" sz="3200" b="1" dirty="0" smtClean="0"/>
              <a:t>ΕΛΛΗΝΙΚΑ ΠΡΟΙΟΝΤΑ</a:t>
            </a:r>
            <a:br>
              <a:rPr lang="el-GR" sz="3200" b="1" dirty="0" smtClean="0"/>
            </a:br>
            <a:endParaRPr lang="el-GR" sz="3200" b="1" dirty="0"/>
          </a:p>
        </p:txBody>
      </p:sp>
      <p:sp>
        <p:nvSpPr>
          <p:cNvPr id="3" name="Θέση περιεχομένου 2"/>
          <p:cNvSpPr>
            <a:spLocks noGrp="1"/>
          </p:cNvSpPr>
          <p:nvPr>
            <p:ph idx="1"/>
          </p:nvPr>
        </p:nvSpPr>
        <p:spPr>
          <a:xfrm>
            <a:off x="457200" y="1600200"/>
            <a:ext cx="8229600" cy="3917032"/>
          </a:xfrm>
          <a:solidFill>
            <a:srgbClr val="FFFF00"/>
          </a:solidFill>
          <a:ln w="57150">
            <a:solidFill>
              <a:schemeClr val="tx1"/>
            </a:solidFill>
          </a:ln>
        </p:spPr>
        <p:txBody>
          <a:bodyPr>
            <a:noAutofit/>
          </a:bodyPr>
          <a:lstStyle/>
          <a:p>
            <a:pPr marL="0" indent="0">
              <a:buNone/>
            </a:pPr>
            <a:r>
              <a:rPr lang="el-GR" b="1" i="1" dirty="0" smtClean="0"/>
              <a:t>Ερωτήματα:</a:t>
            </a:r>
          </a:p>
          <a:p>
            <a:pPr marL="0" indent="0" algn="just"/>
            <a:r>
              <a:rPr lang="el-GR" sz="2000" dirty="0" smtClean="0"/>
              <a:t> Μελετώντας το άρθρο του Μιχάλη Γκλεζάκου «Γιατί πρέπει να καταναλώνουμε ελληνικά προϊόντα» δημιουργείστε ομοιοκατάληκτα δίστιχα τα οποία θα χρησιμοποιηθούν για την κατασκευή πολυτροπικού κειμένου (αφίσας) το οποίο αναδεικνύει  το είδος στρατηγικής μάθησης που έχει επεξεργαστεί η κάθε ομάδα.</a:t>
            </a:r>
          </a:p>
          <a:p>
            <a:pPr marL="0" indent="0"/>
            <a:r>
              <a:rPr lang="el-GR" sz="2000" dirty="0" smtClean="0"/>
              <a:t> Διαμορφώστε ένα πολυτροπικό κείμενο- αφίσα σχετικό με την στρατηγική που επεξεργαστήκατε χρησιμοποιώντας  διάφορους πολυτροπικούς και  σημειωτικούς τρόπους.</a:t>
            </a:r>
            <a:endParaRPr lang="el-GR" sz="2000" b="1" dirty="0" smtClean="0"/>
          </a:p>
        </p:txBody>
      </p:sp>
    </p:spTree>
    <p:extLst>
      <p:ext uri="{BB962C8B-B14F-4D97-AF65-F5344CB8AC3E}">
        <p14:creationId xmlns:p14="http://schemas.microsoft.com/office/powerpoint/2010/main" xmlns="" val="101573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a:bodyPr>
          <a:lstStyle/>
          <a:p>
            <a:pPr marL="0" indent="0" algn="ctr">
              <a:buNone/>
            </a:pPr>
            <a:r>
              <a:rPr lang="el-GR" b="1" dirty="0" smtClean="0"/>
              <a:t>Έννοιες</a:t>
            </a:r>
          </a:p>
          <a:p>
            <a:r>
              <a:rPr lang="el-GR" sz="1800" dirty="0" smtClean="0"/>
              <a:t>Στρατηγικές μάθησης</a:t>
            </a:r>
          </a:p>
          <a:p>
            <a:r>
              <a:rPr lang="el-GR" sz="1800" dirty="0" smtClean="0"/>
              <a:t>Γνωστικές στρατηγικές </a:t>
            </a:r>
          </a:p>
          <a:p>
            <a:r>
              <a:rPr lang="el-GR" sz="1800" dirty="0" smtClean="0"/>
              <a:t>Μεταγνωστικές στρατηγικές</a:t>
            </a:r>
          </a:p>
          <a:p>
            <a:r>
              <a:rPr lang="el-GR" sz="1800" dirty="0" smtClean="0"/>
              <a:t>Τεχνικές στρατηγικές</a:t>
            </a:r>
          </a:p>
          <a:p>
            <a:r>
              <a:rPr lang="el-GR" sz="1800" dirty="0" smtClean="0"/>
              <a:t>Πολυτροπικά κείμενα</a:t>
            </a:r>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a:bodyPr>
          <a:lstStyle/>
          <a:p>
            <a:pPr marL="0" indent="0" algn="ctr">
              <a:buNone/>
            </a:pPr>
            <a:r>
              <a:rPr lang="el-GR" b="1" dirty="0" smtClean="0"/>
              <a:t>Εκπαιδευτικοί στόχοι</a:t>
            </a:r>
          </a:p>
          <a:p>
            <a:r>
              <a:rPr lang="el-GR" sz="1800" dirty="0" smtClean="0"/>
              <a:t>Συνειδητοποίηση της αξίας χρήσης των στρατηγικών μάθησης</a:t>
            </a:r>
          </a:p>
          <a:p>
            <a:r>
              <a:rPr lang="el-GR" sz="1800" dirty="0" smtClean="0"/>
              <a:t>Η κατανόηση και διάκριση των γνωστικών, τεχνικών και μεταγνωστικών στρατηγικών</a:t>
            </a:r>
          </a:p>
          <a:p>
            <a:r>
              <a:rPr lang="el-GR" sz="1800" dirty="0" smtClean="0"/>
              <a:t>Η χρήση πολυτροπικών κειμένων στο πλαίσιο των στρατηγικών μάθησης</a:t>
            </a:r>
          </a:p>
          <a:p>
            <a:endParaRPr lang="el-GR" sz="1800" dirty="0" smtClean="0"/>
          </a:p>
          <a:p>
            <a:pPr>
              <a:buNone/>
            </a:pPr>
            <a:endParaRPr lang="el-GR" dirty="0"/>
          </a:p>
        </p:txBody>
      </p:sp>
    </p:spTree>
    <p:extLst>
      <p:ext uri="{BB962C8B-B14F-4D97-AF65-F5344CB8AC3E}">
        <p14:creationId xmlns:p14="http://schemas.microsoft.com/office/powerpoint/2010/main" xmlns="" val="101761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972072"/>
          </a:xfrm>
          <a:solidFill>
            <a:schemeClr val="tx2">
              <a:lumMod val="20000"/>
              <a:lumOff val="80000"/>
            </a:schemeClr>
          </a:solidFill>
          <a:ln w="57150">
            <a:solidFill>
              <a:schemeClr val="tx1"/>
            </a:solidFill>
          </a:ln>
        </p:spPr>
        <p:txBody>
          <a:bodyPr>
            <a:normAutofit lnSpcReduction="10000"/>
          </a:bodyPr>
          <a:lstStyle/>
          <a:p>
            <a:r>
              <a:rPr lang="el-GR" sz="3000" dirty="0" smtClean="0"/>
              <a:t>Η σύνδεση των μεταγνωστικών ικανοτήτων και μαθησιακών διαδικασιών</a:t>
            </a:r>
          </a:p>
          <a:p>
            <a:r>
              <a:rPr lang="el-GR" sz="3000" dirty="0" smtClean="0"/>
              <a:t>Η αποσαφήνιση γνωστικών στρατηγικών και τεχνικών μάθησης</a:t>
            </a:r>
          </a:p>
          <a:p>
            <a:r>
              <a:rPr lang="el-GR" sz="3000" dirty="0" smtClean="0"/>
              <a:t>Η διάκριση μεταγνωστικών στρατηγικών από γνωστικές και τεχνικές στρατηγικές και η κατανόηση και παρουσίασή τους με πολυτροπικά κείμενα</a:t>
            </a:r>
          </a:p>
          <a:p>
            <a:r>
              <a:rPr lang="el-GR" sz="3000" dirty="0" smtClean="0"/>
              <a:t>Η εφαρμογή στην πράξη γνωστικών, τεχνικών και μεταγνωστικών στρατηγικών για την προσέγγιση ενός θέματος.</a:t>
            </a:r>
          </a:p>
          <a:p>
            <a:endParaRPr lang="el-GR" sz="2400" dirty="0" smtClean="0"/>
          </a:p>
          <a:p>
            <a:endParaRPr lang="el-GR" dirty="0"/>
          </a:p>
        </p:txBody>
      </p:sp>
    </p:spTree>
    <p:extLst>
      <p:ext uri="{BB962C8B-B14F-4D97-AF65-F5344CB8AC3E}">
        <p14:creationId xmlns:p14="http://schemas.microsoft.com/office/powerpoint/2010/main" xmlns=""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467544" y="1556792"/>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1253050064"/>
              </p:ext>
            </p:extLst>
          </p:nvPr>
        </p:nvGraphicFramePr>
        <p:xfrm>
          <a:off x="539552" y="1700808"/>
          <a:ext cx="8064896" cy="4228522"/>
        </p:xfrm>
        <a:graphic>
          <a:graphicData uri="http://schemas.openxmlformats.org/drawingml/2006/table">
            <a:tbl>
              <a:tblPr firstRow="1" bandRow="1">
                <a:tableStyleId>{22838BEF-8BB2-4498-84A7-C5851F593DF1}</a:tableStyleId>
              </a:tblPr>
              <a:tblGrid>
                <a:gridCol w="1728192"/>
                <a:gridCol w="6336704"/>
              </a:tblGrid>
              <a:tr h="806683">
                <a:tc gridSpan="2">
                  <a:txBody>
                    <a:bodyPr/>
                    <a:lstStyle/>
                    <a:p>
                      <a:pPr algn="ctr"/>
                      <a:r>
                        <a:rPr lang="el-GR" sz="2000" baseline="0" dirty="0" smtClean="0"/>
                        <a:t>5 Υποενότητες</a:t>
                      </a:r>
                    </a:p>
                    <a:p>
                      <a:pPr algn="ctr"/>
                      <a:endParaRPr lang="el-GR" sz="2000" dirty="0"/>
                    </a:p>
                  </a:txBody>
                  <a:tcPr/>
                </a:tc>
                <a:tc hMerge="1">
                  <a:txBody>
                    <a:bodyPr/>
                    <a:lstStyle/>
                    <a:p>
                      <a:endParaRPr lang="el-GR" dirty="0"/>
                    </a:p>
                  </a:txBody>
                  <a:tcPr/>
                </a:tc>
              </a:tr>
              <a:tr h="501673">
                <a:tc>
                  <a:txBody>
                    <a:bodyPr/>
                    <a:lstStyle/>
                    <a:p>
                      <a:pPr algn="ct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r>
                        <a:rPr lang="el-GR" sz="2000" kern="1200" dirty="0" smtClean="0">
                          <a:solidFill>
                            <a:schemeClr val="dk1"/>
                          </a:solidFill>
                          <a:latin typeface="+mn-lt"/>
                          <a:ea typeface="+mn-ea"/>
                          <a:cs typeface="+mn-cs"/>
                        </a:rPr>
                        <a:t>Εισαγωγικές πληροφορίες</a:t>
                      </a:r>
                      <a:endParaRPr lang="el-GR" sz="2000" kern="1200" dirty="0">
                        <a:solidFill>
                          <a:schemeClr val="dk1"/>
                        </a:solidFill>
                        <a:latin typeface="+mn-lt"/>
                        <a:ea typeface="+mn-ea"/>
                        <a:cs typeface="+mn-cs"/>
                      </a:endParaRPr>
                    </a:p>
                  </a:txBody>
                  <a:tcPr/>
                </a:tc>
              </a:tr>
              <a:tr h="501673">
                <a:tc>
                  <a:txBody>
                    <a:bodyPr/>
                    <a:lstStyle/>
                    <a:p>
                      <a:pPr algn="ct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Γνωστικές στρατηγικές</a:t>
                      </a:r>
                      <a:endParaRPr lang="el-GR" sz="2000" dirty="0" smtClean="0"/>
                    </a:p>
                  </a:txBody>
                  <a:tcPr/>
                </a:tc>
              </a:tr>
              <a:tr h="805127">
                <a:tc>
                  <a:txBody>
                    <a:bodyPr/>
                    <a:lstStyle/>
                    <a:p>
                      <a:pPr algn="ct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gn="l"/>
                      <a:r>
                        <a:rPr lang="el-GR" sz="2000" kern="1200" dirty="0" smtClean="0">
                          <a:solidFill>
                            <a:schemeClr val="dk1"/>
                          </a:solidFill>
                          <a:latin typeface="+mn-lt"/>
                          <a:ea typeface="+mn-ea"/>
                          <a:cs typeface="+mn-cs"/>
                        </a:rPr>
                        <a:t>Τεχνικές στρατηγικές</a:t>
                      </a:r>
                    </a:p>
                  </a:txBody>
                  <a:tcPr/>
                </a:tc>
              </a:tr>
              <a:tr h="806683">
                <a:tc>
                  <a:txBody>
                    <a:bodyPr/>
                    <a:lstStyle/>
                    <a:p>
                      <a:pPr algn="ct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Οι μεταγνωστικές δεξιότητες και η σχέση τους με τις γνωστικές και τεχνικές στρατηγικές</a:t>
                      </a:r>
                    </a:p>
                  </a:txBody>
                  <a:tcPr/>
                </a:tc>
              </a:tr>
              <a:tr h="806683">
                <a:tc>
                  <a:txBody>
                    <a:bodyPr/>
                    <a:lstStyle/>
                    <a:p>
                      <a:pPr algn="ct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gn="just"/>
                      <a:r>
                        <a:rPr lang="el-GR" sz="2000" kern="1200" dirty="0" smtClean="0">
                          <a:solidFill>
                            <a:schemeClr val="dk1"/>
                          </a:solidFill>
                          <a:latin typeface="+mn-lt"/>
                          <a:ea typeface="+mn-ea"/>
                          <a:cs typeface="+mn-cs"/>
                        </a:rPr>
                        <a:t>Τα πολυτροπικά κείμενα στο πλαίσιο των στρατηγικών μάθησης</a:t>
                      </a:r>
                    </a:p>
                  </a:txBody>
                  <a:tcPr/>
                </a:tc>
              </a:tr>
            </a:tbl>
          </a:graphicData>
        </a:graphic>
      </p:graphicFrame>
    </p:spTree>
    <p:extLst>
      <p:ext uri="{BB962C8B-B14F-4D97-AF65-F5344CB8AC3E}">
        <p14:creationId xmlns:p14="http://schemas.microsoft.com/office/powerpoint/2010/main" xmlns=""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755576" y="1844824"/>
            <a:ext cx="7704856" cy="3888432"/>
          </a:xfrm>
          <a:solidFill>
            <a:schemeClr val="accent2">
              <a:lumMod val="20000"/>
              <a:lumOff val="80000"/>
            </a:schemeClr>
          </a:solidFill>
          <a:ln w="57150">
            <a:solidFill>
              <a:schemeClr val="tx1"/>
            </a:solidFill>
          </a:ln>
        </p:spPr>
        <p:txBody>
          <a:bodyPr>
            <a:normAutofit/>
          </a:bodyPr>
          <a:lstStyle/>
          <a:p>
            <a:pPr>
              <a:buNone/>
            </a:pPr>
            <a:endParaRPr lang="el-GR" sz="2000" dirty="0" smtClean="0"/>
          </a:p>
          <a:p>
            <a:pPr marL="457200" indent="-457200">
              <a:buAutoNum type="arabicPeriod"/>
            </a:pPr>
            <a:r>
              <a:rPr lang="el-GR" sz="2000" dirty="0" smtClean="0"/>
              <a:t>Να </a:t>
            </a:r>
            <a:r>
              <a:rPr lang="el-GR" sz="2000" dirty="0"/>
              <a:t>κατανοήσετε </a:t>
            </a:r>
            <a:r>
              <a:rPr lang="el-GR" sz="2000" dirty="0" smtClean="0"/>
              <a:t> και να αναγνωρίζετε μεταξύ τους τις μεταγνωστικές από τις γνωστικές και τις τεχνικές στρατηγικές</a:t>
            </a:r>
          </a:p>
          <a:p>
            <a:pPr marL="457200" indent="-457200">
              <a:buAutoNum type="arabicPeriod"/>
            </a:pPr>
            <a:r>
              <a:rPr lang="el-GR" sz="2000" dirty="0" smtClean="0"/>
              <a:t>Να κατανοήσετε και να παρουσιάζετε με πολυτροπικά κείμενα τη σχέση ανάμεσα στις μεταγνωστικές, τις γνωστικές και τις τεχνικές στρατηγικές στο πλαίσιο της μαθησιακής διαδικασίας</a:t>
            </a:r>
          </a:p>
          <a:p>
            <a:pPr marL="457200" indent="-457200">
              <a:buAutoNum type="arabicPeriod"/>
            </a:pPr>
            <a:r>
              <a:rPr lang="el-GR" sz="2000" dirty="0" smtClean="0"/>
              <a:t>Να εφαρμόζετε στην πράξη τις διάφορες στρατηγικές (μεταγνωστικές, γνωστικές και τεχνικές) για αποτελεσματική μάθηση.</a:t>
            </a:r>
          </a:p>
          <a:p>
            <a:pPr marL="457200" indent="-457200">
              <a:buNone/>
            </a:pPr>
            <a:r>
              <a:rPr lang="el-GR" sz="2000" dirty="0" smtClean="0"/>
              <a:t> </a:t>
            </a:r>
          </a:p>
          <a:p>
            <a:pPr marL="457200" indent="-457200">
              <a:buAutoNum type="arabicPeriod" startAt="2"/>
            </a:pPr>
            <a:endParaRPr lang="el-GR" sz="2000" dirty="0"/>
          </a:p>
        </p:txBody>
      </p:sp>
    </p:spTree>
    <p:extLst>
      <p:ext uri="{BB962C8B-B14F-4D97-AF65-F5344CB8AC3E}">
        <p14:creationId xmlns:p14="http://schemas.microsoft.com/office/powerpoint/2010/main" xmlns=""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a:solidFill>
                  <a:schemeClr val="bg1"/>
                </a:solidFill>
              </a:rPr>
              <a:t>Ενότητα </a:t>
            </a:r>
            <a:r>
              <a:rPr lang="el-GR" sz="3200" dirty="0" smtClean="0">
                <a:solidFill>
                  <a:schemeClr val="bg1"/>
                </a:solidFill>
              </a:rPr>
              <a:t>3. </a:t>
            </a:r>
            <a:br>
              <a:rPr lang="el-GR" sz="3200" dirty="0" smtClean="0">
                <a:solidFill>
                  <a:schemeClr val="bg1"/>
                </a:solidFill>
              </a:rPr>
            </a:br>
            <a:r>
              <a:rPr lang="el-GR" sz="3200" b="1" dirty="0" smtClean="0"/>
              <a:t> </a:t>
            </a:r>
            <a:r>
              <a:rPr lang="el-GR" sz="3200" dirty="0" smtClean="0">
                <a:solidFill>
                  <a:schemeClr val="bg1"/>
                </a:solidFill>
              </a:rPr>
              <a:t>Μεταγνωστικές ικανότητες και</a:t>
            </a:r>
            <a:r>
              <a:rPr lang="en-US" sz="3200" dirty="0" smtClean="0">
                <a:solidFill>
                  <a:schemeClr val="bg1"/>
                </a:solidFill>
              </a:rPr>
              <a:t> </a:t>
            </a:r>
            <a:r>
              <a:rPr lang="el-GR" sz="3200" dirty="0" smtClean="0">
                <a:solidFill>
                  <a:schemeClr val="bg1"/>
                </a:solidFill>
              </a:rPr>
              <a:t>στρατηγικές μάθησης</a:t>
            </a: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1.</a:t>
            </a:r>
            <a:r>
              <a:rPr lang="el-GR" dirty="0" smtClean="0"/>
              <a:t> </a:t>
            </a:r>
          </a:p>
          <a:p>
            <a:r>
              <a:rPr lang="el-GR" dirty="0" smtClean="0">
                <a:solidFill>
                  <a:schemeClr val="tx1"/>
                </a:solidFill>
              </a:rPr>
              <a:t>Εισαγωγικές πληροφορίες</a:t>
            </a:r>
            <a:endParaRPr lang="el-GR"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a:t>Εισαγωγικές </a:t>
            </a:r>
            <a:r>
              <a:rPr lang="el-GR" sz="3600" dirty="0" smtClean="0"/>
              <a:t>πληροφορίες 1/1</a:t>
            </a:r>
            <a:endParaRPr lang="el-GR" sz="3600" dirty="0"/>
          </a:p>
        </p:txBody>
      </p:sp>
      <p:sp>
        <p:nvSpPr>
          <p:cNvPr id="3" name="Θέση περιεχομένου 2"/>
          <p:cNvSpPr>
            <a:spLocks noGrp="1"/>
          </p:cNvSpPr>
          <p:nvPr>
            <p:ph idx="1"/>
          </p:nvPr>
        </p:nvSpPr>
        <p:spPr>
          <a:xfrm>
            <a:off x="457200" y="1643050"/>
            <a:ext cx="8229600" cy="4162214"/>
          </a:xfrm>
          <a:solidFill>
            <a:schemeClr val="bg2">
              <a:lumMod val="90000"/>
            </a:schemeClr>
          </a:solidFill>
          <a:ln w="57150">
            <a:solidFill>
              <a:schemeClr val="tx1"/>
            </a:solidFill>
          </a:ln>
        </p:spPr>
        <p:txBody>
          <a:bodyPr>
            <a:normAutofit/>
          </a:bodyPr>
          <a:lstStyle/>
          <a:p>
            <a:pPr>
              <a:buNone/>
            </a:pPr>
            <a:endParaRPr lang="el-GR" sz="2000" dirty="0"/>
          </a:p>
        </p:txBody>
      </p:sp>
      <p:pic>
        <p:nvPicPr>
          <p:cNvPr id="1026" name="Picture 2" descr="C:\Users\Lg\Desktop\ATT00113.png"/>
          <p:cNvPicPr>
            <a:picLocks noChangeAspect="1" noChangeArrowheads="1"/>
          </p:cNvPicPr>
          <p:nvPr/>
        </p:nvPicPr>
        <p:blipFill>
          <a:blip r:embed="rId3" cstate="print"/>
          <a:srcRect/>
          <a:stretch>
            <a:fillRect/>
          </a:stretch>
        </p:blipFill>
        <p:spPr bwMode="auto">
          <a:xfrm>
            <a:off x="449224" y="1628800"/>
            <a:ext cx="8287587" cy="4176464"/>
          </a:xfrm>
          <a:prstGeom prst="rect">
            <a:avLst/>
          </a:prstGeom>
          <a:noFill/>
        </p:spPr>
      </p:pic>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a:t>Εισαγωγικές </a:t>
            </a:r>
            <a:r>
              <a:rPr lang="el-GR" sz="3600" dirty="0" smtClean="0"/>
              <a:t>πληροφορίες 1/2</a:t>
            </a:r>
            <a:endParaRPr lang="el-GR" sz="3600" dirty="0"/>
          </a:p>
        </p:txBody>
      </p:sp>
      <p:sp>
        <p:nvSpPr>
          <p:cNvPr id="3" name="Θέση περιεχομένου 2"/>
          <p:cNvSpPr>
            <a:spLocks noGrp="1"/>
          </p:cNvSpPr>
          <p:nvPr>
            <p:ph idx="1"/>
          </p:nvPr>
        </p:nvSpPr>
        <p:spPr>
          <a:xfrm>
            <a:off x="457200" y="1556792"/>
            <a:ext cx="8229600" cy="4248472"/>
          </a:xfrm>
          <a:solidFill>
            <a:schemeClr val="bg2">
              <a:lumMod val="90000"/>
            </a:schemeClr>
          </a:solidFill>
          <a:ln w="57150">
            <a:solidFill>
              <a:schemeClr val="tx1"/>
            </a:solidFill>
          </a:ln>
        </p:spPr>
        <p:txBody>
          <a:bodyPr>
            <a:normAutofit lnSpcReduction="10000"/>
          </a:bodyPr>
          <a:lstStyle/>
          <a:p>
            <a:r>
              <a:rPr lang="el-GR" sz="2000" b="1" dirty="0" smtClean="0"/>
              <a:t>Στρατηγικές μάθησης</a:t>
            </a:r>
            <a:r>
              <a:rPr lang="el-GR" sz="2000" dirty="0" smtClean="0"/>
              <a:t>  είναι οι τρόποι και οι διαδικασίες, με τις οποίες ο εκπαιδευόμενος κάθε ηλικίας βιώνει σκέψεις και συναισθήματα, χρησιμοποιεί συμπεριφορές οι οποίες τον οδηγούν στη μάθηση</a:t>
            </a:r>
          </a:p>
          <a:p>
            <a:r>
              <a:rPr lang="el-GR" sz="2000" b="1" dirty="0" smtClean="0"/>
              <a:t>Γνωστικές στρατηγικές </a:t>
            </a:r>
            <a:r>
              <a:rPr lang="el-GR" sz="2000" dirty="0" smtClean="0"/>
              <a:t>είναι οι τρόποι δραστηριοποίησης, οργάνωσης και συντονισμού των γνωστικών λειτουργιών με σκοπό τη μάθηση</a:t>
            </a:r>
          </a:p>
          <a:p>
            <a:r>
              <a:rPr lang="el-GR" sz="2000" dirty="0" smtClean="0"/>
              <a:t> Με </a:t>
            </a:r>
            <a:r>
              <a:rPr lang="el-GR" sz="2000" b="1" dirty="0" smtClean="0"/>
              <a:t>τις τεχνικές στρατηγικές </a:t>
            </a:r>
            <a:r>
              <a:rPr lang="el-GR" sz="2000" dirty="0" smtClean="0"/>
              <a:t>διευκολύνεται η μάθηση χωρίς παρέμβαση στο περιεχόμενο ή στους τρόπους επεξεργασίας της γνώσης</a:t>
            </a:r>
            <a:endParaRPr lang="el-GR" sz="2000" b="1" dirty="0" smtClean="0"/>
          </a:p>
          <a:p>
            <a:r>
              <a:rPr lang="el-GR" sz="2000" dirty="0" smtClean="0"/>
              <a:t> </a:t>
            </a:r>
            <a:r>
              <a:rPr lang="el-GR" sz="2000" b="1" dirty="0" smtClean="0"/>
              <a:t>Μεταγνωστικές ικανότητες ή στρατηγικές </a:t>
            </a:r>
            <a:r>
              <a:rPr lang="el-GR" sz="2000" dirty="0" smtClean="0"/>
              <a:t>είναι οι στρατηγικές που εφαρμόζονται  εσκεμμένα, σκόπιμα για τη ρύθμιση της γνωστικής επεξεργασίας και της δράσης ή της συμπεριφοράς </a:t>
            </a:r>
          </a:p>
          <a:p>
            <a:r>
              <a:rPr lang="el-GR" sz="2000" b="1" dirty="0" smtClean="0"/>
              <a:t>Τα πολυτροπικά κείμενα</a:t>
            </a:r>
            <a:r>
              <a:rPr lang="el-GR" sz="2000" dirty="0" smtClean="0"/>
              <a:t> συνδυάζουν πολλούς σημειωτικούς τρόπους (</a:t>
            </a:r>
            <a:r>
              <a:rPr lang="en-US" sz="2000" dirty="0" smtClean="0"/>
              <a:t>modes)</a:t>
            </a:r>
            <a:r>
              <a:rPr lang="el-GR" sz="2000" dirty="0" smtClean="0"/>
              <a:t> και εξυπηρετούν διαφορετικές γνωστικές  και μεταγνωστικές λειτουργίες</a:t>
            </a:r>
            <a:r>
              <a:rPr lang="en-US" sz="2000" dirty="0" smtClean="0"/>
              <a:t>.</a:t>
            </a:r>
            <a:endParaRPr lang="el-GR" sz="2000" dirty="0" smtClean="0"/>
          </a:p>
          <a:p>
            <a:endParaRPr lang="el-GR" sz="2000" dirty="0"/>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a:bodyPr>
          <a:lstStyle/>
          <a:p>
            <a:r>
              <a:rPr lang="el-GR" sz="3200" dirty="0" smtClean="0">
                <a:solidFill>
                  <a:schemeClr val="bg1"/>
                </a:solidFill>
              </a:rPr>
              <a:t>Ενότητα 3.:</a:t>
            </a:r>
            <a:br>
              <a:rPr lang="el-GR" sz="3200" dirty="0" smtClean="0">
                <a:solidFill>
                  <a:schemeClr val="bg1"/>
                </a:solidFill>
              </a:rPr>
            </a:br>
            <a:r>
              <a:rPr lang="el-GR" sz="3200" dirty="0" smtClean="0">
                <a:solidFill>
                  <a:schemeClr val="bg1"/>
                </a:solidFill>
              </a:rPr>
              <a:t> Μεταγνωστικές ικανότητες και</a:t>
            </a:r>
            <a:r>
              <a:rPr lang="en-US" sz="3200" dirty="0" smtClean="0">
                <a:solidFill>
                  <a:schemeClr val="bg1"/>
                </a:solidFill>
              </a:rPr>
              <a:t> </a:t>
            </a:r>
            <a:r>
              <a:rPr lang="el-GR" sz="3200" dirty="0" smtClean="0">
                <a:solidFill>
                  <a:schemeClr val="bg1"/>
                </a:solidFill>
              </a:rPr>
              <a:t>στρατηγικές μάθησης </a:t>
            </a:r>
            <a:br>
              <a:rPr lang="el-GR" sz="3200" dirty="0" smtClean="0">
                <a:solidFill>
                  <a:schemeClr val="bg1"/>
                </a:solidFill>
              </a:rPr>
            </a:br>
            <a:endParaRPr lang="el-GR" sz="3200" dirty="0">
              <a:solidFill>
                <a:schemeClr val="bg1"/>
              </a:solidFill>
            </a:endParaRPr>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a:solidFill>
                  <a:schemeClr val="tx1"/>
                </a:solidFill>
              </a:rPr>
              <a:t>Υποενότητα </a:t>
            </a:r>
            <a:r>
              <a:rPr lang="el-GR" dirty="0" smtClean="0">
                <a:solidFill>
                  <a:schemeClr val="tx1"/>
                </a:solidFill>
              </a:rPr>
              <a:t>2</a:t>
            </a:r>
            <a:r>
              <a:rPr lang="en-US" dirty="0" smtClean="0">
                <a:solidFill>
                  <a:schemeClr val="tx1"/>
                </a:solidFill>
              </a:rPr>
              <a:t>.</a:t>
            </a:r>
            <a:endParaRPr lang="el-GR" dirty="0" smtClean="0">
              <a:solidFill>
                <a:schemeClr val="tx1"/>
              </a:solidFill>
            </a:endParaRPr>
          </a:p>
          <a:p>
            <a:r>
              <a:rPr lang="el-GR" dirty="0" smtClean="0">
                <a:solidFill>
                  <a:schemeClr val="tx1"/>
                </a:solidFill>
              </a:rPr>
              <a:t>Γνωστικές στρατηγικές</a:t>
            </a:r>
          </a:p>
          <a:p>
            <a:endParaRPr lang="el-GR" dirty="0" smtClean="0">
              <a:solidFill>
                <a:schemeClr val="tx1"/>
              </a:solidFill>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800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3411</TotalTime>
  <Words>1892</Words>
  <Application>Microsoft Office PowerPoint</Application>
  <PresentationFormat>Προβολή στην οθόνη (4:3)</PresentationFormat>
  <Paragraphs>368</Paragraphs>
  <Slides>26</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Ενότητα 3.   Μεταγνωστικές ικανότητες και στρατηγικές μάθησης</vt:lpstr>
      <vt:lpstr>Υποενότητα 1 Εισαγωγικές πληροφορίες 1/1</vt:lpstr>
      <vt:lpstr>Υποενότητα 1 Εισαγωγικές πληροφορίες 1/2</vt:lpstr>
      <vt:lpstr>Ενότητα 3.:  Μεταγνωστικές ικανότητες και στρατηγικές μάθησης  </vt:lpstr>
      <vt:lpstr>Υποενότητα 2  Γνωστικές στρατηγικές 2/1</vt:lpstr>
      <vt:lpstr>Υποενότητα 2 Γνωστικές και Μεταγνωστικές 2/2 στρατηγικές</vt:lpstr>
      <vt:lpstr>Διαφάνεια 12</vt:lpstr>
      <vt:lpstr>Ενότητα 3.  Μεταγνωστικές ικανότητες και στρατηγικές μάθησης</vt:lpstr>
      <vt:lpstr> Υποενότητα 3 Τεχνικές στρατηγικές 3/1  </vt:lpstr>
      <vt:lpstr> Υποενότητα 3 Τεχνικές στρατηγικές 3/2  </vt:lpstr>
      <vt:lpstr> Υποενότητα 3 Τεχνικές στρατηγικές 3/3  </vt:lpstr>
      <vt:lpstr>Ενότητα 3.  Μεταγνωστικές ικανότητες και στρατηγικές μάθησης</vt:lpstr>
      <vt:lpstr> Υποενότητα 4 Μεταγνωστικές δεξιότητες και η σχέση τους με τις γνωστικές και τεχνικές στρατηγικές 4/1 </vt:lpstr>
      <vt:lpstr>Ενότητα 3.  Μεταγνωστικές ικανότητες και στρατηγικές μάθησης</vt:lpstr>
      <vt:lpstr>  Υποενότητα 5 Τα Πολυτροπικά κείμενα 5/1  </vt:lpstr>
      <vt:lpstr>Διαφάνεια 21</vt:lpstr>
      <vt:lpstr>Μελέτη  περίπτωσης</vt:lpstr>
      <vt:lpstr>ΓΙΑΤΙ ΠΡΕΠΕΙ ΝΑ ΚΑΤΑΝΑΛΩΝΟΥΜΕ ΕΛΛΗΝΙΚΑ ΠΡΟΙΟΝΤΑ </vt:lpstr>
      <vt:lpstr> ΓΙΑΤΙ ΠΡΕΠΕΙ ΝΑ ΚΑΤΑΝΑΛΩΝΟΥΜΕ ΕΛΛΗΝΙΚΑ ΠΡΟΙΟΝΤΑ </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Lg</cp:lastModifiedBy>
  <cp:revision>258</cp:revision>
  <dcterms:created xsi:type="dcterms:W3CDTF">2013-12-11T08:27:37Z</dcterms:created>
  <dcterms:modified xsi:type="dcterms:W3CDTF">2014-05-04T00:09:16Z</dcterms:modified>
</cp:coreProperties>
</file>