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2" r:id="rId3"/>
    <p:sldId id="259" r:id="rId4"/>
    <p:sldId id="262" r:id="rId5"/>
    <p:sldId id="260" r:id="rId6"/>
    <p:sldId id="270" r:id="rId7"/>
    <p:sldId id="264" r:id="rId8"/>
    <p:sldId id="266" r:id="rId9"/>
    <p:sldId id="274" r:id="rId10"/>
    <p:sldId id="265" r:id="rId11"/>
    <p:sldId id="276" r:id="rId12"/>
    <p:sldId id="275" r:id="rId13"/>
    <p:sldId id="273" r:id="rId14"/>
    <p:sldId id="277" r:id="rId15"/>
    <p:sldId id="278" r:id="rId16"/>
    <p:sldId id="279" r:id="rId17"/>
    <p:sldId id="280" r:id="rId18"/>
    <p:sldId id="281" r:id="rId19"/>
    <p:sldId id="285" r:id="rId20"/>
    <p:sldId id="283" r:id="rId21"/>
    <p:sldId id="284" r:id="rId22"/>
    <p:sldId id="269" r:id="rId23"/>
    <p:sldId id="271" r:id="rId24"/>
  </p:sldIdLst>
  <p:sldSz cx="9144000" cy="6858000" type="screen4x3"/>
  <p:notesSz cx="6724650" cy="97742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8D"/>
    <a:srgbClr val="FBFB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7701" autoAdjust="0"/>
  </p:normalViewPr>
  <p:slideViewPr>
    <p:cSldViewPr>
      <p:cViewPr>
        <p:scale>
          <a:sx n="90" d="100"/>
          <a:sy n="90" d="100"/>
        </p:scale>
        <p:origin x="54" y="12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F010B-8FE8-46A6-8BAF-E6D3825A0F5E}"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l-GR"/>
        </a:p>
      </dgm:t>
    </dgm:pt>
    <dgm:pt modelId="{D0E7915B-A6F7-43A2-9D96-9CCC75D2A380}">
      <dgm:prSet phldrT="[Κείμενο]"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err="1" smtClean="0"/>
            <a:t>Αυτοαξιολόγηση</a:t>
          </a:r>
          <a:r>
            <a:rPr lang="el-GR" sz="2000" b="1" dirty="0" smtClean="0"/>
            <a:t> Αυτοέλεγχο</a:t>
          </a:r>
        </a:p>
        <a:p>
          <a:pPr defTabSz="311150">
            <a:lnSpc>
              <a:spcPct val="90000"/>
            </a:lnSpc>
            <a:spcBef>
              <a:spcPct val="0"/>
            </a:spcBef>
            <a:spcAft>
              <a:spcPct val="35000"/>
            </a:spcAft>
          </a:pPr>
          <a:endParaRPr lang="el-GR" sz="2000" b="1" dirty="0"/>
        </a:p>
      </dgm:t>
    </dgm:pt>
    <dgm:pt modelId="{411B653F-4416-4F6D-8E4D-7D48905AB639}" type="parTrans" cxnId="{0FFAB4A6-B623-49D1-9D6C-50719CBDB46A}">
      <dgm:prSet/>
      <dgm:spPr/>
      <dgm:t>
        <a:bodyPr/>
        <a:lstStyle/>
        <a:p>
          <a:endParaRPr lang="el-GR"/>
        </a:p>
      </dgm:t>
    </dgm:pt>
    <dgm:pt modelId="{8B19C255-23F3-4453-B14A-380A3E0ECE23}" type="sibTrans" cxnId="{0FFAB4A6-B623-49D1-9D6C-50719CBDB46A}">
      <dgm:prSet/>
      <dgm:spPr/>
      <dgm:t>
        <a:bodyPr/>
        <a:lstStyle/>
        <a:p>
          <a:endParaRPr lang="el-GR"/>
        </a:p>
      </dgm:t>
    </dgm:pt>
    <dgm:pt modelId="{555EC265-B360-4F0A-B077-559E5DFD849F}">
      <dgm:prSet custT="1"/>
      <dgm:spPr/>
      <dgm:t>
        <a:bodyPr/>
        <a:lstStyle/>
        <a:p>
          <a:r>
            <a:rPr lang="el-GR" sz="2000" b="1" dirty="0" smtClean="0"/>
            <a:t>Καθορισμό στόχων και προγραμματισμό στρατηγικής</a:t>
          </a:r>
          <a:endParaRPr lang="el-GR" sz="2000" b="1" dirty="0"/>
        </a:p>
      </dgm:t>
    </dgm:pt>
    <dgm:pt modelId="{34518135-0AE9-4B35-B297-E8CA12659C38}" type="parTrans" cxnId="{FEF61504-A756-42AC-AB3C-68E7C173BA93}">
      <dgm:prSet/>
      <dgm:spPr/>
      <dgm:t>
        <a:bodyPr/>
        <a:lstStyle/>
        <a:p>
          <a:endParaRPr lang="el-GR"/>
        </a:p>
      </dgm:t>
    </dgm:pt>
    <dgm:pt modelId="{23C844CA-AED1-4052-A983-35DE87BDE3C1}" type="sibTrans" cxnId="{FEF61504-A756-42AC-AB3C-68E7C173BA93}">
      <dgm:prSet/>
      <dgm:spPr/>
      <dgm:t>
        <a:bodyPr/>
        <a:lstStyle/>
        <a:p>
          <a:endParaRPr lang="el-GR"/>
        </a:p>
      </dgm:t>
    </dgm:pt>
    <dgm:pt modelId="{7A96CB3A-DB00-4885-BB63-B8BE21BF21C5}">
      <dgm:prSet custT="1"/>
      <dgm:spPr/>
      <dgm:t>
        <a:bodyPr/>
        <a:lstStyle/>
        <a:p>
          <a:r>
            <a:rPr lang="el-GR" sz="2000" b="1" dirty="0" smtClean="0"/>
            <a:t>Εφαρμογή</a:t>
          </a:r>
        </a:p>
        <a:p>
          <a:r>
            <a:rPr lang="el-GR" sz="2000" b="1" dirty="0" smtClean="0"/>
            <a:t> και έλεγχο στρατηγικής </a:t>
          </a:r>
          <a:endParaRPr lang="el-GR" sz="2000" b="1" dirty="0"/>
        </a:p>
      </dgm:t>
    </dgm:pt>
    <dgm:pt modelId="{E88255FB-2387-404F-85AB-E13B118EB57E}" type="parTrans" cxnId="{60087190-C1C7-4CAA-96B3-B6B7B2D5C8EC}">
      <dgm:prSet/>
      <dgm:spPr/>
      <dgm:t>
        <a:bodyPr/>
        <a:lstStyle/>
        <a:p>
          <a:endParaRPr lang="el-GR"/>
        </a:p>
      </dgm:t>
    </dgm:pt>
    <dgm:pt modelId="{28FD23DB-20D2-44A4-A90C-A672B8D563DB}" type="sibTrans" cxnId="{60087190-C1C7-4CAA-96B3-B6B7B2D5C8EC}">
      <dgm:prSet/>
      <dgm:spPr/>
      <dgm:t>
        <a:bodyPr/>
        <a:lstStyle/>
        <a:p>
          <a:endParaRPr lang="el-GR"/>
        </a:p>
      </dgm:t>
    </dgm:pt>
    <dgm:pt modelId="{92686F56-5224-43DC-A932-57C9F7CE2E26}">
      <dgm:prSet custT="1"/>
      <dgm:spPr/>
      <dgm:t>
        <a:bodyPr/>
        <a:lstStyle/>
        <a:p>
          <a:r>
            <a:rPr lang="el-GR" sz="2000" b="1" dirty="0" smtClean="0"/>
            <a:t>Έλεγχο αποτελεσμάτων</a:t>
          </a:r>
          <a:endParaRPr lang="el-GR" sz="2000" b="1" dirty="0"/>
        </a:p>
      </dgm:t>
    </dgm:pt>
    <dgm:pt modelId="{EBCC0648-17E0-49C9-8BD9-FAF5C1A21335}" type="parTrans" cxnId="{584612E0-A5CE-470C-8339-C630A01B51F9}">
      <dgm:prSet/>
      <dgm:spPr/>
      <dgm:t>
        <a:bodyPr/>
        <a:lstStyle/>
        <a:p>
          <a:endParaRPr lang="el-GR"/>
        </a:p>
      </dgm:t>
    </dgm:pt>
    <dgm:pt modelId="{05BE8EC1-6FF9-4534-819C-24E333AF8978}" type="sibTrans" cxnId="{584612E0-A5CE-470C-8339-C630A01B51F9}">
      <dgm:prSet/>
      <dgm:spPr/>
      <dgm:t>
        <a:bodyPr/>
        <a:lstStyle/>
        <a:p>
          <a:endParaRPr lang="el-GR"/>
        </a:p>
      </dgm:t>
    </dgm:pt>
    <dgm:pt modelId="{C77F8E4D-8ACF-4E21-A412-97C75AE33A6E}" type="pres">
      <dgm:prSet presAssocID="{536F010B-8FE8-46A6-8BAF-E6D3825A0F5E}" presName="cycle" presStyleCnt="0">
        <dgm:presLayoutVars>
          <dgm:dir/>
          <dgm:resizeHandles val="exact"/>
        </dgm:presLayoutVars>
      </dgm:prSet>
      <dgm:spPr/>
      <dgm:t>
        <a:bodyPr/>
        <a:lstStyle/>
        <a:p>
          <a:endParaRPr lang="el-GR"/>
        </a:p>
      </dgm:t>
    </dgm:pt>
    <dgm:pt modelId="{FD537F50-B996-4F50-9F7B-AFDBC7D58C68}" type="pres">
      <dgm:prSet presAssocID="{D0E7915B-A6F7-43A2-9D96-9CCC75D2A380}" presName="node" presStyleLbl="node1" presStyleIdx="0" presStyleCnt="4" custScaleX="183913" custScaleY="64161" custRadScaleRad="75025" custRadScaleInc="17761">
        <dgm:presLayoutVars>
          <dgm:bulletEnabled val="1"/>
        </dgm:presLayoutVars>
      </dgm:prSet>
      <dgm:spPr/>
      <dgm:t>
        <a:bodyPr/>
        <a:lstStyle/>
        <a:p>
          <a:endParaRPr lang="el-GR"/>
        </a:p>
      </dgm:t>
    </dgm:pt>
    <dgm:pt modelId="{F8B9EAE5-FD3E-426D-8465-67C59F710C8D}" type="pres">
      <dgm:prSet presAssocID="{8B19C255-23F3-4453-B14A-380A3E0ECE23}" presName="sibTrans" presStyleLbl="sibTrans2D1" presStyleIdx="0" presStyleCnt="4"/>
      <dgm:spPr/>
      <dgm:t>
        <a:bodyPr/>
        <a:lstStyle/>
        <a:p>
          <a:endParaRPr lang="el-GR"/>
        </a:p>
      </dgm:t>
    </dgm:pt>
    <dgm:pt modelId="{E347288C-E632-4E5F-9C48-D26B49DFD2BD}" type="pres">
      <dgm:prSet presAssocID="{8B19C255-23F3-4453-B14A-380A3E0ECE23}" presName="connectorText" presStyleLbl="sibTrans2D1" presStyleIdx="0" presStyleCnt="4"/>
      <dgm:spPr/>
      <dgm:t>
        <a:bodyPr/>
        <a:lstStyle/>
        <a:p>
          <a:endParaRPr lang="el-GR"/>
        </a:p>
      </dgm:t>
    </dgm:pt>
    <dgm:pt modelId="{12FB315E-C006-4BB4-9DD3-A9C0F3ABCBE5}" type="pres">
      <dgm:prSet presAssocID="{555EC265-B360-4F0A-B077-559E5DFD849F}" presName="node" presStyleLbl="node1" presStyleIdx="1" presStyleCnt="4" custScaleX="192664" custScaleY="96806">
        <dgm:presLayoutVars>
          <dgm:bulletEnabled val="1"/>
        </dgm:presLayoutVars>
      </dgm:prSet>
      <dgm:spPr/>
      <dgm:t>
        <a:bodyPr/>
        <a:lstStyle/>
        <a:p>
          <a:endParaRPr lang="el-GR"/>
        </a:p>
      </dgm:t>
    </dgm:pt>
    <dgm:pt modelId="{84A842EA-CA15-43C2-A236-30E284CA5F56}" type="pres">
      <dgm:prSet presAssocID="{23C844CA-AED1-4052-A983-35DE87BDE3C1}" presName="sibTrans" presStyleLbl="sibTrans2D1" presStyleIdx="1" presStyleCnt="4"/>
      <dgm:spPr/>
      <dgm:t>
        <a:bodyPr/>
        <a:lstStyle/>
        <a:p>
          <a:endParaRPr lang="el-GR"/>
        </a:p>
      </dgm:t>
    </dgm:pt>
    <dgm:pt modelId="{C28FB719-4C74-4453-B23E-6466436CE03C}" type="pres">
      <dgm:prSet presAssocID="{23C844CA-AED1-4052-A983-35DE87BDE3C1}" presName="connectorText" presStyleLbl="sibTrans2D1" presStyleIdx="1" presStyleCnt="4"/>
      <dgm:spPr/>
      <dgm:t>
        <a:bodyPr/>
        <a:lstStyle/>
        <a:p>
          <a:endParaRPr lang="el-GR"/>
        </a:p>
      </dgm:t>
    </dgm:pt>
    <dgm:pt modelId="{DB6A1154-45C2-4C4D-976E-2802408C694E}" type="pres">
      <dgm:prSet presAssocID="{7A96CB3A-DB00-4885-BB63-B8BE21BF21C5}" presName="node" presStyleLbl="node1" presStyleIdx="2" presStyleCnt="4" custScaleX="151047" custScaleY="95742" custRadScaleRad="94026" custRadScaleInc="-24921">
        <dgm:presLayoutVars>
          <dgm:bulletEnabled val="1"/>
        </dgm:presLayoutVars>
      </dgm:prSet>
      <dgm:spPr/>
      <dgm:t>
        <a:bodyPr/>
        <a:lstStyle/>
        <a:p>
          <a:endParaRPr lang="el-GR"/>
        </a:p>
      </dgm:t>
    </dgm:pt>
    <dgm:pt modelId="{EFD382E5-C28D-4DD3-875B-F2D2F5302F5F}" type="pres">
      <dgm:prSet presAssocID="{28FD23DB-20D2-44A4-A90C-A672B8D563DB}" presName="sibTrans" presStyleLbl="sibTrans2D1" presStyleIdx="2" presStyleCnt="4"/>
      <dgm:spPr/>
      <dgm:t>
        <a:bodyPr/>
        <a:lstStyle/>
        <a:p>
          <a:endParaRPr lang="el-GR"/>
        </a:p>
      </dgm:t>
    </dgm:pt>
    <dgm:pt modelId="{3928666F-2900-485B-87E5-4D43AD5BCA5C}" type="pres">
      <dgm:prSet presAssocID="{28FD23DB-20D2-44A4-A90C-A672B8D563DB}" presName="connectorText" presStyleLbl="sibTrans2D1" presStyleIdx="2" presStyleCnt="4"/>
      <dgm:spPr/>
      <dgm:t>
        <a:bodyPr/>
        <a:lstStyle/>
        <a:p>
          <a:endParaRPr lang="el-GR"/>
        </a:p>
      </dgm:t>
    </dgm:pt>
    <dgm:pt modelId="{5A762CF4-1415-43D9-A4AD-833BB4936AEB}" type="pres">
      <dgm:prSet presAssocID="{92686F56-5224-43DC-A932-57C9F7CE2E26}" presName="node" presStyleLbl="node1" presStyleIdx="3" presStyleCnt="4" custScaleX="175537" custScaleY="96806">
        <dgm:presLayoutVars>
          <dgm:bulletEnabled val="1"/>
        </dgm:presLayoutVars>
      </dgm:prSet>
      <dgm:spPr/>
      <dgm:t>
        <a:bodyPr/>
        <a:lstStyle/>
        <a:p>
          <a:endParaRPr lang="el-GR"/>
        </a:p>
      </dgm:t>
    </dgm:pt>
    <dgm:pt modelId="{02CB67DB-8E83-4DE3-A60A-84C851565F8F}" type="pres">
      <dgm:prSet presAssocID="{05BE8EC1-6FF9-4534-819C-24E333AF8978}" presName="sibTrans" presStyleLbl="sibTrans2D1" presStyleIdx="3" presStyleCnt="4"/>
      <dgm:spPr/>
      <dgm:t>
        <a:bodyPr/>
        <a:lstStyle/>
        <a:p>
          <a:endParaRPr lang="el-GR"/>
        </a:p>
      </dgm:t>
    </dgm:pt>
    <dgm:pt modelId="{DA6C4FA0-86F7-40ED-A261-4980AF4442AF}" type="pres">
      <dgm:prSet presAssocID="{05BE8EC1-6FF9-4534-819C-24E333AF8978}" presName="connectorText" presStyleLbl="sibTrans2D1" presStyleIdx="3" presStyleCnt="4"/>
      <dgm:spPr/>
      <dgm:t>
        <a:bodyPr/>
        <a:lstStyle/>
        <a:p>
          <a:endParaRPr lang="el-GR"/>
        </a:p>
      </dgm:t>
    </dgm:pt>
  </dgm:ptLst>
  <dgm:cxnLst>
    <dgm:cxn modelId="{C611BA11-E8D9-4898-8120-1E4D0606D2F5}" type="presOf" srcId="{05BE8EC1-6FF9-4534-819C-24E333AF8978}" destId="{DA6C4FA0-86F7-40ED-A261-4980AF4442AF}" srcOrd="1" destOrd="0" presId="urn:microsoft.com/office/officeart/2005/8/layout/cycle2"/>
    <dgm:cxn modelId="{06783A0D-9DA9-4F4B-8DF8-D7A22656FB37}" type="presOf" srcId="{D0E7915B-A6F7-43A2-9D96-9CCC75D2A380}" destId="{FD537F50-B996-4F50-9F7B-AFDBC7D58C68}" srcOrd="0" destOrd="0" presId="urn:microsoft.com/office/officeart/2005/8/layout/cycle2"/>
    <dgm:cxn modelId="{0FFAB4A6-B623-49D1-9D6C-50719CBDB46A}" srcId="{536F010B-8FE8-46A6-8BAF-E6D3825A0F5E}" destId="{D0E7915B-A6F7-43A2-9D96-9CCC75D2A380}" srcOrd="0" destOrd="0" parTransId="{411B653F-4416-4F6D-8E4D-7D48905AB639}" sibTransId="{8B19C255-23F3-4453-B14A-380A3E0ECE23}"/>
    <dgm:cxn modelId="{98F6111D-F02E-47DF-8EFA-7958213C33B9}" type="presOf" srcId="{555EC265-B360-4F0A-B077-559E5DFD849F}" destId="{12FB315E-C006-4BB4-9DD3-A9C0F3ABCBE5}" srcOrd="0" destOrd="0" presId="urn:microsoft.com/office/officeart/2005/8/layout/cycle2"/>
    <dgm:cxn modelId="{AA381ECB-EA10-4412-975D-4AE6A0712CFB}" type="presOf" srcId="{28FD23DB-20D2-44A4-A90C-A672B8D563DB}" destId="{EFD382E5-C28D-4DD3-875B-F2D2F5302F5F}" srcOrd="0" destOrd="0" presId="urn:microsoft.com/office/officeart/2005/8/layout/cycle2"/>
    <dgm:cxn modelId="{A1632B9F-FDC3-45DC-BAD3-A6FA00AE35C6}" type="presOf" srcId="{8B19C255-23F3-4453-B14A-380A3E0ECE23}" destId="{F8B9EAE5-FD3E-426D-8465-67C59F710C8D}" srcOrd="0" destOrd="0" presId="urn:microsoft.com/office/officeart/2005/8/layout/cycle2"/>
    <dgm:cxn modelId="{0988619E-F7FC-4489-A971-0C2466E462BD}" type="presOf" srcId="{92686F56-5224-43DC-A932-57C9F7CE2E26}" destId="{5A762CF4-1415-43D9-A4AD-833BB4936AEB}" srcOrd="0" destOrd="0" presId="urn:microsoft.com/office/officeart/2005/8/layout/cycle2"/>
    <dgm:cxn modelId="{CAB4667D-2FF3-4C8F-ACCE-34A2F15FB439}" type="presOf" srcId="{28FD23DB-20D2-44A4-A90C-A672B8D563DB}" destId="{3928666F-2900-485B-87E5-4D43AD5BCA5C}" srcOrd="1" destOrd="0" presId="urn:microsoft.com/office/officeart/2005/8/layout/cycle2"/>
    <dgm:cxn modelId="{BAFAA2FE-C278-4C8D-A0DA-7D6B73044D2F}" type="presOf" srcId="{23C844CA-AED1-4052-A983-35DE87BDE3C1}" destId="{84A842EA-CA15-43C2-A236-30E284CA5F56}" srcOrd="0" destOrd="0" presId="urn:microsoft.com/office/officeart/2005/8/layout/cycle2"/>
    <dgm:cxn modelId="{FEF61504-A756-42AC-AB3C-68E7C173BA93}" srcId="{536F010B-8FE8-46A6-8BAF-E6D3825A0F5E}" destId="{555EC265-B360-4F0A-B077-559E5DFD849F}" srcOrd="1" destOrd="0" parTransId="{34518135-0AE9-4B35-B297-E8CA12659C38}" sibTransId="{23C844CA-AED1-4052-A983-35DE87BDE3C1}"/>
    <dgm:cxn modelId="{BFCB8004-4BFB-40AD-836A-F6FD6B358643}" type="presOf" srcId="{7A96CB3A-DB00-4885-BB63-B8BE21BF21C5}" destId="{DB6A1154-45C2-4C4D-976E-2802408C694E}" srcOrd="0" destOrd="0" presId="urn:microsoft.com/office/officeart/2005/8/layout/cycle2"/>
    <dgm:cxn modelId="{8382B2DE-643A-4D0F-8D95-DF08349B6C0C}" type="presOf" srcId="{8B19C255-23F3-4453-B14A-380A3E0ECE23}" destId="{E347288C-E632-4E5F-9C48-D26B49DFD2BD}" srcOrd="1" destOrd="0" presId="urn:microsoft.com/office/officeart/2005/8/layout/cycle2"/>
    <dgm:cxn modelId="{E88BD9AD-B8BD-4FE8-B70D-7C061D0B1E2A}" type="presOf" srcId="{05BE8EC1-6FF9-4534-819C-24E333AF8978}" destId="{02CB67DB-8E83-4DE3-A60A-84C851565F8F}" srcOrd="0" destOrd="0" presId="urn:microsoft.com/office/officeart/2005/8/layout/cycle2"/>
    <dgm:cxn modelId="{D1237B82-8490-481B-8C60-8FC0266FF65C}" type="presOf" srcId="{536F010B-8FE8-46A6-8BAF-E6D3825A0F5E}" destId="{C77F8E4D-8ACF-4E21-A412-97C75AE33A6E}" srcOrd="0" destOrd="0" presId="urn:microsoft.com/office/officeart/2005/8/layout/cycle2"/>
    <dgm:cxn modelId="{7C87D53B-39F3-48FE-A9A1-04AC9346D44B}" type="presOf" srcId="{23C844CA-AED1-4052-A983-35DE87BDE3C1}" destId="{C28FB719-4C74-4453-B23E-6466436CE03C}" srcOrd="1" destOrd="0" presId="urn:microsoft.com/office/officeart/2005/8/layout/cycle2"/>
    <dgm:cxn modelId="{584612E0-A5CE-470C-8339-C630A01B51F9}" srcId="{536F010B-8FE8-46A6-8BAF-E6D3825A0F5E}" destId="{92686F56-5224-43DC-A932-57C9F7CE2E26}" srcOrd="3" destOrd="0" parTransId="{EBCC0648-17E0-49C9-8BD9-FAF5C1A21335}" sibTransId="{05BE8EC1-6FF9-4534-819C-24E333AF8978}"/>
    <dgm:cxn modelId="{60087190-C1C7-4CAA-96B3-B6B7B2D5C8EC}" srcId="{536F010B-8FE8-46A6-8BAF-E6D3825A0F5E}" destId="{7A96CB3A-DB00-4885-BB63-B8BE21BF21C5}" srcOrd="2" destOrd="0" parTransId="{E88255FB-2387-404F-85AB-E13B118EB57E}" sibTransId="{28FD23DB-20D2-44A4-A90C-A672B8D563DB}"/>
    <dgm:cxn modelId="{1CB4F135-55A2-4F34-BEC4-3AF2E906B160}" type="presParOf" srcId="{C77F8E4D-8ACF-4E21-A412-97C75AE33A6E}" destId="{FD537F50-B996-4F50-9F7B-AFDBC7D58C68}" srcOrd="0" destOrd="0" presId="urn:microsoft.com/office/officeart/2005/8/layout/cycle2"/>
    <dgm:cxn modelId="{24C5C6EC-A43E-49DD-A89E-23FA4A0D96BF}" type="presParOf" srcId="{C77F8E4D-8ACF-4E21-A412-97C75AE33A6E}" destId="{F8B9EAE5-FD3E-426D-8465-67C59F710C8D}" srcOrd="1" destOrd="0" presId="urn:microsoft.com/office/officeart/2005/8/layout/cycle2"/>
    <dgm:cxn modelId="{18CFD030-4EE6-4D2B-8A48-F277FB33D787}" type="presParOf" srcId="{F8B9EAE5-FD3E-426D-8465-67C59F710C8D}" destId="{E347288C-E632-4E5F-9C48-D26B49DFD2BD}" srcOrd="0" destOrd="0" presId="urn:microsoft.com/office/officeart/2005/8/layout/cycle2"/>
    <dgm:cxn modelId="{EDF32D3C-A386-4482-B80E-6A76AD8D5454}" type="presParOf" srcId="{C77F8E4D-8ACF-4E21-A412-97C75AE33A6E}" destId="{12FB315E-C006-4BB4-9DD3-A9C0F3ABCBE5}" srcOrd="2" destOrd="0" presId="urn:microsoft.com/office/officeart/2005/8/layout/cycle2"/>
    <dgm:cxn modelId="{E9531402-4161-4C22-BF32-4B0BF83B478C}" type="presParOf" srcId="{C77F8E4D-8ACF-4E21-A412-97C75AE33A6E}" destId="{84A842EA-CA15-43C2-A236-30E284CA5F56}" srcOrd="3" destOrd="0" presId="urn:microsoft.com/office/officeart/2005/8/layout/cycle2"/>
    <dgm:cxn modelId="{9151CAA8-57DE-4D74-9E9C-7C16F7C65486}" type="presParOf" srcId="{84A842EA-CA15-43C2-A236-30E284CA5F56}" destId="{C28FB719-4C74-4453-B23E-6466436CE03C}" srcOrd="0" destOrd="0" presId="urn:microsoft.com/office/officeart/2005/8/layout/cycle2"/>
    <dgm:cxn modelId="{5AA6F572-2ADA-42AB-918B-50C0E93986BF}" type="presParOf" srcId="{C77F8E4D-8ACF-4E21-A412-97C75AE33A6E}" destId="{DB6A1154-45C2-4C4D-976E-2802408C694E}" srcOrd="4" destOrd="0" presId="urn:microsoft.com/office/officeart/2005/8/layout/cycle2"/>
    <dgm:cxn modelId="{8A8FA302-6685-4F68-B303-85DA6FCE090C}" type="presParOf" srcId="{C77F8E4D-8ACF-4E21-A412-97C75AE33A6E}" destId="{EFD382E5-C28D-4DD3-875B-F2D2F5302F5F}" srcOrd="5" destOrd="0" presId="urn:microsoft.com/office/officeart/2005/8/layout/cycle2"/>
    <dgm:cxn modelId="{B8164A3F-836E-421C-8093-006876A04D7F}" type="presParOf" srcId="{EFD382E5-C28D-4DD3-875B-F2D2F5302F5F}" destId="{3928666F-2900-485B-87E5-4D43AD5BCA5C}" srcOrd="0" destOrd="0" presId="urn:microsoft.com/office/officeart/2005/8/layout/cycle2"/>
    <dgm:cxn modelId="{E002424C-8F7B-45BB-B546-A2D41E466426}" type="presParOf" srcId="{C77F8E4D-8ACF-4E21-A412-97C75AE33A6E}" destId="{5A762CF4-1415-43D9-A4AD-833BB4936AEB}" srcOrd="6" destOrd="0" presId="urn:microsoft.com/office/officeart/2005/8/layout/cycle2"/>
    <dgm:cxn modelId="{4A82D78D-C591-4F38-A1B3-21454E98B7E9}" type="presParOf" srcId="{C77F8E4D-8ACF-4E21-A412-97C75AE33A6E}" destId="{02CB67DB-8E83-4DE3-A60A-84C851565F8F}" srcOrd="7" destOrd="0" presId="urn:microsoft.com/office/officeart/2005/8/layout/cycle2"/>
    <dgm:cxn modelId="{FDAE45BA-06C0-4020-9B37-E79D8BCB7023}" type="presParOf" srcId="{02CB67DB-8E83-4DE3-A60A-84C851565F8F}" destId="{DA6C4FA0-86F7-40ED-A261-4980AF4442AF}"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2B90B-07CD-46D7-B453-49BDF85F286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5DBA8857-89AF-483B-BD78-A19E0E990775}">
      <dgm:prSet phldrT="[Κείμενο]"/>
      <dgm:spPr/>
      <dgm:t>
        <a:bodyPr/>
        <a:lstStyle/>
        <a:p>
          <a:pPr algn="l"/>
          <a:r>
            <a:rPr lang="el-GR" dirty="0" smtClean="0"/>
            <a:t>Εκπαιδευτής</a:t>
          </a:r>
          <a:endParaRPr lang="el-GR" dirty="0"/>
        </a:p>
      </dgm:t>
    </dgm:pt>
    <dgm:pt modelId="{90438914-7AB1-426C-AE5F-AC6D89518281}" type="parTrans" cxnId="{527AB4B8-51FD-4C18-AFF1-889AAE152173}">
      <dgm:prSet/>
      <dgm:spPr/>
      <dgm:t>
        <a:bodyPr/>
        <a:lstStyle/>
        <a:p>
          <a:endParaRPr lang="el-GR"/>
        </a:p>
      </dgm:t>
    </dgm:pt>
    <dgm:pt modelId="{A8679645-8560-47DC-8FD3-114775CE7940}" type="sibTrans" cxnId="{527AB4B8-51FD-4C18-AFF1-889AAE152173}">
      <dgm:prSet/>
      <dgm:spPr/>
      <dgm:t>
        <a:bodyPr/>
        <a:lstStyle/>
        <a:p>
          <a:endParaRPr lang="el-GR"/>
        </a:p>
      </dgm:t>
    </dgm:pt>
    <dgm:pt modelId="{1E65B64A-6626-4A0C-BB0A-2BE7881D650E}">
      <dgm:prSet phldrT="[Κείμενο]"/>
      <dgm:spPr/>
      <dgm:t>
        <a:bodyPr/>
        <a:lstStyle/>
        <a:p>
          <a:r>
            <a:rPr lang="el-GR" dirty="0" err="1" smtClean="0"/>
            <a:t>Διευκολυντής</a:t>
          </a:r>
          <a:endParaRPr lang="el-GR" dirty="0" smtClean="0"/>
        </a:p>
        <a:p>
          <a:r>
            <a:rPr lang="el-GR" dirty="0" smtClean="0"/>
            <a:t>(</a:t>
          </a:r>
          <a:r>
            <a:rPr lang="en-US" dirty="0" smtClean="0"/>
            <a:t>Facilitator)</a:t>
          </a:r>
          <a:endParaRPr lang="el-GR" dirty="0"/>
        </a:p>
      </dgm:t>
    </dgm:pt>
    <dgm:pt modelId="{1E7F1197-8F4C-499C-ABBE-2AE0B6BE55BC}" type="parTrans" cxnId="{47E17FF7-6F04-4D21-9EDB-464174DCDA9C}">
      <dgm:prSet/>
      <dgm:spPr/>
      <dgm:t>
        <a:bodyPr/>
        <a:lstStyle/>
        <a:p>
          <a:endParaRPr lang="el-GR"/>
        </a:p>
      </dgm:t>
    </dgm:pt>
    <dgm:pt modelId="{74F32735-5F47-4F36-ACA4-72897D926A8C}" type="sibTrans" cxnId="{47E17FF7-6F04-4D21-9EDB-464174DCDA9C}">
      <dgm:prSet/>
      <dgm:spPr/>
      <dgm:t>
        <a:bodyPr/>
        <a:lstStyle/>
        <a:p>
          <a:endParaRPr lang="el-GR"/>
        </a:p>
      </dgm:t>
    </dgm:pt>
    <dgm:pt modelId="{C03FEF27-9116-49A1-B677-53481E5A16E0}">
      <dgm:prSet phldrT="[Κείμενο]"/>
      <dgm:spPr/>
      <dgm:t>
        <a:bodyPr/>
        <a:lstStyle/>
        <a:p>
          <a:r>
            <a:rPr lang="el-GR" dirty="0" smtClean="0"/>
            <a:t>Σύμβουλος</a:t>
          </a:r>
          <a:endParaRPr lang="el-GR" dirty="0"/>
        </a:p>
      </dgm:t>
    </dgm:pt>
    <dgm:pt modelId="{060B5388-4F35-4C09-B917-7B1C8704D9E0}" type="parTrans" cxnId="{C4C847D6-3E72-4112-9E97-CC52AC64A08E}">
      <dgm:prSet/>
      <dgm:spPr/>
      <dgm:t>
        <a:bodyPr/>
        <a:lstStyle/>
        <a:p>
          <a:endParaRPr lang="el-GR"/>
        </a:p>
      </dgm:t>
    </dgm:pt>
    <dgm:pt modelId="{4A1AE83B-1FC4-4805-9D4B-5CD66A063070}" type="sibTrans" cxnId="{C4C847D6-3E72-4112-9E97-CC52AC64A08E}">
      <dgm:prSet/>
      <dgm:spPr/>
      <dgm:t>
        <a:bodyPr/>
        <a:lstStyle/>
        <a:p>
          <a:endParaRPr lang="el-GR"/>
        </a:p>
      </dgm:t>
    </dgm:pt>
    <dgm:pt modelId="{5ECB71D8-49A6-4CE5-8604-D456A88230E0}">
      <dgm:prSet phldrT="[Κείμενο]"/>
      <dgm:spPr/>
      <dgm:t>
        <a:bodyPr/>
        <a:lstStyle/>
        <a:p>
          <a:r>
            <a:rPr lang="el-GR" dirty="0" smtClean="0"/>
            <a:t>Ενεργοποιεί με ανοικτές και ουδέτερες  ερωτήσεις</a:t>
          </a:r>
          <a:endParaRPr lang="el-GR" dirty="0"/>
        </a:p>
      </dgm:t>
    </dgm:pt>
    <dgm:pt modelId="{3AD10494-7F8C-4F0D-8E00-C6E94FD63862}" type="parTrans" cxnId="{E2395FB6-78BA-4DC0-ADA0-C3E567CF8F2C}">
      <dgm:prSet/>
      <dgm:spPr/>
      <dgm:t>
        <a:bodyPr/>
        <a:lstStyle/>
        <a:p>
          <a:endParaRPr lang="el-GR"/>
        </a:p>
      </dgm:t>
    </dgm:pt>
    <dgm:pt modelId="{651C812E-26B0-4554-8890-6CCC8A48ADFC}" type="sibTrans" cxnId="{E2395FB6-78BA-4DC0-ADA0-C3E567CF8F2C}">
      <dgm:prSet/>
      <dgm:spPr/>
      <dgm:t>
        <a:bodyPr/>
        <a:lstStyle/>
        <a:p>
          <a:endParaRPr lang="el-GR"/>
        </a:p>
      </dgm:t>
    </dgm:pt>
    <dgm:pt modelId="{C4EF5551-54AF-457F-AC53-C229A971C0F7}">
      <dgm:prSet phldrT="[Κείμενο]"/>
      <dgm:spPr/>
      <dgm:t>
        <a:bodyPr/>
        <a:lstStyle/>
        <a:p>
          <a:r>
            <a:rPr lang="el-GR" dirty="0" smtClean="0"/>
            <a:t>Δεν δίνει έτοιμες λύσεις</a:t>
          </a:r>
          <a:endParaRPr lang="el-GR" dirty="0"/>
        </a:p>
      </dgm:t>
    </dgm:pt>
    <dgm:pt modelId="{9FDBEA63-0C8D-4781-8198-AF5F67AC46E4}" type="parTrans" cxnId="{85EFDE7A-84F4-4FCB-91B8-C55832D25AC3}">
      <dgm:prSet/>
      <dgm:spPr/>
      <dgm:t>
        <a:bodyPr/>
        <a:lstStyle/>
        <a:p>
          <a:endParaRPr lang="el-GR"/>
        </a:p>
      </dgm:t>
    </dgm:pt>
    <dgm:pt modelId="{41F501C2-2D5D-4738-8EEB-5E63B75FE773}" type="sibTrans" cxnId="{85EFDE7A-84F4-4FCB-91B8-C55832D25AC3}">
      <dgm:prSet/>
      <dgm:spPr/>
      <dgm:t>
        <a:bodyPr/>
        <a:lstStyle/>
        <a:p>
          <a:endParaRPr lang="el-GR"/>
        </a:p>
      </dgm:t>
    </dgm:pt>
    <dgm:pt modelId="{1C290FD2-2523-438F-B0F0-25CDADD35A32}" type="pres">
      <dgm:prSet presAssocID="{4F72B90B-07CD-46D7-B453-49BDF85F2869}" presName="diagram" presStyleCnt="0">
        <dgm:presLayoutVars>
          <dgm:chMax val="1"/>
          <dgm:dir/>
          <dgm:animLvl val="ctr"/>
          <dgm:resizeHandles val="exact"/>
        </dgm:presLayoutVars>
      </dgm:prSet>
      <dgm:spPr/>
      <dgm:t>
        <a:bodyPr/>
        <a:lstStyle/>
        <a:p>
          <a:endParaRPr lang="el-GR"/>
        </a:p>
      </dgm:t>
    </dgm:pt>
    <dgm:pt modelId="{2F431132-4941-4D04-8FDB-ED766713E7B2}" type="pres">
      <dgm:prSet presAssocID="{4F72B90B-07CD-46D7-B453-49BDF85F2869}" presName="matrix" presStyleCnt="0"/>
      <dgm:spPr/>
    </dgm:pt>
    <dgm:pt modelId="{036185EF-270F-4AB0-AE58-0A49AA062BDF}" type="pres">
      <dgm:prSet presAssocID="{4F72B90B-07CD-46D7-B453-49BDF85F2869}" presName="tile1" presStyleLbl="node1" presStyleIdx="0" presStyleCnt="4"/>
      <dgm:spPr/>
      <dgm:t>
        <a:bodyPr/>
        <a:lstStyle/>
        <a:p>
          <a:endParaRPr lang="el-GR"/>
        </a:p>
      </dgm:t>
    </dgm:pt>
    <dgm:pt modelId="{B360A302-3C82-47A9-9376-EB7EE51A1476}" type="pres">
      <dgm:prSet presAssocID="{4F72B90B-07CD-46D7-B453-49BDF85F2869}" presName="tile1text" presStyleLbl="node1" presStyleIdx="0" presStyleCnt="4">
        <dgm:presLayoutVars>
          <dgm:chMax val="0"/>
          <dgm:chPref val="0"/>
          <dgm:bulletEnabled val="1"/>
        </dgm:presLayoutVars>
      </dgm:prSet>
      <dgm:spPr/>
      <dgm:t>
        <a:bodyPr/>
        <a:lstStyle/>
        <a:p>
          <a:endParaRPr lang="el-GR"/>
        </a:p>
      </dgm:t>
    </dgm:pt>
    <dgm:pt modelId="{3AA714B0-9AAA-4672-99AA-8F79C7867092}" type="pres">
      <dgm:prSet presAssocID="{4F72B90B-07CD-46D7-B453-49BDF85F2869}" presName="tile2" presStyleLbl="node1" presStyleIdx="1" presStyleCnt="4"/>
      <dgm:spPr/>
      <dgm:t>
        <a:bodyPr/>
        <a:lstStyle/>
        <a:p>
          <a:endParaRPr lang="el-GR"/>
        </a:p>
      </dgm:t>
    </dgm:pt>
    <dgm:pt modelId="{C37F7CEC-A86F-43C9-9025-AA9D82861D6B}" type="pres">
      <dgm:prSet presAssocID="{4F72B90B-07CD-46D7-B453-49BDF85F2869}" presName="tile2text" presStyleLbl="node1" presStyleIdx="1" presStyleCnt="4">
        <dgm:presLayoutVars>
          <dgm:chMax val="0"/>
          <dgm:chPref val="0"/>
          <dgm:bulletEnabled val="1"/>
        </dgm:presLayoutVars>
      </dgm:prSet>
      <dgm:spPr/>
      <dgm:t>
        <a:bodyPr/>
        <a:lstStyle/>
        <a:p>
          <a:endParaRPr lang="el-GR"/>
        </a:p>
      </dgm:t>
    </dgm:pt>
    <dgm:pt modelId="{01076ED5-9C73-43B8-AB82-14083EA6BD34}" type="pres">
      <dgm:prSet presAssocID="{4F72B90B-07CD-46D7-B453-49BDF85F2869}" presName="tile3" presStyleLbl="node1" presStyleIdx="2" presStyleCnt="4" custLinFactNeighborX="-782" custLinFactNeighborY="28125"/>
      <dgm:spPr/>
      <dgm:t>
        <a:bodyPr/>
        <a:lstStyle/>
        <a:p>
          <a:endParaRPr lang="el-GR"/>
        </a:p>
      </dgm:t>
    </dgm:pt>
    <dgm:pt modelId="{E6A82114-9FC7-417F-AE63-CDD9BA8DCBE1}" type="pres">
      <dgm:prSet presAssocID="{4F72B90B-07CD-46D7-B453-49BDF85F2869}" presName="tile3text" presStyleLbl="node1" presStyleIdx="2" presStyleCnt="4">
        <dgm:presLayoutVars>
          <dgm:chMax val="0"/>
          <dgm:chPref val="0"/>
          <dgm:bulletEnabled val="1"/>
        </dgm:presLayoutVars>
      </dgm:prSet>
      <dgm:spPr/>
      <dgm:t>
        <a:bodyPr/>
        <a:lstStyle/>
        <a:p>
          <a:endParaRPr lang="el-GR"/>
        </a:p>
      </dgm:t>
    </dgm:pt>
    <dgm:pt modelId="{2731A79A-6CD5-44A4-A179-1987B4FDF787}" type="pres">
      <dgm:prSet presAssocID="{4F72B90B-07CD-46D7-B453-49BDF85F2869}" presName="tile4" presStyleLbl="node1" presStyleIdx="3" presStyleCnt="4"/>
      <dgm:spPr/>
      <dgm:t>
        <a:bodyPr/>
        <a:lstStyle/>
        <a:p>
          <a:endParaRPr lang="el-GR"/>
        </a:p>
      </dgm:t>
    </dgm:pt>
    <dgm:pt modelId="{166C5A3F-EF9F-4CA4-A93D-7E2333A3CAE0}" type="pres">
      <dgm:prSet presAssocID="{4F72B90B-07CD-46D7-B453-49BDF85F2869}" presName="tile4text" presStyleLbl="node1" presStyleIdx="3" presStyleCnt="4">
        <dgm:presLayoutVars>
          <dgm:chMax val="0"/>
          <dgm:chPref val="0"/>
          <dgm:bulletEnabled val="1"/>
        </dgm:presLayoutVars>
      </dgm:prSet>
      <dgm:spPr/>
      <dgm:t>
        <a:bodyPr/>
        <a:lstStyle/>
        <a:p>
          <a:endParaRPr lang="el-GR"/>
        </a:p>
      </dgm:t>
    </dgm:pt>
    <dgm:pt modelId="{16D31B0C-DDE1-424F-8E4C-55EE70E7809C}" type="pres">
      <dgm:prSet presAssocID="{4F72B90B-07CD-46D7-B453-49BDF85F2869}" presName="centerTile" presStyleLbl="fgShp" presStyleIdx="0" presStyleCnt="1" custScaleX="123813" custScaleY="119298">
        <dgm:presLayoutVars>
          <dgm:chMax val="0"/>
          <dgm:chPref val="0"/>
        </dgm:presLayoutVars>
      </dgm:prSet>
      <dgm:spPr/>
      <dgm:t>
        <a:bodyPr/>
        <a:lstStyle/>
        <a:p>
          <a:endParaRPr lang="el-GR"/>
        </a:p>
      </dgm:t>
    </dgm:pt>
  </dgm:ptLst>
  <dgm:cxnLst>
    <dgm:cxn modelId="{EAC81C56-04C5-42FF-84D9-C2970A1855E0}" type="presOf" srcId="{5ECB71D8-49A6-4CE5-8604-D456A88230E0}" destId="{01076ED5-9C73-43B8-AB82-14083EA6BD34}" srcOrd="0" destOrd="0" presId="urn:microsoft.com/office/officeart/2005/8/layout/matrix1"/>
    <dgm:cxn modelId="{02C824EA-E9F6-4872-83E8-61AD71417D07}" type="presOf" srcId="{1E65B64A-6626-4A0C-BB0A-2BE7881D650E}" destId="{036185EF-270F-4AB0-AE58-0A49AA062BDF}" srcOrd="0" destOrd="0" presId="urn:microsoft.com/office/officeart/2005/8/layout/matrix1"/>
    <dgm:cxn modelId="{F7431B99-9F9F-43D1-8906-D45C63A853BC}" type="presOf" srcId="{5DBA8857-89AF-483B-BD78-A19E0E990775}" destId="{16D31B0C-DDE1-424F-8E4C-55EE70E7809C}" srcOrd="0" destOrd="0" presId="urn:microsoft.com/office/officeart/2005/8/layout/matrix1"/>
    <dgm:cxn modelId="{7EC27C72-12D1-4A1F-BB66-DF117334B68F}" type="presOf" srcId="{C03FEF27-9116-49A1-B677-53481E5A16E0}" destId="{3AA714B0-9AAA-4672-99AA-8F79C7867092}" srcOrd="0" destOrd="0" presId="urn:microsoft.com/office/officeart/2005/8/layout/matrix1"/>
    <dgm:cxn modelId="{5874C1CF-BEF7-47E2-9D41-28B6F39AFA2D}" type="presOf" srcId="{5ECB71D8-49A6-4CE5-8604-D456A88230E0}" destId="{E6A82114-9FC7-417F-AE63-CDD9BA8DCBE1}" srcOrd="1" destOrd="0" presId="urn:microsoft.com/office/officeart/2005/8/layout/matrix1"/>
    <dgm:cxn modelId="{B62D4336-D322-4EBF-9D44-61C5F7B96DC4}" type="presOf" srcId="{4F72B90B-07CD-46D7-B453-49BDF85F2869}" destId="{1C290FD2-2523-438F-B0F0-25CDADD35A32}" srcOrd="0" destOrd="0" presId="urn:microsoft.com/office/officeart/2005/8/layout/matrix1"/>
    <dgm:cxn modelId="{47E17FF7-6F04-4D21-9EDB-464174DCDA9C}" srcId="{5DBA8857-89AF-483B-BD78-A19E0E990775}" destId="{1E65B64A-6626-4A0C-BB0A-2BE7881D650E}" srcOrd="0" destOrd="0" parTransId="{1E7F1197-8F4C-499C-ABBE-2AE0B6BE55BC}" sibTransId="{74F32735-5F47-4F36-ACA4-72897D926A8C}"/>
    <dgm:cxn modelId="{235AA5D1-FF63-4C06-8577-78F9B90B11C9}" type="presOf" srcId="{C03FEF27-9116-49A1-B677-53481E5A16E0}" destId="{C37F7CEC-A86F-43C9-9025-AA9D82861D6B}" srcOrd="1" destOrd="0" presId="urn:microsoft.com/office/officeart/2005/8/layout/matrix1"/>
    <dgm:cxn modelId="{321F619A-DAAC-42B2-AFBE-7A3B5CADD37E}" type="presOf" srcId="{C4EF5551-54AF-457F-AC53-C229A971C0F7}" destId="{166C5A3F-EF9F-4CA4-A93D-7E2333A3CAE0}" srcOrd="1" destOrd="0" presId="urn:microsoft.com/office/officeart/2005/8/layout/matrix1"/>
    <dgm:cxn modelId="{65722C8B-6449-4E2F-9954-F1204DB61501}" type="presOf" srcId="{1E65B64A-6626-4A0C-BB0A-2BE7881D650E}" destId="{B360A302-3C82-47A9-9376-EB7EE51A1476}" srcOrd="1" destOrd="0" presId="urn:microsoft.com/office/officeart/2005/8/layout/matrix1"/>
    <dgm:cxn modelId="{C4C847D6-3E72-4112-9E97-CC52AC64A08E}" srcId="{5DBA8857-89AF-483B-BD78-A19E0E990775}" destId="{C03FEF27-9116-49A1-B677-53481E5A16E0}" srcOrd="1" destOrd="0" parTransId="{060B5388-4F35-4C09-B917-7B1C8704D9E0}" sibTransId="{4A1AE83B-1FC4-4805-9D4B-5CD66A063070}"/>
    <dgm:cxn modelId="{E2395FB6-78BA-4DC0-ADA0-C3E567CF8F2C}" srcId="{5DBA8857-89AF-483B-BD78-A19E0E990775}" destId="{5ECB71D8-49A6-4CE5-8604-D456A88230E0}" srcOrd="2" destOrd="0" parTransId="{3AD10494-7F8C-4F0D-8E00-C6E94FD63862}" sibTransId="{651C812E-26B0-4554-8890-6CCC8A48ADFC}"/>
    <dgm:cxn modelId="{A63015F1-B3F7-4438-B7AA-896291A17D12}" type="presOf" srcId="{C4EF5551-54AF-457F-AC53-C229A971C0F7}" destId="{2731A79A-6CD5-44A4-A179-1987B4FDF787}" srcOrd="0" destOrd="0" presId="urn:microsoft.com/office/officeart/2005/8/layout/matrix1"/>
    <dgm:cxn modelId="{527AB4B8-51FD-4C18-AFF1-889AAE152173}" srcId="{4F72B90B-07CD-46D7-B453-49BDF85F2869}" destId="{5DBA8857-89AF-483B-BD78-A19E0E990775}" srcOrd="0" destOrd="0" parTransId="{90438914-7AB1-426C-AE5F-AC6D89518281}" sibTransId="{A8679645-8560-47DC-8FD3-114775CE7940}"/>
    <dgm:cxn modelId="{85EFDE7A-84F4-4FCB-91B8-C55832D25AC3}" srcId="{5DBA8857-89AF-483B-BD78-A19E0E990775}" destId="{C4EF5551-54AF-457F-AC53-C229A971C0F7}" srcOrd="3" destOrd="0" parTransId="{9FDBEA63-0C8D-4781-8198-AF5F67AC46E4}" sibTransId="{41F501C2-2D5D-4738-8EEB-5E63B75FE773}"/>
    <dgm:cxn modelId="{0B7200B4-52D4-41EE-897E-AADE5C73B3C8}" type="presParOf" srcId="{1C290FD2-2523-438F-B0F0-25CDADD35A32}" destId="{2F431132-4941-4D04-8FDB-ED766713E7B2}" srcOrd="0" destOrd="0" presId="urn:microsoft.com/office/officeart/2005/8/layout/matrix1"/>
    <dgm:cxn modelId="{46C9EEFD-010D-4590-87F5-19FCA9D8BE07}" type="presParOf" srcId="{2F431132-4941-4D04-8FDB-ED766713E7B2}" destId="{036185EF-270F-4AB0-AE58-0A49AA062BDF}" srcOrd="0" destOrd="0" presId="urn:microsoft.com/office/officeart/2005/8/layout/matrix1"/>
    <dgm:cxn modelId="{08FF6FAB-16B0-4114-A0A4-EFD35DC6F8A6}" type="presParOf" srcId="{2F431132-4941-4D04-8FDB-ED766713E7B2}" destId="{B360A302-3C82-47A9-9376-EB7EE51A1476}" srcOrd="1" destOrd="0" presId="urn:microsoft.com/office/officeart/2005/8/layout/matrix1"/>
    <dgm:cxn modelId="{9EEB7CE6-F260-420A-AB60-1CB75D821768}" type="presParOf" srcId="{2F431132-4941-4D04-8FDB-ED766713E7B2}" destId="{3AA714B0-9AAA-4672-99AA-8F79C7867092}" srcOrd="2" destOrd="0" presId="urn:microsoft.com/office/officeart/2005/8/layout/matrix1"/>
    <dgm:cxn modelId="{B4079CCE-13CB-432C-BF82-1D207B94D148}" type="presParOf" srcId="{2F431132-4941-4D04-8FDB-ED766713E7B2}" destId="{C37F7CEC-A86F-43C9-9025-AA9D82861D6B}" srcOrd="3" destOrd="0" presId="urn:microsoft.com/office/officeart/2005/8/layout/matrix1"/>
    <dgm:cxn modelId="{DF65DAF4-B6B5-4F93-ADCE-0ADEA66C5244}" type="presParOf" srcId="{2F431132-4941-4D04-8FDB-ED766713E7B2}" destId="{01076ED5-9C73-43B8-AB82-14083EA6BD34}" srcOrd="4" destOrd="0" presId="urn:microsoft.com/office/officeart/2005/8/layout/matrix1"/>
    <dgm:cxn modelId="{765AFACD-7725-49BA-B665-164FD4345590}" type="presParOf" srcId="{2F431132-4941-4D04-8FDB-ED766713E7B2}" destId="{E6A82114-9FC7-417F-AE63-CDD9BA8DCBE1}" srcOrd="5" destOrd="0" presId="urn:microsoft.com/office/officeart/2005/8/layout/matrix1"/>
    <dgm:cxn modelId="{8EE00834-5493-4032-B3F9-AF2A1E23817A}" type="presParOf" srcId="{2F431132-4941-4D04-8FDB-ED766713E7B2}" destId="{2731A79A-6CD5-44A4-A179-1987B4FDF787}" srcOrd="6" destOrd="0" presId="urn:microsoft.com/office/officeart/2005/8/layout/matrix1"/>
    <dgm:cxn modelId="{1F152E05-41A0-43A8-A674-90DD5002CA5A}" type="presParOf" srcId="{2F431132-4941-4D04-8FDB-ED766713E7B2}" destId="{166C5A3F-EF9F-4CA4-A93D-7E2333A3CAE0}" srcOrd="7" destOrd="0" presId="urn:microsoft.com/office/officeart/2005/8/layout/matrix1"/>
    <dgm:cxn modelId="{8399FEA0-652D-4E79-8AFB-8FDD416A1964}" type="presParOf" srcId="{1C290FD2-2523-438F-B0F0-25CDADD35A32}" destId="{16D31B0C-DDE1-424F-8E4C-55EE70E7809C}"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4650" cy="48895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08413" y="0"/>
            <a:ext cx="2914650" cy="488950"/>
          </a:xfrm>
          <a:prstGeom prst="rect">
            <a:avLst/>
          </a:prstGeom>
        </p:spPr>
        <p:txBody>
          <a:bodyPr vert="horz" lIns="91440" tIns="45720" rIns="91440" bIns="45720" rtlCol="0"/>
          <a:lstStyle>
            <a:lvl1pPr algn="r">
              <a:defRPr sz="1200"/>
            </a:lvl1pPr>
          </a:lstStyle>
          <a:p>
            <a:fld id="{04732F4B-C77D-44CA-8427-A8DE36631D05}" type="datetimeFigureOut">
              <a:rPr lang="el-GR" smtClean="0"/>
              <a:pPr/>
              <a:t>4/5/2014</a:t>
            </a:fld>
            <a:endParaRPr lang="el-GR"/>
          </a:p>
        </p:txBody>
      </p:sp>
      <p:sp>
        <p:nvSpPr>
          <p:cNvPr id="4" name="3 - Θέση υποσέλιδου"/>
          <p:cNvSpPr>
            <a:spLocks noGrp="1"/>
          </p:cNvSpPr>
          <p:nvPr>
            <p:ph type="ftr" sz="quarter" idx="2"/>
          </p:nvPr>
        </p:nvSpPr>
        <p:spPr>
          <a:xfrm>
            <a:off x="0" y="9283700"/>
            <a:ext cx="2914650" cy="48895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08413" y="9283700"/>
            <a:ext cx="2914650" cy="488950"/>
          </a:xfrm>
          <a:prstGeom prst="rect">
            <a:avLst/>
          </a:prstGeom>
        </p:spPr>
        <p:txBody>
          <a:bodyPr vert="horz" lIns="91440" tIns="45720" rIns="91440" bIns="45720" rtlCol="0" anchor="b"/>
          <a:lstStyle>
            <a:lvl1pPr algn="r">
              <a:defRPr sz="1200"/>
            </a:lvl1pPr>
          </a:lstStyle>
          <a:p>
            <a:fld id="{D0882D14-78ED-48D1-A11F-127F1E71A48C}" type="slidenum">
              <a:rPr lang="el-GR" smtClean="0"/>
              <a:pPr/>
              <a:t>‹#›</a:t>
            </a:fld>
            <a:endParaRPr lang="el-GR"/>
          </a:p>
        </p:txBody>
      </p:sp>
    </p:spTree>
    <p:extLst>
      <p:ext uri="{BB962C8B-B14F-4D97-AF65-F5344CB8AC3E}">
        <p14:creationId xmlns:p14="http://schemas.microsoft.com/office/powerpoint/2010/main" xmlns="" val="377807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xmlns=""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a:t>
            </a:r>
            <a:r>
              <a:rPr lang="en-US" b="0" baseline="0" dirty="0" smtClean="0"/>
              <a:t> </a:t>
            </a:r>
            <a:r>
              <a:rPr lang="el-GR" b="0" baseline="0" smtClean="0"/>
              <a:t>(βλ</a:t>
            </a:r>
            <a:r>
              <a:rPr lang="el-GR" b="0" baseline="0" dirty="0" smtClean="0"/>
              <a:t>. βιογραφικό του στο τέλος του Κυρίως Κειμένου της Ενότητας).</a:t>
            </a:r>
            <a:endParaRPr lang="el-GR" b="0"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xmlns=""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baseline="0" dirty="0" smtClean="0"/>
          </a:p>
          <a:p>
            <a:pPr marL="228600" indent="-228600">
              <a:buFont typeface="+mj-lt"/>
              <a:buAutoNum type="arabicPeriod"/>
            </a:pPr>
            <a:endParaRPr lang="el-GR" baseline="0" dirty="0" smtClean="0"/>
          </a:p>
          <a:p>
            <a:pPr marL="228600" indent="-228600">
              <a:buFont typeface="+mj-lt"/>
              <a:buAutoNum type="arabicPeriod"/>
            </a:pPr>
            <a:r>
              <a:rPr lang="el-GR" baseline="0" dirty="0" smtClean="0"/>
              <a:t>Παρουσιάστε το κυκλικό μοντέλο Α</a:t>
            </a:r>
            <a:r>
              <a:rPr lang="en-US" baseline="0" dirty="0" smtClean="0"/>
              <a:t>PM </a:t>
            </a:r>
            <a:r>
              <a:rPr lang="el-GR" baseline="0" dirty="0" smtClean="0"/>
              <a:t>όπως περιγράφεται στο διάγραμμα.</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r>
              <a:rPr lang="el-GR" dirty="0" smtClean="0"/>
              <a:t>Παρουσιάστε ξανά με συντομία το περιεχόμενο της 3ης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l-GR" b="0" baseline="0" dirty="0" smtClean="0"/>
              <a:t>Αναφερθείτε στο διάγραμμα αναλύοντας με συντομία τον ρόλο του εκπαιδευτή στο πλαίσιο της αυτορρυθμιζόμενης μάθησης </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τις φάσεις και τις ανάλογες δραστηριότητες που αναφέρονται στη διαδικασία</a:t>
            </a: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p14="http://schemas.microsoft.com/office/powerpoint/2010/main" xmlns="" val="206993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 ξανά με συντομία το περιεχόμενο της 4ης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endParaRPr lang="el-GR" dirty="0" smtClean="0"/>
          </a:p>
          <a:p>
            <a:pPr marL="228600" indent="-228600">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 ξανά με συντομία το περιεχόμενο της 5ης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τον πίνακα αναφερόμενοι στις συνιστώσες και τα ανάλογα κίνητρα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 βιωματική δραστηριότητα της συγκεκριμένης 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το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την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αναγράφονται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xmlns=""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 βιωματική δραστηριότητα της συγκεκριμένης ενότητας. </a:t>
            </a:r>
          </a:p>
          <a:p>
            <a:pPr marL="0" indent="0">
              <a:buFont typeface="+mj-lt"/>
              <a:buNone/>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a:t>
            </a:r>
            <a:r>
              <a:rPr lang="el-GR" dirty="0" err="1" smtClean="0"/>
              <a:t>δραστηριότητας,για</a:t>
            </a:r>
            <a:r>
              <a:rPr lang="el-GR" dirty="0" smtClean="0"/>
              <a:t> τη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παρουσιάζοντας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 λόγο προκειμένου να διαπιστώσουν αν και κατά πόσο επιτεύχθηκαν οι στόχοι της θεματικής ενότητας.</a:t>
            </a:r>
            <a:endParaRPr lang="el-GR" sz="120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92705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τον σκοπό της ενότητας.</a:t>
            </a:r>
          </a:p>
          <a:p>
            <a:pPr marL="228600" indent="-228600">
              <a:buFont typeface="+mj-lt"/>
              <a:buAutoNum type="arabicPeriod"/>
            </a:pPr>
            <a:endParaRPr lang="el-GR" dirty="0" smtClean="0"/>
          </a:p>
          <a:p>
            <a:pPr marL="228600" indent="-228600">
              <a:buFont typeface="+mj-lt"/>
              <a:buAutoNum type="arabicPeriod"/>
            </a:pPr>
            <a:r>
              <a:rPr lang="el-GR" dirty="0" smtClean="0"/>
              <a:t>Με τον όρο αυτορρύθμιση ορίζουμε την</a:t>
            </a:r>
            <a:r>
              <a:rPr lang="el-GR" sz="1200" kern="1200" dirty="0" smtClean="0">
                <a:solidFill>
                  <a:schemeClr val="tx1"/>
                </a:solidFill>
                <a:latin typeface="+mn-lt"/>
                <a:ea typeface="+mn-ea"/>
                <a:cs typeface="+mn-cs"/>
              </a:rPr>
              <a:t> ικανότητα του ατόμου να παρακολουθεί, να τροποποιεί και να ελέγχει τη συμπεριφορά, το </a:t>
            </a:r>
            <a:r>
              <a:rPr lang="el-GR" sz="1200" kern="1200" dirty="0" err="1" smtClean="0">
                <a:solidFill>
                  <a:schemeClr val="tx1"/>
                </a:solidFill>
                <a:latin typeface="+mn-lt"/>
                <a:ea typeface="+mn-ea"/>
                <a:cs typeface="+mn-cs"/>
              </a:rPr>
              <a:t>γιγνώσκειν</a:t>
            </a:r>
            <a:r>
              <a:rPr lang="el-GR" sz="1200" kern="1200" dirty="0" smtClean="0">
                <a:solidFill>
                  <a:schemeClr val="tx1"/>
                </a:solidFill>
                <a:latin typeface="+mn-lt"/>
                <a:ea typeface="+mn-ea"/>
                <a:cs typeface="+mn-cs"/>
              </a:rPr>
              <a:t>, και το θυμικό του, καθώς και το περιβάλλον του, αν χρειάζεται, για να πετύχει ένα στόχο</a:t>
            </a:r>
            <a:r>
              <a:rPr lang="en-US" sz="1200" kern="1200" dirty="0" smtClean="0">
                <a:solidFill>
                  <a:schemeClr val="tx1"/>
                </a:solidFill>
                <a:latin typeface="+mn-lt"/>
                <a:ea typeface="+mn-ea"/>
                <a:cs typeface="+mn-cs"/>
              </a:rPr>
              <a:t>.</a:t>
            </a:r>
          </a:p>
          <a:p>
            <a:pPr marL="228600" indent="-228600">
              <a:buFont typeface="+mj-lt"/>
              <a:buAutoNum type="arabicPeriod"/>
            </a:pPr>
            <a:r>
              <a:rPr lang="el-GR" baseline="0" dirty="0" smtClean="0"/>
              <a:t>Οι διαδικασίες αυτορρύθμισης περιλαμβάνουν δράσεις πριν την οριοθέτηση ενός στόχου, κατά τη διάρκεια και μετά την ολοκλήρωση ενός στόχου</a:t>
            </a:r>
            <a:r>
              <a:rPr lang="en-US" baseline="0" dirty="0" smtClean="0"/>
              <a:t>.</a:t>
            </a:r>
            <a:r>
              <a:rPr lang="el-GR" baseline="0" dirty="0" smtClean="0"/>
              <a:t> </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xmlns=""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endParaRPr lang="en-US" b="0" baseline="0" dirty="0" smtClean="0"/>
          </a:p>
          <a:p>
            <a:pPr marL="228600" indent="-228600">
              <a:buFont typeface="+mj-lt"/>
              <a:buAutoNum type="arabicPeriod"/>
            </a:pPr>
            <a:endParaRPr lang="en-US"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xmlns=""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xmlns=""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a:t>
            </a:r>
            <a:r>
              <a:rPr lang="el-GR" baseline="0" dirty="0" smtClean="0"/>
              <a:t> τους εκπαιδευόμενους να απαντήσουν με ναι ή όχι.</a:t>
            </a: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xmlns="" val="206993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xmlns="" val="16639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77385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06253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67313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177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423677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a14="http://schemas.microsoft.com/office/drawing/2010/main" xmlns="">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b="1" dirty="0">
              <a:solidFill>
                <a:schemeClr val="bg1"/>
              </a:solidFill>
            </a:endParaRPr>
          </a:p>
        </p:txBody>
      </p:sp>
      <p:sp>
        <p:nvSpPr>
          <p:cNvPr id="3" name="Υπότιτλος 2"/>
          <p:cNvSpPr>
            <a:spLocks noGrp="1"/>
          </p:cNvSpPr>
          <p:nvPr>
            <p:ph type="subTitle" idx="1"/>
          </p:nvPr>
        </p:nvSpPr>
        <p:spPr>
          <a:xfrm>
            <a:off x="4932040" y="3356992"/>
            <a:ext cx="3816424" cy="2976736"/>
          </a:xfrm>
          <a:solidFill>
            <a:srgbClr val="27498D"/>
          </a:solidFill>
          <a:ln w="57150">
            <a:solidFill>
              <a:schemeClr val="tx1"/>
            </a:solidFill>
          </a:ln>
        </p:spPr>
        <p:txBody>
          <a:bodyPr>
            <a:normAutofit/>
          </a:bodyPr>
          <a:lstStyle/>
          <a:p>
            <a:r>
              <a:rPr lang="el-GR" sz="2800" b="1" dirty="0">
                <a:solidFill>
                  <a:schemeClr val="bg1">
                    <a:lumMod val="85000"/>
                  </a:schemeClr>
                </a:solidFill>
              </a:rPr>
              <a:t>Ενότητα </a:t>
            </a:r>
            <a:r>
              <a:rPr lang="el-GR" sz="2800" b="1" dirty="0" smtClean="0">
                <a:solidFill>
                  <a:schemeClr val="bg1">
                    <a:lumMod val="85000"/>
                  </a:schemeClr>
                </a:solidFill>
              </a:rPr>
              <a:t>4.</a:t>
            </a:r>
            <a:endParaRPr lang="en-US" sz="2800" b="1" dirty="0" smtClean="0">
              <a:solidFill>
                <a:schemeClr val="bg1">
                  <a:lumMod val="85000"/>
                </a:schemeClr>
              </a:solidFill>
            </a:endParaRPr>
          </a:p>
          <a:p>
            <a:r>
              <a:rPr lang="el-GR" sz="2800" b="1" dirty="0" smtClean="0">
                <a:solidFill>
                  <a:schemeClr val="bg1">
                    <a:lumMod val="85000"/>
                  </a:schemeClr>
                </a:solidFill>
              </a:rPr>
              <a:t>Η έννοια </a:t>
            </a:r>
          </a:p>
          <a:p>
            <a:r>
              <a:rPr lang="el-GR" sz="2800" b="1" dirty="0" smtClean="0">
                <a:solidFill>
                  <a:schemeClr val="bg1">
                    <a:lumMod val="85000"/>
                  </a:schemeClr>
                </a:solidFill>
              </a:rPr>
              <a:t>της αυτορρυθμιζόμενης μάθησης</a:t>
            </a:r>
            <a:endParaRPr lang="el-GR" sz="2800" b="1" dirty="0">
              <a:solidFill>
                <a:schemeClr val="bg1">
                  <a:lumMod val="85000"/>
                </a:schemeClr>
              </a:solidFill>
            </a:endParaRPr>
          </a:p>
        </p:txBody>
      </p:sp>
      <p:sp>
        <p:nvSpPr>
          <p:cNvPr id="7" name="Ορθογώνιο 6"/>
          <p:cNvSpPr/>
          <p:nvPr/>
        </p:nvSpPr>
        <p:spPr>
          <a:xfrm>
            <a:off x="395536" y="4678301"/>
            <a:ext cx="4032448"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p>
          <a:p>
            <a:r>
              <a:rPr lang="el-GR" b="1" dirty="0" smtClean="0">
                <a:solidFill>
                  <a:schemeClr val="tx1"/>
                </a:solidFill>
              </a:rPr>
              <a:t>Πόπη Κασσωτάκη-Ψαρουδάκη</a:t>
            </a:r>
          </a:p>
          <a:p>
            <a:r>
              <a:rPr lang="el-GR" b="1" dirty="0" smtClean="0">
                <a:solidFill>
                  <a:schemeClr val="tx1"/>
                </a:solidFill>
              </a:rPr>
              <a:t>Σαββατού Τσολακίδου</a:t>
            </a:r>
          </a:p>
          <a:p>
            <a:r>
              <a:rPr lang="el-GR" dirty="0" smtClean="0">
                <a:solidFill>
                  <a:schemeClr val="tx1"/>
                </a:solidFill>
              </a:rPr>
              <a:t> </a:t>
            </a:r>
          </a:p>
        </p:txBody>
      </p:sp>
      <p:grpSp>
        <p:nvGrpSpPr>
          <p:cNvPr id="6" name="Ομάδα 5"/>
          <p:cNvGrpSpPr/>
          <p:nvPr/>
        </p:nvGrpSpPr>
        <p:grpSpPr>
          <a:xfrm>
            <a:off x="5724128" y="378134"/>
            <a:ext cx="3112707" cy="2114762"/>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8596" y="0"/>
            <a:ext cx="8229600" cy="1571604"/>
          </a:xfrm>
          <a:solidFill>
            <a:srgbClr val="FBFBE9"/>
          </a:solidFill>
          <a:ln w="57150">
            <a:solidFill>
              <a:schemeClr val="tx1"/>
            </a:solidFill>
          </a:ln>
        </p:spPr>
        <p:txBody>
          <a:bodyPr>
            <a:noAutofit/>
          </a:bodyPr>
          <a:lstStyle/>
          <a:p>
            <a:r>
              <a:rPr lang="el-GR" sz="3600" dirty="0" smtClean="0"/>
              <a:t/>
            </a:r>
            <a:br>
              <a:rPr lang="el-GR" sz="3600" dirty="0" smtClean="0"/>
            </a:br>
            <a:r>
              <a:rPr lang="el-GR" sz="3600" dirty="0" smtClean="0"/>
              <a:t> </a:t>
            </a:r>
            <a:r>
              <a:rPr lang="el-GR" sz="3600" dirty="0"/>
              <a:t>Υποενότητα </a:t>
            </a:r>
            <a:r>
              <a:rPr lang="el-GR" sz="3600" dirty="0" smtClean="0"/>
              <a:t>2</a:t>
            </a:r>
            <a:br>
              <a:rPr lang="el-GR" sz="3600" dirty="0" smtClean="0"/>
            </a:br>
            <a:r>
              <a:rPr lang="el-GR" sz="3600" dirty="0" smtClean="0"/>
              <a:t>Κυκλικό μοντέλο αυτορρυθμιζόμενης μάθησης 2/1 </a:t>
            </a:r>
            <a:br>
              <a:rPr lang="el-GR" sz="3600" dirty="0" smtClean="0"/>
            </a:br>
            <a:endParaRPr lang="el-GR" sz="3600" dirty="0"/>
          </a:p>
        </p:txBody>
      </p:sp>
      <p:sp>
        <p:nvSpPr>
          <p:cNvPr id="3" name="Θέση περιεχομένου 2"/>
          <p:cNvSpPr>
            <a:spLocks noGrp="1"/>
          </p:cNvSpPr>
          <p:nvPr>
            <p:ph idx="1"/>
          </p:nvPr>
        </p:nvSpPr>
        <p:spPr>
          <a:xfrm>
            <a:off x="500034" y="1600200"/>
            <a:ext cx="8186766" cy="4972072"/>
          </a:xfrm>
          <a:solidFill>
            <a:schemeClr val="bg2">
              <a:lumMod val="90000"/>
            </a:schemeClr>
          </a:solidFill>
          <a:ln w="57150">
            <a:solidFill>
              <a:schemeClr val="tx1"/>
            </a:solidFill>
          </a:ln>
        </p:spPr>
        <p:txBody>
          <a:bodyPr/>
          <a:lstStyle/>
          <a:p>
            <a:r>
              <a:rPr lang="el-GR" sz="2000" b="1" dirty="0" smtClean="0"/>
              <a:t>Το κυκλικό μοντέλο ΑΡΜ περιλαμβάνει:</a:t>
            </a:r>
          </a:p>
          <a:p>
            <a:pPr>
              <a:buNone/>
            </a:pPr>
            <a:endParaRPr lang="el-GR" sz="2000" b="1" dirty="0" smtClean="0"/>
          </a:p>
          <a:p>
            <a:pPr marL="0" indent="0">
              <a:buNone/>
            </a:pPr>
            <a:endParaRPr lang="el-GR" dirty="0"/>
          </a:p>
        </p:txBody>
      </p:sp>
      <p:sp>
        <p:nvSpPr>
          <p:cNvPr id="8" name="Έλλειψη 4"/>
          <p:cNvSpPr/>
          <p:nvPr/>
        </p:nvSpPr>
        <p:spPr>
          <a:xfrm>
            <a:off x="4138422" y="2995423"/>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l-GR" sz="1600" kern="1200"/>
          </a:p>
        </p:txBody>
      </p:sp>
      <p:graphicFrame>
        <p:nvGraphicFramePr>
          <p:cNvPr id="9" name="8 - Διάγραμμα"/>
          <p:cNvGraphicFramePr/>
          <p:nvPr/>
        </p:nvGraphicFramePr>
        <p:xfrm>
          <a:off x="500034" y="2000240"/>
          <a:ext cx="814393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7000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4.</a:t>
            </a:r>
            <a:r>
              <a:rPr lang="el-GR" sz="3200" dirty="0">
                <a:solidFill>
                  <a:schemeClr val="bg1"/>
                </a:solidFill>
              </a:rPr>
              <a:t/>
            </a:r>
            <a:br>
              <a:rPr lang="el-GR" sz="3200" dirty="0">
                <a:solidFill>
                  <a:schemeClr val="bg1"/>
                </a:solidFill>
              </a:rPr>
            </a:br>
            <a:r>
              <a:rPr lang="el-GR" sz="3200" dirty="0" smtClean="0">
                <a:solidFill>
                  <a:schemeClr val="bg1"/>
                </a:solidFill>
              </a:rPr>
              <a:t> </a:t>
            </a:r>
            <a:r>
              <a:rPr lang="el-GR" sz="3200" dirty="0" err="1" smtClean="0">
                <a:solidFill>
                  <a:schemeClr val="bg1"/>
                </a:solidFill>
              </a:rPr>
              <a:t>Μεταγνωστικές</a:t>
            </a:r>
            <a:r>
              <a:rPr lang="el-GR" sz="3200" dirty="0" smtClean="0">
                <a:solidFill>
                  <a:schemeClr val="bg1"/>
                </a:solidFill>
              </a:rPr>
              <a:t> ικανότητες και Αυτορρυθμιζόμενη μάθηση</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3. </a:t>
            </a:r>
          </a:p>
          <a:p>
            <a:r>
              <a:rPr lang="el-GR" dirty="0" smtClean="0">
                <a:solidFill>
                  <a:schemeClr val="tx1"/>
                </a:solidFill>
              </a:rPr>
              <a:t>Ο ρόλος του εκπαιδευτή στο πλαίσιο της αυτορρυθμιζόμενης μάθησης </a:t>
            </a:r>
            <a:endParaRPr lang="el-GR" dirty="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837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19256" cy="1525848"/>
          </a:xfrm>
          <a:solidFill>
            <a:srgbClr val="FBFBE9"/>
          </a:solidFill>
          <a:ln w="57150">
            <a:solidFill>
              <a:schemeClr val="tx1"/>
            </a:solidFill>
          </a:ln>
        </p:spPr>
        <p:txBody>
          <a:bodyPr>
            <a:noAutofit/>
          </a:bodyPr>
          <a:lstStyle/>
          <a:p>
            <a:r>
              <a:rPr lang="el-GR" sz="3600" dirty="0" smtClean="0"/>
              <a:t>Υποενότητα 3</a:t>
            </a:r>
            <a:br>
              <a:rPr lang="el-GR" sz="3600" dirty="0" smtClean="0"/>
            </a:br>
            <a:r>
              <a:rPr lang="el-GR" sz="3600" dirty="0" smtClean="0"/>
              <a:t>Ο ρόλος του εκπαιδευτή στο πλαίσιο της αυτορρυθμιζόμενης μάθησης 3/1</a:t>
            </a:r>
            <a:endParaRPr lang="el-GR" sz="3600" dirty="0"/>
          </a:p>
        </p:txBody>
      </p:sp>
      <p:sp>
        <p:nvSpPr>
          <p:cNvPr id="3" name="Θέση περιεχομένου 2"/>
          <p:cNvSpPr>
            <a:spLocks noGrp="1"/>
          </p:cNvSpPr>
          <p:nvPr>
            <p:ph idx="1"/>
          </p:nvPr>
        </p:nvSpPr>
        <p:spPr>
          <a:xfrm>
            <a:off x="500034" y="2143116"/>
            <a:ext cx="8229600" cy="4614882"/>
          </a:xfrm>
          <a:solidFill>
            <a:schemeClr val="bg2">
              <a:lumMod val="90000"/>
            </a:schemeClr>
          </a:solidFill>
          <a:ln w="57150">
            <a:solidFill>
              <a:schemeClr val="tx1"/>
            </a:solidFill>
          </a:ln>
        </p:spPr>
        <p:txBody>
          <a:bodyPr/>
          <a:lstStyle/>
          <a:p>
            <a:pPr algn="ctr">
              <a:buNone/>
            </a:pPr>
            <a:endParaRPr lang="el-GR" sz="2000" dirty="0" smtClean="0"/>
          </a:p>
        </p:txBody>
      </p:sp>
      <p:graphicFrame>
        <p:nvGraphicFramePr>
          <p:cNvPr id="4" name="3 - Διάγραμμα"/>
          <p:cNvGraphicFramePr/>
          <p:nvPr/>
        </p:nvGraphicFramePr>
        <p:xfrm>
          <a:off x="1071538" y="2643182"/>
          <a:ext cx="6667504"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78226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571472" y="0"/>
            <a:ext cx="8064896" cy="1428760"/>
          </a:xfrm>
          <a:solidFill>
            <a:srgbClr val="FBFBE9"/>
          </a:solidFill>
          <a:ln w="57150">
            <a:solidFill>
              <a:schemeClr val="tx1"/>
            </a:solidFill>
          </a:ln>
        </p:spPr>
        <p:txBody>
          <a:bodyPr anchor="t">
            <a:normAutofit fontScale="90000"/>
          </a:bodyPr>
          <a:lstStyle/>
          <a:p>
            <a:pPr algn="ctr"/>
            <a:r>
              <a:rPr lang="el-GR" sz="3600" b="0" dirty="0" smtClean="0"/>
              <a:t>Υποενότητα 3</a:t>
            </a:r>
            <a:br>
              <a:rPr lang="el-GR" sz="3600" b="0" dirty="0" smtClean="0"/>
            </a:br>
            <a:r>
              <a:rPr lang="el-GR" sz="3600" b="0" dirty="0" smtClean="0"/>
              <a:t>Ο ρόλος του εκπαιδευτή στο πλαίσιο της ΑΡΜ 3/2</a:t>
            </a:r>
            <a:endParaRPr lang="el-GR" sz="3600" b="0" dirty="0"/>
          </a:p>
        </p:txBody>
      </p:sp>
      <p:graphicFrame>
        <p:nvGraphicFramePr>
          <p:cNvPr id="7" name="6 - Πίνακας"/>
          <p:cNvGraphicFramePr>
            <a:graphicFrameLocks noGrp="1"/>
          </p:cNvGraphicFramePr>
          <p:nvPr/>
        </p:nvGraphicFramePr>
        <p:xfrm>
          <a:off x="571472" y="1643051"/>
          <a:ext cx="8143932" cy="4970431"/>
        </p:xfrm>
        <a:graphic>
          <a:graphicData uri="http://schemas.openxmlformats.org/drawingml/2006/table">
            <a:tbl>
              <a:tblPr firstRow="1" bandRow="1">
                <a:tableStyleId>{5C22544A-7EE6-4342-B048-85BDC9FD1C3A}</a:tableStyleId>
              </a:tblPr>
              <a:tblGrid>
                <a:gridCol w="3109978"/>
                <a:gridCol w="5033954"/>
              </a:tblGrid>
              <a:tr h="447075">
                <a:tc>
                  <a:txBody>
                    <a:bodyPr/>
                    <a:lstStyle/>
                    <a:p>
                      <a:r>
                        <a:rPr lang="el-GR" dirty="0" smtClean="0"/>
                        <a:t>Φάσεις</a:t>
                      </a:r>
                      <a:endParaRPr lang="el-GR" dirty="0"/>
                    </a:p>
                  </a:txBody>
                  <a:tcPr/>
                </a:tc>
                <a:tc>
                  <a:txBody>
                    <a:bodyPr/>
                    <a:lstStyle/>
                    <a:p>
                      <a:r>
                        <a:rPr lang="el-GR" dirty="0" smtClean="0"/>
                        <a:t>Δραστηριότητες ανά φάση</a:t>
                      </a:r>
                      <a:endParaRPr lang="el-GR" dirty="0"/>
                    </a:p>
                  </a:txBody>
                  <a:tcPr/>
                </a:tc>
              </a:tr>
              <a:tr h="938103">
                <a:tc>
                  <a:txBody>
                    <a:bodyPr/>
                    <a:lstStyle/>
                    <a:p>
                      <a:r>
                        <a:rPr lang="el-GR" dirty="0" err="1" smtClean="0"/>
                        <a:t>Αυτοαξιολόγηση</a:t>
                      </a:r>
                      <a:r>
                        <a:rPr lang="el-GR" baseline="0" dirty="0" smtClean="0"/>
                        <a:t> </a:t>
                      </a:r>
                    </a:p>
                    <a:p>
                      <a:r>
                        <a:rPr lang="el-GR" baseline="0" dirty="0" smtClean="0"/>
                        <a:t>και  Αυτοέλεγχος</a:t>
                      </a:r>
                      <a:endParaRPr lang="el-GR" dirty="0" smtClean="0"/>
                    </a:p>
                    <a:p>
                      <a:endParaRPr lang="el-GR" dirty="0"/>
                    </a:p>
                  </a:txBody>
                  <a:tcPr/>
                </a:tc>
                <a:tc>
                  <a:txBody>
                    <a:bodyPr/>
                    <a:lstStyle/>
                    <a:p>
                      <a:pPr>
                        <a:buFontTx/>
                        <a:buChar char="-"/>
                      </a:pPr>
                      <a:r>
                        <a:rPr lang="el-GR" dirty="0" smtClean="0"/>
                        <a:t>Σημειώσεις</a:t>
                      </a:r>
                    </a:p>
                    <a:p>
                      <a:pPr>
                        <a:buFontTx/>
                        <a:buChar char="-"/>
                      </a:pPr>
                      <a:r>
                        <a:rPr lang="el-GR" dirty="0" smtClean="0"/>
                        <a:t>Ημερολόγιο</a:t>
                      </a:r>
                    </a:p>
                    <a:p>
                      <a:pPr>
                        <a:buFontTx/>
                        <a:buChar char="-"/>
                      </a:pPr>
                      <a:r>
                        <a:rPr lang="el-GR" dirty="0" smtClean="0"/>
                        <a:t>Ενεργοποίηση προηγούμενων</a:t>
                      </a:r>
                      <a:r>
                        <a:rPr lang="el-GR" baseline="0" dirty="0" smtClean="0"/>
                        <a:t> γνώσεων</a:t>
                      </a:r>
                      <a:endParaRPr lang="el-GR" dirty="0"/>
                    </a:p>
                  </a:txBody>
                  <a:tcPr/>
                </a:tc>
              </a:tr>
              <a:tr h="1543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Καθορισμός στόχων</a:t>
                      </a:r>
                    </a:p>
                    <a:p>
                      <a:endParaRPr lang="el-GR" dirty="0"/>
                    </a:p>
                  </a:txBody>
                  <a:tcPr/>
                </a:tc>
                <a:tc>
                  <a:txBody>
                    <a:bodyPr/>
                    <a:lstStyle/>
                    <a:p>
                      <a:pPr>
                        <a:buFontTx/>
                        <a:buChar char="-"/>
                      </a:pPr>
                      <a:r>
                        <a:rPr lang="el-GR" dirty="0" smtClean="0"/>
                        <a:t>Ορισμός γενικών και ειδικών στόχων,</a:t>
                      </a:r>
                      <a:r>
                        <a:rPr lang="el-GR" baseline="0" dirty="0" smtClean="0"/>
                        <a:t> με ρ</a:t>
                      </a:r>
                      <a:r>
                        <a:rPr lang="el-GR" dirty="0" smtClean="0"/>
                        <a:t>ήματα δράσεις , </a:t>
                      </a:r>
                      <a:r>
                        <a:rPr lang="el-GR" dirty="0" err="1" smtClean="0"/>
                        <a:t>εμεργητικά</a:t>
                      </a:r>
                      <a:endParaRPr lang="el-GR" dirty="0" smtClean="0"/>
                    </a:p>
                    <a:p>
                      <a:pPr>
                        <a:buFontTx/>
                        <a:buChar char="-"/>
                      </a:pPr>
                      <a:r>
                        <a:rPr lang="el-GR" dirty="0" smtClean="0"/>
                        <a:t> Αντίληψη έργου και περιεχομένου</a:t>
                      </a:r>
                    </a:p>
                    <a:p>
                      <a:r>
                        <a:rPr lang="el-GR" dirty="0" smtClean="0"/>
                        <a:t>- Ορισμός χρόνου και τόπου</a:t>
                      </a:r>
                    </a:p>
                    <a:p>
                      <a:pPr>
                        <a:buFontTx/>
                        <a:buChar char="-"/>
                      </a:pPr>
                      <a:r>
                        <a:rPr lang="el-GR" dirty="0" smtClean="0"/>
                        <a:t> Συσχέτιση με Κίνητρα</a:t>
                      </a:r>
                      <a:endParaRPr lang="el-GR" dirty="0"/>
                    </a:p>
                  </a:txBody>
                  <a:tcPr/>
                </a:tc>
              </a:tr>
              <a:tr h="1259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Εφαρμογή της στρατηγικής</a:t>
                      </a:r>
                    </a:p>
                    <a:p>
                      <a:endParaRPr lang="el-GR" dirty="0"/>
                    </a:p>
                  </a:txBody>
                  <a:tcPr/>
                </a:tc>
                <a:tc>
                  <a:txBody>
                    <a:bodyPr/>
                    <a:lstStyle/>
                    <a:p>
                      <a:r>
                        <a:rPr lang="el-GR" dirty="0" smtClean="0"/>
                        <a:t>Επιλογή γνωστικών και </a:t>
                      </a:r>
                      <a:r>
                        <a:rPr lang="el-GR" dirty="0" err="1" smtClean="0"/>
                        <a:t>μεταγνωστικών</a:t>
                      </a:r>
                      <a:r>
                        <a:rPr lang="el-GR" dirty="0" smtClean="0"/>
                        <a:t> στρατηγικών μάθησης (πρόβλεψη, επανάληψη, επεξεργασία πληροφοριών, </a:t>
                      </a:r>
                      <a:r>
                        <a:rPr lang="el-GR" dirty="0" err="1" smtClean="0"/>
                        <a:t>οπτικοποίηση</a:t>
                      </a:r>
                      <a:r>
                        <a:rPr lang="el-GR" dirty="0" smtClean="0"/>
                        <a:t>,</a:t>
                      </a:r>
                      <a:r>
                        <a:rPr lang="el-GR" baseline="0" dirty="0" smtClean="0"/>
                        <a:t> συμπεράσματα)</a:t>
                      </a:r>
                      <a:endParaRPr lang="el-GR" dirty="0"/>
                    </a:p>
                  </a:txBody>
                  <a:tcPr/>
                </a:tc>
              </a:tr>
              <a:tr h="782381">
                <a:tc>
                  <a:txBody>
                    <a:bodyPr/>
                    <a:lstStyle/>
                    <a:p>
                      <a:r>
                        <a:rPr lang="el-GR" dirty="0" smtClean="0"/>
                        <a:t>Έλεγχος αποτελεσμάτων</a:t>
                      </a:r>
                      <a:endParaRPr lang="el-GR" dirty="0"/>
                    </a:p>
                  </a:txBody>
                  <a:tcPr/>
                </a:tc>
                <a:tc>
                  <a:txBody>
                    <a:bodyPr/>
                    <a:lstStyle/>
                    <a:p>
                      <a:r>
                        <a:rPr lang="el-GR" dirty="0" smtClean="0"/>
                        <a:t>Αξιολόγηση της στρατηγικής, κριτική θεώρηση αποτελεσμάτων.</a:t>
                      </a:r>
                      <a:endParaRPr lang="el-GR" dirty="0"/>
                    </a:p>
                  </a:txBody>
                  <a:tcPr/>
                </a:tc>
              </a:tr>
            </a:tbl>
          </a:graphicData>
        </a:graphic>
      </p:graphicFrame>
    </p:spTree>
    <p:extLst>
      <p:ext uri="{BB962C8B-B14F-4D97-AF65-F5344CB8AC3E}">
        <p14:creationId xmlns:p14="http://schemas.microsoft.com/office/powerpoint/2010/main" xmlns="" val="2615575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4.</a:t>
            </a:r>
            <a:r>
              <a:rPr lang="el-GR" sz="3200" dirty="0">
                <a:solidFill>
                  <a:schemeClr val="bg1"/>
                </a:solidFill>
              </a:rPr>
              <a:t/>
            </a:r>
            <a:br>
              <a:rPr lang="el-GR" sz="3200" dirty="0">
                <a:solidFill>
                  <a:schemeClr val="bg1"/>
                </a:solidFill>
              </a:rPr>
            </a:br>
            <a:r>
              <a:rPr lang="el-GR" sz="3200" dirty="0" smtClean="0">
                <a:solidFill>
                  <a:schemeClr val="bg1"/>
                </a:solidFill>
              </a:rPr>
              <a:t> </a:t>
            </a:r>
            <a:r>
              <a:rPr lang="el-GR" sz="3200" dirty="0" err="1" smtClean="0">
                <a:solidFill>
                  <a:schemeClr val="bg1"/>
                </a:solidFill>
              </a:rPr>
              <a:t>Μεταγνωστικές</a:t>
            </a:r>
            <a:r>
              <a:rPr lang="el-GR" sz="3200" dirty="0" smtClean="0">
                <a:solidFill>
                  <a:schemeClr val="bg1"/>
                </a:solidFill>
              </a:rPr>
              <a:t> ικανότητες και Αυτορρυθμιζόμενη μάθηση</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fontScale="85000" lnSpcReduction="20000"/>
          </a:bodyPr>
          <a:lstStyle/>
          <a:p>
            <a:r>
              <a:rPr lang="el-GR" dirty="0">
                <a:solidFill>
                  <a:schemeClr val="tx1"/>
                </a:solidFill>
              </a:rPr>
              <a:t>Υποενότητα </a:t>
            </a:r>
            <a:r>
              <a:rPr lang="el-GR" dirty="0" smtClean="0">
                <a:solidFill>
                  <a:schemeClr val="tx1"/>
                </a:solidFill>
              </a:rPr>
              <a:t>4</a:t>
            </a:r>
            <a:r>
              <a:rPr lang="en-US" dirty="0" smtClean="0">
                <a:solidFill>
                  <a:schemeClr val="tx1"/>
                </a:solidFill>
              </a:rPr>
              <a:t>.</a:t>
            </a:r>
            <a:endParaRPr lang="el-GR" dirty="0" smtClean="0">
              <a:solidFill>
                <a:schemeClr val="tx1"/>
              </a:solidFill>
            </a:endParaRPr>
          </a:p>
          <a:p>
            <a:r>
              <a:rPr lang="el-GR" dirty="0" smtClean="0">
                <a:solidFill>
                  <a:schemeClr val="tx1"/>
                </a:solidFill>
              </a:rPr>
              <a:t>Οι </a:t>
            </a:r>
            <a:r>
              <a:rPr lang="el-GR" dirty="0" err="1" smtClean="0">
                <a:solidFill>
                  <a:schemeClr val="tx1"/>
                </a:solidFill>
              </a:rPr>
              <a:t>μεταγνωστικές</a:t>
            </a:r>
            <a:r>
              <a:rPr lang="el-GR" dirty="0" smtClean="0">
                <a:solidFill>
                  <a:schemeClr val="tx1"/>
                </a:solidFill>
              </a:rPr>
              <a:t> ικανότητες των  εκπαιδευόμενων</a:t>
            </a:r>
          </a:p>
          <a:p>
            <a:r>
              <a:rPr lang="el-GR" dirty="0" smtClean="0">
                <a:solidFill>
                  <a:schemeClr val="tx1"/>
                </a:solidFill>
              </a:rPr>
              <a:t> στο πλαίσιο </a:t>
            </a:r>
          </a:p>
          <a:p>
            <a:r>
              <a:rPr lang="el-GR" dirty="0" smtClean="0">
                <a:solidFill>
                  <a:schemeClr val="tx1"/>
                </a:solidFill>
              </a:rPr>
              <a:t>της αυτορρυθμιζόμενης μάθησης </a:t>
            </a:r>
          </a:p>
          <a:p>
            <a:r>
              <a:rPr lang="el-GR" dirty="0" smtClean="0">
                <a:solidFill>
                  <a:schemeClr val="tx1"/>
                </a:solidFill>
              </a:rPr>
              <a:t> </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015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560538"/>
          </a:xfrm>
          <a:solidFill>
            <a:srgbClr val="FBFBE9"/>
          </a:solidFill>
          <a:ln w="57150">
            <a:solidFill>
              <a:schemeClr val="tx1"/>
            </a:solidFill>
          </a:ln>
        </p:spPr>
        <p:txBody>
          <a:bodyPr>
            <a:noAutofit/>
          </a:bodyPr>
          <a:lstStyle/>
          <a:p>
            <a:r>
              <a:rPr lang="el-GR" sz="2400" dirty="0" smtClean="0"/>
              <a:t>Υποενότητα 4</a:t>
            </a:r>
            <a:br>
              <a:rPr lang="el-GR" sz="2400" dirty="0" smtClean="0"/>
            </a:br>
            <a:r>
              <a:rPr lang="el-GR" sz="2400" dirty="0" smtClean="0"/>
              <a:t>Οι μεταγνωστικές ικανότητες των  εκπαιδευόμενων στο πλαίσιο της αυτορρυθμιζόμενης μάθησης 4/1</a:t>
            </a:r>
            <a:r>
              <a:rPr lang="el-GR" sz="2400" b="1" dirty="0" smtClean="0"/>
              <a:t/>
            </a:r>
            <a:br>
              <a:rPr lang="el-GR" sz="2400" b="1" dirty="0" smtClean="0"/>
            </a:br>
            <a:endParaRPr lang="el-GR" sz="2400" dirty="0"/>
          </a:p>
        </p:txBody>
      </p:sp>
      <p:sp>
        <p:nvSpPr>
          <p:cNvPr id="3" name="Θέση περιεχομένου 2"/>
          <p:cNvSpPr>
            <a:spLocks noGrp="1"/>
          </p:cNvSpPr>
          <p:nvPr>
            <p:ph idx="1"/>
          </p:nvPr>
        </p:nvSpPr>
        <p:spPr>
          <a:xfrm>
            <a:off x="457200" y="1857364"/>
            <a:ext cx="8229600" cy="3714776"/>
          </a:xfrm>
          <a:solidFill>
            <a:schemeClr val="bg2">
              <a:lumMod val="90000"/>
            </a:schemeClr>
          </a:solidFill>
          <a:ln w="57150">
            <a:solidFill>
              <a:schemeClr val="tx1"/>
            </a:solidFill>
          </a:ln>
        </p:spPr>
        <p:txBody>
          <a:bodyPr>
            <a:normAutofit/>
          </a:bodyPr>
          <a:lstStyle/>
          <a:p>
            <a:pPr algn="just"/>
            <a:r>
              <a:rPr lang="el-GR" sz="2000" b="1" dirty="0" smtClean="0"/>
              <a:t>Το άτομο σχεδιάζει το γνωστικό έργο </a:t>
            </a:r>
            <a:r>
              <a:rPr lang="el-GR" sz="2200" dirty="0" smtClean="0"/>
              <a:t>(σχέδια δράσης, τεχνικές).</a:t>
            </a:r>
          </a:p>
          <a:p>
            <a:pPr algn="just"/>
            <a:r>
              <a:rPr lang="el-GR" sz="2200" dirty="0" smtClean="0"/>
              <a:t>Έχει </a:t>
            </a:r>
            <a:r>
              <a:rPr lang="el-GR" sz="2200" b="1" dirty="0" smtClean="0"/>
              <a:t>αντίληψη της διαδικαστικής και της περιστασιακής γνώσης </a:t>
            </a:r>
            <a:r>
              <a:rPr lang="el-GR" sz="2200" dirty="0" smtClean="0"/>
              <a:t>(γνωρίζει πού, πώς, πότε και γιατί θα χρησιμοποιήσει στρατηγικές)</a:t>
            </a:r>
          </a:p>
          <a:p>
            <a:pPr algn="just"/>
            <a:r>
              <a:rPr lang="el-GR" sz="2200" b="1" dirty="0" smtClean="0"/>
              <a:t>Παρακολουθεί τη γνωστική λειτουργία</a:t>
            </a:r>
            <a:r>
              <a:rPr lang="el-GR" sz="2200" dirty="0" smtClean="0"/>
              <a:t> (με αυτοέλεγχο, αυτορρύθμιση και επαναπροσδιορισμό όταν χρειαστεί)</a:t>
            </a:r>
          </a:p>
          <a:p>
            <a:pPr algn="just"/>
            <a:r>
              <a:rPr lang="el-GR" sz="2200" dirty="0" smtClean="0"/>
              <a:t>Ο εκπαιδευόμενος </a:t>
            </a:r>
            <a:r>
              <a:rPr lang="el-GR" sz="2200" b="1" dirty="0" err="1" smtClean="0"/>
              <a:t>αυτοαξιολογεί</a:t>
            </a:r>
            <a:r>
              <a:rPr lang="el-GR" sz="2200" b="1" dirty="0" smtClean="0"/>
              <a:t> </a:t>
            </a:r>
            <a:r>
              <a:rPr lang="el-GR" sz="2200" dirty="0" smtClean="0"/>
              <a:t>τον τρόπο σκέψης του, </a:t>
            </a:r>
            <a:r>
              <a:rPr lang="el-GR" sz="2200" dirty="0" err="1" smtClean="0"/>
              <a:t>αυτορρυθμίζει</a:t>
            </a:r>
            <a:r>
              <a:rPr lang="el-GR" sz="2200" dirty="0" smtClean="0"/>
              <a:t> και </a:t>
            </a:r>
            <a:r>
              <a:rPr lang="el-GR" sz="2200" dirty="0" err="1" smtClean="0"/>
              <a:t>αυτοκατευθύνει</a:t>
            </a:r>
            <a:r>
              <a:rPr lang="el-GR" sz="2200" dirty="0" smtClean="0"/>
              <a:t> τη μαθησιακ</a:t>
            </a:r>
            <a:r>
              <a:rPr lang="el-GR" sz="2400" dirty="0" smtClean="0"/>
              <a:t>ή του πορεία.</a:t>
            </a:r>
          </a:p>
          <a:p>
            <a:endParaRPr lang="el-GR" sz="2100" dirty="0" smtClean="0"/>
          </a:p>
          <a:p>
            <a:pPr marL="0" indent="0">
              <a:buNone/>
            </a:pPr>
            <a:endParaRPr lang="el-GR" dirty="0"/>
          </a:p>
        </p:txBody>
      </p:sp>
    </p:spTree>
    <p:extLst>
      <p:ext uri="{BB962C8B-B14F-4D97-AF65-F5344CB8AC3E}">
        <p14:creationId xmlns:p14="http://schemas.microsoft.com/office/powerpoint/2010/main" xmlns="" val="1677975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4.</a:t>
            </a:r>
            <a:r>
              <a:rPr lang="el-GR" sz="3200" dirty="0">
                <a:solidFill>
                  <a:schemeClr val="bg1"/>
                </a:solidFill>
              </a:rPr>
              <a:t/>
            </a:r>
            <a:br>
              <a:rPr lang="el-GR" sz="3200" dirty="0">
                <a:solidFill>
                  <a:schemeClr val="bg1"/>
                </a:solidFill>
              </a:rPr>
            </a:br>
            <a:r>
              <a:rPr lang="el-GR" sz="3200" dirty="0" smtClean="0">
                <a:solidFill>
                  <a:schemeClr val="bg1"/>
                </a:solidFill>
              </a:rPr>
              <a:t> </a:t>
            </a:r>
            <a:r>
              <a:rPr lang="el-GR" sz="3200" dirty="0" err="1" smtClean="0">
                <a:solidFill>
                  <a:schemeClr val="bg1"/>
                </a:solidFill>
              </a:rPr>
              <a:t>Μεταγνωστικές</a:t>
            </a:r>
            <a:r>
              <a:rPr lang="el-GR" sz="3200" dirty="0" smtClean="0">
                <a:solidFill>
                  <a:schemeClr val="bg1"/>
                </a:solidFill>
              </a:rPr>
              <a:t> ικανότητες και Αυτορρυθμιζόμενη μάθηση</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5. </a:t>
            </a:r>
          </a:p>
          <a:p>
            <a:r>
              <a:rPr lang="el-GR" dirty="0" smtClean="0">
                <a:solidFill>
                  <a:schemeClr val="tx1"/>
                </a:solidFill>
              </a:rPr>
              <a:t>Κίνητρα και ΑΡΜ  </a:t>
            </a:r>
          </a:p>
          <a:p>
            <a:endParaRPr lang="el-GR" dirty="0" smtClean="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257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2400" dirty="0" smtClean="0"/>
              <a:t/>
            </a:r>
            <a:br>
              <a:rPr lang="el-GR" sz="2400" dirty="0" smtClean="0"/>
            </a:br>
            <a:r>
              <a:rPr lang="el-GR" sz="3600" dirty="0" smtClean="0"/>
              <a:t>Υποενότητα 5</a:t>
            </a:r>
            <a:br>
              <a:rPr lang="el-GR" sz="3600" dirty="0" smtClean="0"/>
            </a:br>
            <a:r>
              <a:rPr lang="el-GR" sz="3600" dirty="0" smtClean="0"/>
              <a:t> Κίνητρα και ΑΡΜ 5/1</a:t>
            </a:r>
            <a:r>
              <a:rPr lang="el-GR" sz="3600" dirty="0"/>
              <a:t/>
            </a:r>
            <a:br>
              <a:rPr lang="el-GR" sz="3600" dirty="0"/>
            </a:br>
            <a:endParaRPr lang="el-GR" sz="3600" dirty="0"/>
          </a:p>
        </p:txBody>
      </p:sp>
      <p:sp>
        <p:nvSpPr>
          <p:cNvPr id="12" name="Θέση περιεχομένου 2"/>
          <p:cNvSpPr>
            <a:spLocks noGrp="1"/>
          </p:cNvSpPr>
          <p:nvPr>
            <p:ph idx="1"/>
          </p:nvPr>
        </p:nvSpPr>
        <p:spPr>
          <a:solidFill>
            <a:schemeClr val="tx2">
              <a:lumMod val="20000"/>
              <a:lumOff val="80000"/>
            </a:schemeClr>
          </a:solidFill>
          <a:ln w="57150">
            <a:solidFill>
              <a:schemeClr val="tx1"/>
            </a:solidFill>
          </a:ln>
        </p:spPr>
        <p:txBody>
          <a:bodyPr>
            <a:normAutofit lnSpcReduction="10000"/>
          </a:bodyPr>
          <a:lstStyle/>
          <a:p>
            <a:pPr>
              <a:buNone/>
            </a:pPr>
            <a:r>
              <a:rPr lang="el-GR" sz="2400" dirty="0" smtClean="0"/>
              <a:t>	</a:t>
            </a:r>
            <a:r>
              <a:rPr lang="el-GR" sz="2000" dirty="0" smtClean="0"/>
              <a:t>Τα Κίνητρα προέρχονται από το ίδιο το άτομο και είναι:</a:t>
            </a:r>
          </a:p>
          <a:p>
            <a:pPr lvl="1"/>
            <a:r>
              <a:rPr lang="el-GR" sz="2000" dirty="0" smtClean="0"/>
              <a:t>Εσωτερικά στο άτομο</a:t>
            </a:r>
          </a:p>
          <a:p>
            <a:pPr lvl="1"/>
            <a:r>
              <a:rPr lang="el-GR" sz="2000" dirty="0" smtClean="0"/>
              <a:t>Εξωτερικό περιβάλλον</a:t>
            </a:r>
          </a:p>
          <a:p>
            <a:pPr>
              <a:buNone/>
            </a:pPr>
            <a:r>
              <a:rPr lang="el-GR" sz="2000" dirty="0" smtClean="0"/>
              <a:t>	</a:t>
            </a:r>
          </a:p>
          <a:p>
            <a:pPr>
              <a:buNone/>
            </a:pPr>
            <a:r>
              <a:rPr lang="el-GR" sz="2400" dirty="0" smtClean="0"/>
              <a:t>	</a:t>
            </a:r>
            <a:r>
              <a:rPr lang="el-GR" sz="2200" dirty="0" smtClean="0"/>
              <a:t>Η συσχέτιση της ΑΡΜ με τα κίνητρα πραγματοποιείται διότι ο καθορισμός στόχων και η επίτευξη τους προσδιορίζεται από την ύπαρξη κινήτρων, όπως τα παρακάτω ενδεικτικά παραδείγματα:</a:t>
            </a:r>
          </a:p>
          <a:p>
            <a:pPr>
              <a:buNone/>
            </a:pPr>
            <a:r>
              <a:rPr lang="el-GR" sz="2400" dirty="0" smtClean="0"/>
              <a:t>	</a:t>
            </a:r>
          </a:p>
          <a:p>
            <a:pPr lvl="1"/>
            <a:r>
              <a:rPr lang="el-GR" sz="2200" dirty="0" smtClean="0"/>
              <a:t>Ένστικτο</a:t>
            </a:r>
          </a:p>
          <a:p>
            <a:pPr lvl="1"/>
            <a:r>
              <a:rPr lang="el-GR" sz="2200" dirty="0" smtClean="0"/>
              <a:t>Σκοποί</a:t>
            </a:r>
          </a:p>
          <a:p>
            <a:pPr lvl="1"/>
            <a:r>
              <a:rPr lang="el-GR" sz="2200" dirty="0" smtClean="0"/>
              <a:t>Αμοιβή</a:t>
            </a:r>
          </a:p>
          <a:p>
            <a:pPr lvl="1"/>
            <a:r>
              <a:rPr lang="el-GR" sz="2200" dirty="0" smtClean="0"/>
              <a:t>Αποφυγή κινδύνου</a:t>
            </a:r>
          </a:p>
          <a:p>
            <a:endParaRPr lang="el-GR" sz="2400" dirty="0" smtClean="0"/>
          </a:p>
          <a:p>
            <a:pPr>
              <a:buNone/>
            </a:pPr>
            <a:endParaRPr lang="el-GR" sz="2400" dirty="0" smtClean="0"/>
          </a:p>
          <a:p>
            <a:endParaRPr lang="el-GR" dirty="0"/>
          </a:p>
        </p:txBody>
      </p:sp>
    </p:spTree>
    <p:extLst>
      <p:ext uri="{BB962C8B-B14F-4D97-AF65-F5344CB8AC3E}">
        <p14:creationId xmlns:p14="http://schemas.microsoft.com/office/powerpoint/2010/main" xmlns="" val="4191234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472" y="142852"/>
            <a:ext cx="8229600" cy="1357322"/>
          </a:xfrm>
          <a:solidFill>
            <a:srgbClr val="FBFBE9"/>
          </a:solidFill>
          <a:ln w="57150">
            <a:solidFill>
              <a:schemeClr val="tx1"/>
            </a:solidFill>
          </a:ln>
        </p:spPr>
        <p:txBody>
          <a:bodyPr>
            <a:noAutofit/>
          </a:bodyPr>
          <a:lstStyle/>
          <a:p>
            <a:r>
              <a:rPr lang="el-GR" sz="3600" dirty="0"/>
              <a:t>Υποενότητα </a:t>
            </a:r>
            <a:r>
              <a:rPr lang="el-GR" sz="3600" dirty="0" smtClean="0"/>
              <a:t>5</a:t>
            </a:r>
            <a:br>
              <a:rPr lang="el-GR" sz="3600" dirty="0" smtClean="0"/>
            </a:br>
            <a:r>
              <a:rPr lang="el-GR" sz="3600" dirty="0" smtClean="0"/>
              <a:t>Κίνητρα και ΑΡΜ 5/2</a:t>
            </a:r>
            <a:r>
              <a:rPr lang="el-GR" sz="3600" dirty="0"/>
              <a:t/>
            </a:r>
            <a:br>
              <a:rPr lang="el-GR" sz="3600" dirty="0"/>
            </a:br>
            <a:endParaRPr lang="el-GR" sz="320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3167110833"/>
              </p:ext>
            </p:extLst>
          </p:nvPr>
        </p:nvGraphicFramePr>
        <p:xfrm>
          <a:off x="357158" y="1928802"/>
          <a:ext cx="8398904" cy="3946981"/>
        </p:xfrm>
        <a:graphic>
          <a:graphicData uri="http://schemas.openxmlformats.org/drawingml/2006/table">
            <a:tbl>
              <a:tblPr firstRow="1" bandRow="1">
                <a:tableStyleId>{5C22544A-7EE6-4342-B048-85BDC9FD1C3A}</a:tableStyleId>
              </a:tblPr>
              <a:tblGrid>
                <a:gridCol w="2068260"/>
                <a:gridCol w="6330644"/>
              </a:tblGrid>
              <a:tr h="562459">
                <a:tc>
                  <a:txBody>
                    <a:bodyPr/>
                    <a:lstStyle/>
                    <a:p>
                      <a:r>
                        <a:rPr lang="el-GR" dirty="0" smtClean="0"/>
                        <a:t>ΣΥΝΙΣΤΩΣΕΣ </a:t>
                      </a:r>
                      <a:endParaRPr lang="el-GR" dirty="0"/>
                    </a:p>
                  </a:txBody>
                  <a:tcPr/>
                </a:tc>
                <a:tc>
                  <a:txBody>
                    <a:bodyPr/>
                    <a:lstStyle/>
                    <a:p>
                      <a:r>
                        <a:rPr lang="el-GR" dirty="0" smtClean="0"/>
                        <a:t>ΚΙΝΗΤΡΑ</a:t>
                      </a:r>
                    </a:p>
                    <a:p>
                      <a:endParaRPr lang="el-GR" dirty="0"/>
                    </a:p>
                  </a:txBody>
                  <a:tcPr/>
                </a:tc>
              </a:tr>
              <a:tr h="1044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ΑΞΙΑΣ</a:t>
                      </a:r>
                    </a:p>
                    <a:p>
                      <a:endParaRPr lang="el-GR" dirty="0"/>
                    </a:p>
                  </a:txBody>
                  <a:tcPr/>
                </a:tc>
                <a:tc>
                  <a:txBody>
                    <a:bodyPr/>
                    <a:lstStyle/>
                    <a:p>
                      <a:r>
                        <a:rPr lang="el-GR" dirty="0" smtClean="0"/>
                        <a:t>Εσωτερικά</a:t>
                      </a:r>
                      <a:r>
                        <a:rPr lang="el-GR" baseline="0" dirty="0" smtClean="0"/>
                        <a:t> κίνητρα του εκπαιδευόμενου (…..)</a:t>
                      </a:r>
                    </a:p>
                    <a:p>
                      <a:r>
                        <a:rPr lang="el-GR" baseline="0" dirty="0" smtClean="0"/>
                        <a:t>Εξωτερικά κίνητρα (…)</a:t>
                      </a:r>
                    </a:p>
                    <a:p>
                      <a:endParaRPr lang="el-GR" dirty="0" smtClean="0"/>
                    </a:p>
                    <a:p>
                      <a:endParaRPr lang="el-GR" dirty="0"/>
                    </a:p>
                  </a:txBody>
                  <a:tcPr/>
                </a:tc>
              </a:tr>
              <a:tr h="903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ΠΡΟΣΔΟΚΙΩΝ</a:t>
                      </a:r>
                    </a:p>
                    <a:p>
                      <a:endParaRPr lang="el-GR" dirty="0"/>
                    </a:p>
                  </a:txBody>
                  <a:tcPr/>
                </a:tc>
                <a:tc>
                  <a:txBody>
                    <a:bodyPr/>
                    <a:lstStyle/>
                    <a:p>
                      <a:r>
                        <a:rPr lang="el-GR" dirty="0" smtClean="0"/>
                        <a:t>Έλεγχος μάθησης</a:t>
                      </a:r>
                    </a:p>
                    <a:p>
                      <a:r>
                        <a:rPr lang="el-GR" dirty="0" smtClean="0"/>
                        <a:t>Αυτοαποτελεσματικότητα</a:t>
                      </a:r>
                    </a:p>
                    <a:p>
                      <a:endParaRPr lang="el-GR" dirty="0"/>
                    </a:p>
                  </a:txBody>
                  <a:tcPr/>
                </a:tc>
              </a:tr>
              <a:tr h="1203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ΣΥΝΑΙΣΘΗΜΑΤΩΝ</a:t>
                      </a:r>
                    </a:p>
                    <a:p>
                      <a:endParaRPr lang="el-GR" dirty="0"/>
                    </a:p>
                  </a:txBody>
                  <a:tcPr/>
                </a:tc>
                <a:tc>
                  <a:txBody>
                    <a:bodyPr/>
                    <a:lstStyle/>
                    <a:p>
                      <a:r>
                        <a:rPr lang="el-GR" dirty="0" smtClean="0"/>
                        <a:t>Άγχος εξετάσεων</a:t>
                      </a:r>
                      <a:endParaRPr lang="el-GR" dirty="0"/>
                    </a:p>
                  </a:txBody>
                  <a:tcPr/>
                </a:tc>
              </a:tr>
            </a:tbl>
          </a:graphicData>
        </a:graphic>
      </p:graphicFrame>
      <p:sp>
        <p:nvSpPr>
          <p:cNvPr id="5" name="4 - Ορθογώνιο"/>
          <p:cNvSpPr/>
          <p:nvPr/>
        </p:nvSpPr>
        <p:spPr>
          <a:xfrm>
            <a:off x="1000100" y="1500174"/>
            <a:ext cx="6239509" cy="461665"/>
          </a:xfrm>
          <a:prstGeom prst="rect">
            <a:avLst/>
          </a:prstGeom>
        </p:spPr>
        <p:txBody>
          <a:bodyPr wrap="square">
            <a:spAutoFit/>
          </a:bodyPr>
          <a:lstStyle/>
          <a:p>
            <a:pPr algn="ctr"/>
            <a:r>
              <a:rPr lang="el-GR" sz="2400" b="1" dirty="0" smtClean="0"/>
              <a:t>Συνιστώσες κινήτρων</a:t>
            </a:r>
            <a:endParaRPr lang="el-GR" sz="2400" b="1" dirty="0"/>
          </a:p>
        </p:txBody>
      </p:sp>
    </p:spTree>
    <p:extLst>
      <p:ext uri="{BB962C8B-B14F-4D97-AF65-F5344CB8AC3E}">
        <p14:creationId xmlns:p14="http://schemas.microsoft.com/office/powerpoint/2010/main" xmlns="" val="1511204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Παιχνίδι ρόλων</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fontScale="85000" lnSpcReduction="20000"/>
          </a:bodyPr>
          <a:lstStyle/>
          <a:p>
            <a:pPr algn="l"/>
            <a:endParaRPr lang="el-GR" sz="2000" b="1" dirty="0" smtClean="0">
              <a:solidFill>
                <a:schemeClr val="tx1"/>
              </a:solidFill>
            </a:endParaRPr>
          </a:p>
          <a:p>
            <a:pPr algn="l"/>
            <a:r>
              <a:rPr lang="el-GR" b="1" dirty="0" smtClean="0">
                <a:solidFill>
                  <a:schemeClr val="tx1"/>
                </a:solidFill>
              </a:rPr>
              <a:t>Διαβάστε το σενάριο του προβλήματος και αξιοποιώντας τις ικανότητες της ΑΡΜ παρατηρείστε τους ρόλους των μελών μιας ομάδας στην εφαρμογή του κύκλου ΑΡΜ. </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257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Ορθογώνιο 2"/>
          <p:cNvSpPr/>
          <p:nvPr/>
        </p:nvSpPr>
        <p:spPr>
          <a:xfrm>
            <a:off x="3077033" y="4185636"/>
            <a:ext cx="1414537" cy="61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 name="Ομάδα 5"/>
          <p:cNvGrpSpPr/>
          <p:nvPr/>
        </p:nvGrpSpPr>
        <p:grpSpPr>
          <a:xfrm>
            <a:off x="827584" y="1484784"/>
            <a:ext cx="2304256" cy="1631216"/>
            <a:chOff x="648165" y="836712"/>
            <a:chExt cx="2581693" cy="3568285"/>
          </a:xfrm>
        </p:grpSpPr>
        <p:sp>
          <p:nvSpPr>
            <p:cNvPr id="7" name="Ορθογώνιο 6"/>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648165" y="836712"/>
              <a:ext cx="2581693" cy="3568285"/>
            </a:xfrm>
            <a:prstGeom prst="rect">
              <a:avLst/>
            </a:prstGeom>
            <a:noFill/>
          </p:spPr>
          <p:txBody>
            <a:bodyPr wrap="square" rtlCol="0">
              <a:spAutoFit/>
            </a:bodyPr>
            <a:lstStyle/>
            <a:p>
              <a:pPr algn="ctr"/>
              <a:r>
                <a:rPr lang="el-GR" sz="2000" i="1" dirty="0" smtClean="0">
                  <a:solidFill>
                    <a:srgbClr val="FFFF00"/>
                  </a:solidFill>
                </a:rPr>
                <a:t>«</a:t>
              </a:r>
              <a:r>
                <a:rPr lang="el-GR" sz="2000" i="1" dirty="0" err="1" smtClean="0">
                  <a:solidFill>
                    <a:srgbClr val="FFFF00"/>
                  </a:solidFill>
                </a:rPr>
                <a:t>Αυτορρυθμίζω</a:t>
              </a:r>
              <a:r>
                <a:rPr lang="el-GR" sz="2000" i="1" dirty="0" smtClean="0">
                  <a:solidFill>
                    <a:srgbClr val="FFFF00"/>
                  </a:solidFill>
                </a:rPr>
                <a:t> τη μάθηση μου όταν…»</a:t>
              </a: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grpSp>
      <p:grpSp>
        <p:nvGrpSpPr>
          <p:cNvPr id="9" name="Ομάδα 8"/>
          <p:cNvGrpSpPr/>
          <p:nvPr/>
        </p:nvGrpSpPr>
        <p:grpSpPr>
          <a:xfrm>
            <a:off x="6159760" y="3661793"/>
            <a:ext cx="2341330" cy="2338975"/>
            <a:chOff x="816737" y="836712"/>
            <a:chExt cx="2525653" cy="3306159"/>
          </a:xfrm>
        </p:grpSpPr>
        <p:sp>
          <p:nvSpPr>
            <p:cNvPr id="10" name="Ορθογώνιο 9"/>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1489756"/>
              <a:ext cx="2525653" cy="2653115"/>
            </a:xfrm>
            <a:prstGeom prst="rect">
              <a:avLst/>
            </a:prstGeom>
            <a:noFill/>
          </p:spPr>
          <p:txBody>
            <a:bodyPr wrap="square" rtlCol="0">
              <a:spAutoFit/>
            </a:bodyPr>
            <a:lstStyle/>
            <a:p>
              <a:pPr algn="ctr"/>
              <a:r>
                <a:rPr lang="el-GR" sz="2000" dirty="0" smtClean="0">
                  <a:solidFill>
                    <a:srgbClr val="FFFF00"/>
                  </a:solidFill>
                </a:rPr>
                <a:t>«Οι </a:t>
              </a:r>
              <a:r>
                <a:rPr lang="el-GR" sz="2000" dirty="0" err="1" smtClean="0">
                  <a:solidFill>
                    <a:srgbClr val="FFFF00"/>
                  </a:solidFill>
                </a:rPr>
                <a:t>μεταγνωστικές</a:t>
              </a:r>
              <a:r>
                <a:rPr lang="el-GR" sz="2000" dirty="0" smtClean="0">
                  <a:solidFill>
                    <a:srgbClr val="FFFF00"/>
                  </a:solidFill>
                </a:rPr>
                <a:t> ικανότητες και η αυτορρυθμιζόμενη μάθηση συμβάλλουν…</a:t>
              </a: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grpSp>
      <p:sp>
        <p:nvSpPr>
          <p:cNvPr id="12" name="TextBox 11"/>
          <p:cNvSpPr txBox="1"/>
          <p:nvPr/>
        </p:nvSpPr>
        <p:spPr>
          <a:xfrm>
            <a:off x="4355976" y="242255"/>
            <a:ext cx="2502040" cy="1323439"/>
          </a:xfrm>
          <a:prstGeom prst="rect">
            <a:avLst/>
          </a:prstGeom>
          <a:noFill/>
        </p:spPr>
        <p:txBody>
          <a:bodyPr wrap="square" rtlCol="0">
            <a:spAutoFit/>
          </a:bodyPr>
          <a:lstStyle/>
          <a:p>
            <a:pPr algn="ctr"/>
            <a:endParaRPr lang="el-GR" sz="2000" dirty="0" smtClean="0">
              <a:solidFill>
                <a:srgbClr val="FFFF00"/>
              </a:solidFill>
            </a:endParaRPr>
          </a:p>
          <a:p>
            <a:pPr algn="ctr"/>
            <a:r>
              <a:rPr lang="el-GR" sz="2000" dirty="0" smtClean="0">
                <a:solidFill>
                  <a:srgbClr val="FFFF00"/>
                </a:solidFill>
              </a:rPr>
              <a:t>Αυτό</a:t>
            </a:r>
          </a:p>
          <a:p>
            <a:pPr algn="ctr"/>
            <a:r>
              <a:rPr lang="el-GR" sz="2000" dirty="0" smtClean="0">
                <a:solidFill>
                  <a:srgbClr val="FFFF00"/>
                </a:solidFill>
              </a:rPr>
              <a:t>αποτελεσματικότητα</a:t>
            </a: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sp>
        <p:nvSpPr>
          <p:cNvPr id="13" name="TextBox 12"/>
          <p:cNvSpPr txBox="1"/>
          <p:nvPr/>
        </p:nvSpPr>
        <p:spPr>
          <a:xfrm>
            <a:off x="4633340" y="1628800"/>
            <a:ext cx="1423355" cy="1015663"/>
          </a:xfrm>
          <a:prstGeom prst="rect">
            <a:avLst/>
          </a:prstGeom>
          <a:noFill/>
        </p:spPr>
        <p:txBody>
          <a:bodyPr wrap="square" rtlCol="0">
            <a:spAutoFit/>
          </a:bodyPr>
          <a:lstStyle/>
          <a:p>
            <a:pPr algn="ctr"/>
            <a:r>
              <a:rPr lang="el-GR" sz="2000" i="1" dirty="0" smtClean="0">
                <a:solidFill>
                  <a:srgbClr val="FFFF00"/>
                </a:solidFill>
              </a:rPr>
              <a:t>Σχεδιάζω</a:t>
            </a:r>
            <a:endParaRPr lang="el-GR" sz="2000" i="1" dirty="0">
              <a:solidFill>
                <a:srgbClr val="FFFF00"/>
              </a:solidFill>
            </a:endParaRP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sp>
        <p:nvSpPr>
          <p:cNvPr id="15" name="14 - Ορθογώνιο"/>
          <p:cNvSpPr/>
          <p:nvPr/>
        </p:nvSpPr>
        <p:spPr>
          <a:xfrm>
            <a:off x="2915815" y="5626408"/>
            <a:ext cx="1872209" cy="369332"/>
          </a:xfrm>
          <a:prstGeom prst="rect">
            <a:avLst/>
          </a:prstGeom>
        </p:spPr>
        <p:txBody>
          <a:bodyPr wrap="square">
            <a:spAutoFit/>
          </a:bodyPr>
          <a:lstStyle/>
          <a:p>
            <a:pPr algn="ctr"/>
            <a:r>
              <a:rPr lang="el-GR" dirty="0" smtClean="0">
                <a:solidFill>
                  <a:srgbClr val="FFFF00"/>
                </a:solidFill>
              </a:rPr>
              <a:t>Ενεργοποιώ</a:t>
            </a:r>
          </a:p>
        </p:txBody>
      </p:sp>
      <p:sp>
        <p:nvSpPr>
          <p:cNvPr id="14" name="13 - Ορθογώνιο"/>
          <p:cNvSpPr/>
          <p:nvPr/>
        </p:nvSpPr>
        <p:spPr>
          <a:xfrm>
            <a:off x="3068215" y="4429132"/>
            <a:ext cx="1872209" cy="369332"/>
          </a:xfrm>
          <a:prstGeom prst="rect">
            <a:avLst/>
          </a:prstGeom>
        </p:spPr>
        <p:txBody>
          <a:bodyPr wrap="square">
            <a:spAutoFit/>
          </a:bodyPr>
          <a:lstStyle/>
          <a:p>
            <a:pPr algn="ctr"/>
            <a:r>
              <a:rPr lang="el-GR" dirty="0" smtClean="0">
                <a:solidFill>
                  <a:srgbClr val="FFFF00"/>
                </a:solidFill>
              </a:rPr>
              <a:t>Κίνητρα</a:t>
            </a:r>
          </a:p>
        </p:txBody>
      </p:sp>
    </p:spTree>
    <p:extLst>
      <p:ext uri="{BB962C8B-B14F-4D97-AF65-F5344CB8AC3E}">
        <p14:creationId xmlns:p14="http://schemas.microsoft.com/office/powerpoint/2010/main" xmlns=""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200" b="1" dirty="0" smtClean="0"/>
              <a:t>Αυτορρυθμιζόμενη μάθηση- ο Κώστας</a:t>
            </a:r>
            <a:endParaRPr lang="el-GR" sz="3200" b="1" dirty="0"/>
          </a:p>
        </p:txBody>
      </p:sp>
      <p:sp>
        <p:nvSpPr>
          <p:cNvPr id="3" name="Θέση περιεχομένου 2"/>
          <p:cNvSpPr>
            <a:spLocks noGrp="1"/>
          </p:cNvSpPr>
          <p:nvPr>
            <p:ph idx="1"/>
          </p:nvPr>
        </p:nvSpPr>
        <p:spPr>
          <a:xfrm>
            <a:off x="457200" y="1600200"/>
            <a:ext cx="8229600" cy="3917032"/>
          </a:xfrm>
          <a:solidFill>
            <a:srgbClr val="00B0F0"/>
          </a:solidFill>
          <a:ln w="57150">
            <a:solidFill>
              <a:schemeClr val="tx1"/>
            </a:solidFill>
          </a:ln>
        </p:spPr>
        <p:txBody>
          <a:bodyPr>
            <a:normAutofit/>
          </a:bodyPr>
          <a:lstStyle/>
          <a:p>
            <a:pPr marL="0" indent="0">
              <a:buNone/>
            </a:pPr>
            <a:r>
              <a:rPr lang="el-GR" sz="2400" b="1" dirty="0" smtClean="0"/>
              <a:t>Το πρόβλημα: </a:t>
            </a:r>
          </a:p>
          <a:p>
            <a:pPr marL="0" indent="0" algn="just">
              <a:buNone/>
            </a:pPr>
            <a:r>
              <a:rPr lang="el-GR" sz="2000" i="1" dirty="0" smtClean="0"/>
              <a:t>«Ο Κώστας  που είναι ένας εξαιρετικά παραγωγικός υπάλληλος σε ένα από τα Τμήματα  της εταιρείας,  κατ’  επανάληψη καθυστερεί κατά την προσέλευσή του. Διστάζετε να ενεργοποιήσετε την πειθαρχική διαδικασία γιατί είναι άριστος σε όλους τους άλλους τομείς. Ανησυχείτε όμως, μήπως η συμπεριφορά του αυτή έχει αρνητικές συνέπειες στο υπόλοιπο προσωπικό».</a:t>
            </a:r>
            <a:endParaRPr lang="el-GR" sz="2000" b="1" dirty="0" smtClean="0"/>
          </a:p>
          <a:p>
            <a:pPr>
              <a:buNone/>
            </a:pPr>
            <a:endParaRPr lang="el-GR" sz="2000" dirty="0"/>
          </a:p>
          <a:p>
            <a:pPr marL="0" indent="0">
              <a:buNone/>
            </a:pPr>
            <a:endParaRPr lang="el-GR" dirty="0"/>
          </a:p>
        </p:txBody>
      </p:sp>
    </p:spTree>
    <p:extLst>
      <p:ext uri="{BB962C8B-B14F-4D97-AF65-F5344CB8AC3E}">
        <p14:creationId xmlns:p14="http://schemas.microsoft.com/office/powerpoint/2010/main" xmlns="" val="72551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Αυτορρυθμιζόμενη Μάθηση- ο Κώστας</a:t>
            </a:r>
            <a:endParaRPr lang="el-GR" sz="3200" b="1" dirty="0"/>
          </a:p>
        </p:txBody>
      </p:sp>
      <p:sp>
        <p:nvSpPr>
          <p:cNvPr id="3" name="Θέση περιεχομένου 2"/>
          <p:cNvSpPr>
            <a:spLocks noGrp="1"/>
          </p:cNvSpPr>
          <p:nvPr>
            <p:ph idx="1"/>
          </p:nvPr>
        </p:nvSpPr>
        <p:spPr>
          <a:xfrm>
            <a:off x="457200" y="1600200"/>
            <a:ext cx="8229600" cy="3917032"/>
          </a:xfrm>
          <a:solidFill>
            <a:srgbClr val="FFFF00"/>
          </a:solidFill>
          <a:ln w="57150">
            <a:solidFill>
              <a:schemeClr val="tx1"/>
            </a:solidFill>
          </a:ln>
        </p:spPr>
        <p:txBody>
          <a:bodyPr>
            <a:normAutofit/>
          </a:bodyPr>
          <a:lstStyle/>
          <a:p>
            <a:pPr marL="0" indent="0">
              <a:buNone/>
            </a:pPr>
            <a:r>
              <a:rPr lang="el-GR" sz="2400" b="1" dirty="0" smtClean="0"/>
              <a:t>Ερωτήματα:</a:t>
            </a:r>
          </a:p>
          <a:p>
            <a:endParaRPr lang="el-GR" sz="2000" b="1" dirty="0" smtClean="0"/>
          </a:p>
          <a:p>
            <a:r>
              <a:rPr lang="el-GR" sz="2000" b="1" dirty="0" smtClean="0"/>
              <a:t>Τα μέλη της ομάδας αξιοποιούν </a:t>
            </a:r>
            <a:r>
              <a:rPr lang="el-GR" sz="2000" b="1" dirty="0" err="1" smtClean="0"/>
              <a:t>μεταγνωστικές</a:t>
            </a:r>
            <a:r>
              <a:rPr lang="el-GR" sz="2000" b="1" dirty="0" smtClean="0"/>
              <a:t> γνώσεις για την επίλυση του θέματος</a:t>
            </a:r>
          </a:p>
          <a:p>
            <a:r>
              <a:rPr lang="el-GR" sz="2000" b="1" dirty="0" smtClean="0"/>
              <a:t>Τίθενται στόχοι και υπάρχει πρόβλεψη για το σχεδιασμό του έργου; </a:t>
            </a:r>
          </a:p>
          <a:p>
            <a:r>
              <a:rPr lang="el-GR" sz="2000" b="1" dirty="0" smtClean="0"/>
              <a:t>Επιλέγεται και αξιοποιείται στρατηγική; Προβλέπονται κίνητρα;</a:t>
            </a:r>
          </a:p>
          <a:p>
            <a:r>
              <a:rPr lang="el-GR" sz="2000" b="1" dirty="0" smtClean="0"/>
              <a:t>Υπάρχουν δράσεις που αναδεικνύουν την παρακολούθηση και τον διορθωτικό έλεγχο;</a:t>
            </a:r>
          </a:p>
          <a:p>
            <a:r>
              <a:rPr lang="el-GR" sz="2000" b="1" dirty="0" smtClean="0"/>
              <a:t>Υπάρχει πρόβλεψη για αξιολόγηση των αποτελεσμάτων;</a:t>
            </a:r>
          </a:p>
          <a:p>
            <a:pPr marL="0" indent="0">
              <a:buNone/>
            </a:pPr>
            <a:endParaRPr lang="el-GR" dirty="0"/>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a:bodyPr>
          <a:lstStyle/>
          <a:p>
            <a:pPr marL="0" indent="0" algn="ctr">
              <a:buNone/>
            </a:pPr>
            <a:r>
              <a:rPr lang="el-GR" b="1" dirty="0" smtClean="0"/>
              <a:t>Έννοιες</a:t>
            </a:r>
          </a:p>
          <a:p>
            <a:r>
              <a:rPr lang="el-GR" sz="1800" dirty="0" smtClean="0"/>
              <a:t>Αυτορρυθμιζόμενη μάθηση</a:t>
            </a:r>
          </a:p>
          <a:p>
            <a:r>
              <a:rPr lang="el-GR" sz="1800" dirty="0" smtClean="0"/>
              <a:t>Αυτοαποτελεσματικότητα</a:t>
            </a:r>
          </a:p>
          <a:p>
            <a:r>
              <a:rPr lang="el-GR" sz="1800" dirty="0" smtClean="0"/>
              <a:t>Αυτοέλεγχος</a:t>
            </a:r>
          </a:p>
          <a:p>
            <a:r>
              <a:rPr lang="el-GR" sz="1800" dirty="0" err="1" smtClean="0"/>
              <a:t>Αναστοχασμός</a:t>
            </a:r>
            <a:endParaRPr lang="el-GR" sz="1800" dirty="0" smtClean="0"/>
          </a:p>
          <a:p>
            <a:r>
              <a:rPr lang="el-GR" sz="1800" dirty="0" smtClean="0"/>
              <a:t>Κίνητρα</a:t>
            </a:r>
            <a:endParaRPr lang="el-GR" dirty="0"/>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a:bodyPr>
          <a:lstStyle/>
          <a:p>
            <a:pPr marL="0" indent="0" algn="ctr">
              <a:buNone/>
            </a:pPr>
            <a:r>
              <a:rPr lang="el-GR" b="1" dirty="0" smtClean="0"/>
              <a:t>Εκπαιδευτικοί στόχοι</a:t>
            </a:r>
          </a:p>
          <a:p>
            <a:r>
              <a:rPr lang="el-GR" sz="1800" dirty="0" smtClean="0"/>
              <a:t>Συνειδητοποίηση της αξίας της ΑΡΜ</a:t>
            </a:r>
          </a:p>
          <a:p>
            <a:r>
              <a:rPr lang="el-GR" sz="1800" dirty="0" smtClean="0"/>
              <a:t>Η κατανόηση διαδικασιών και τεχνικών αυτορρυθμιζόμενης μάθησης</a:t>
            </a:r>
          </a:p>
          <a:p>
            <a:r>
              <a:rPr lang="el-GR" sz="1800" dirty="0" smtClean="0"/>
              <a:t>Η αυτονομία στη μαθησιακή διαδικασία</a:t>
            </a:r>
          </a:p>
          <a:p>
            <a:r>
              <a:rPr lang="el-GR" sz="1800" dirty="0" smtClean="0"/>
              <a:t>Η ανάπτυξη και εφαρμογή </a:t>
            </a:r>
            <a:r>
              <a:rPr lang="el-GR" sz="1800" dirty="0" err="1" smtClean="0"/>
              <a:t>μεταγνωστικών</a:t>
            </a:r>
            <a:r>
              <a:rPr lang="el-GR" sz="1800" dirty="0" smtClean="0"/>
              <a:t> δεξιοτήτων και στρατηγικών που οδηγούν στην αποτελεσματική επίλυση του </a:t>
            </a:r>
            <a:r>
              <a:rPr lang="el-GR" sz="1800" dirty="0" err="1" smtClean="0"/>
              <a:t>γνωσιακού</a:t>
            </a:r>
            <a:r>
              <a:rPr lang="el-GR" sz="1800" dirty="0" smtClean="0"/>
              <a:t> έργου</a:t>
            </a:r>
          </a:p>
          <a:p>
            <a:endParaRPr lang="el-GR" sz="1800" dirty="0" smtClean="0"/>
          </a:p>
          <a:p>
            <a:endParaRPr lang="el-GR" sz="1800" dirty="0" smtClean="0"/>
          </a:p>
          <a:p>
            <a:endParaRPr lang="el-GR" dirty="0"/>
          </a:p>
        </p:txBody>
      </p:sp>
    </p:spTree>
    <p:extLst>
      <p:ext uri="{BB962C8B-B14F-4D97-AF65-F5344CB8AC3E}">
        <p14:creationId xmlns:p14="http://schemas.microsoft.com/office/powerpoint/2010/main" xmlns="" val="10176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543444"/>
          </a:xfrm>
          <a:solidFill>
            <a:schemeClr val="tx2">
              <a:lumMod val="20000"/>
              <a:lumOff val="80000"/>
            </a:schemeClr>
          </a:solidFill>
          <a:ln w="57150">
            <a:solidFill>
              <a:schemeClr val="tx1"/>
            </a:solidFill>
          </a:ln>
        </p:spPr>
        <p:txBody>
          <a:bodyPr>
            <a:normAutofit fontScale="92500" lnSpcReduction="20000"/>
          </a:bodyPr>
          <a:lstStyle/>
          <a:p>
            <a:r>
              <a:rPr lang="el-GR" sz="3800" dirty="0" smtClean="0"/>
              <a:t>Ο ορισμός της έννοιας της Αυτορρυθμιζόμενης μάθησης</a:t>
            </a:r>
            <a:r>
              <a:rPr lang="en-US" sz="3800" dirty="0" smtClean="0"/>
              <a:t> </a:t>
            </a:r>
            <a:r>
              <a:rPr lang="el-GR" sz="3800" dirty="0" smtClean="0"/>
              <a:t>(ΑΡΜ)</a:t>
            </a:r>
          </a:p>
          <a:p>
            <a:r>
              <a:rPr lang="el-GR" sz="3800" dirty="0" smtClean="0"/>
              <a:t>Οι θεωρητικές προσεγγίσεις για την ΑΡΜ</a:t>
            </a:r>
          </a:p>
          <a:p>
            <a:r>
              <a:rPr lang="el-GR" sz="3800" dirty="0" smtClean="0"/>
              <a:t>Το κυκλικό μοντέλο ΑΡΜ</a:t>
            </a:r>
          </a:p>
          <a:p>
            <a:r>
              <a:rPr lang="el-GR" sz="3800" dirty="0" smtClean="0"/>
              <a:t> Ο ρόλος του εκπαιδευτή στην ΑΡΜ</a:t>
            </a:r>
          </a:p>
          <a:p>
            <a:r>
              <a:rPr lang="el-GR" sz="3800" dirty="0" smtClean="0"/>
              <a:t>Οι μεταγνωστικές ικανότητες των  εκπαιδευόμενων στο πλαίσιο της αυτορρυθμιζόμενης μάθησης </a:t>
            </a:r>
          </a:p>
          <a:p>
            <a:r>
              <a:rPr lang="el-GR" sz="3800" dirty="0" smtClean="0"/>
              <a:t>Τα Κίνητρα και η ΑΡΜ</a:t>
            </a:r>
            <a:r>
              <a:rPr lang="el-GR" dirty="0" smtClean="0"/>
              <a:t> </a:t>
            </a:r>
          </a:p>
          <a:p>
            <a:endParaRPr lang="el-GR" dirty="0"/>
          </a:p>
        </p:txBody>
      </p:sp>
    </p:spTree>
    <p:extLst>
      <p:ext uri="{BB962C8B-B14F-4D97-AF65-F5344CB8AC3E}">
        <p14:creationId xmlns:p14="http://schemas.microsoft.com/office/powerpoint/2010/main" xmlns=""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467544" y="1556792"/>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1253050064"/>
              </p:ext>
            </p:extLst>
          </p:nvPr>
        </p:nvGraphicFramePr>
        <p:xfrm>
          <a:off x="539552" y="1700808"/>
          <a:ext cx="8064896" cy="3366624"/>
        </p:xfrm>
        <a:graphic>
          <a:graphicData uri="http://schemas.openxmlformats.org/drawingml/2006/table">
            <a:tbl>
              <a:tblPr firstRow="1" bandRow="1">
                <a:tableStyleId>{22838BEF-8BB2-4498-84A7-C5851F593DF1}</a:tableStyleId>
              </a:tblPr>
              <a:tblGrid>
                <a:gridCol w="1728192"/>
                <a:gridCol w="6336704"/>
              </a:tblGrid>
              <a:tr h="656622">
                <a:tc gridSpan="2">
                  <a:txBody>
                    <a:bodyPr/>
                    <a:lstStyle/>
                    <a:p>
                      <a:pPr algn="ctr"/>
                      <a:r>
                        <a:rPr lang="el-GR" sz="1800" baseline="0" dirty="0" smtClean="0"/>
                        <a:t>5 Υποενότητες</a:t>
                      </a:r>
                    </a:p>
                    <a:p>
                      <a:pPr algn="ctr"/>
                      <a:endParaRPr lang="el-GR" dirty="0"/>
                    </a:p>
                  </a:txBody>
                  <a:tcPr/>
                </a:tc>
                <a:tc hMerge="1">
                  <a:txBody>
                    <a:bodyPr/>
                    <a:lstStyle/>
                    <a:p>
                      <a:endParaRPr lang="el-GR" dirty="0"/>
                    </a:p>
                  </a:txBody>
                  <a:tcPr/>
                </a:tc>
              </a:tr>
              <a:tr h="435974">
                <a:tc>
                  <a:txBody>
                    <a:bodyPr/>
                    <a:lstStyle/>
                    <a:p>
                      <a:pPr algn="ct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r>
                        <a:rPr lang="el-GR" sz="2000" kern="1200" dirty="0" smtClean="0">
                          <a:solidFill>
                            <a:schemeClr val="dk1"/>
                          </a:solidFill>
                          <a:latin typeface="+mn-lt"/>
                          <a:ea typeface="+mn-ea"/>
                          <a:cs typeface="+mn-cs"/>
                        </a:rPr>
                        <a:t>Η έννοια της αυτορρυθμιζόμενης μάθησης</a:t>
                      </a:r>
                      <a:endParaRPr lang="el-GR" sz="2000" kern="1200" dirty="0">
                        <a:solidFill>
                          <a:schemeClr val="dk1"/>
                        </a:solidFill>
                        <a:latin typeface="+mn-lt"/>
                        <a:ea typeface="+mn-ea"/>
                        <a:cs typeface="+mn-cs"/>
                      </a:endParaRPr>
                    </a:p>
                  </a:txBody>
                  <a:tcPr/>
                </a:tc>
              </a:tr>
              <a:tr h="435974">
                <a:tc>
                  <a:txBody>
                    <a:bodyPr/>
                    <a:lstStyle/>
                    <a:p>
                      <a:pPr algn="ct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Το κυκλικό μοντέλο αυτορρυθμιζόμενης μάθησης</a:t>
                      </a:r>
                      <a:endParaRPr lang="el-GR" sz="2000" dirty="0" smtClean="0"/>
                    </a:p>
                  </a:txBody>
                  <a:tcPr/>
                </a:tc>
              </a:tr>
              <a:tr h="699688">
                <a:tc>
                  <a:txBody>
                    <a:bodyPr/>
                    <a:lstStyle/>
                    <a:p>
                      <a:pPr algn="ct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gn="l"/>
                      <a:r>
                        <a:rPr lang="el-GR" sz="2000" kern="1200" dirty="0" smtClean="0">
                          <a:solidFill>
                            <a:schemeClr val="dk1"/>
                          </a:solidFill>
                          <a:latin typeface="+mn-lt"/>
                          <a:ea typeface="+mn-ea"/>
                          <a:cs typeface="+mn-cs"/>
                        </a:rPr>
                        <a:t>Ο ρόλος του εκπαιδευτή στο πλαίσιο της αυτορρυθμιζόμενης μάθησης </a:t>
                      </a:r>
                    </a:p>
                  </a:txBody>
                  <a:tcPr/>
                </a:tc>
              </a:tr>
              <a:tr h="435974">
                <a:tc>
                  <a:txBody>
                    <a:bodyPr/>
                    <a:lstStyle/>
                    <a:p>
                      <a:pPr algn="ct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Οι μεταγνωστικές ικανότητες των  εκπαιδευόμενων στο πλαίσιο της αυτορρυθμιζόμενης μάθησης </a:t>
                      </a:r>
                    </a:p>
                  </a:txBody>
                  <a:tcPr/>
                </a:tc>
              </a:tr>
              <a:tr h="435974">
                <a:tc>
                  <a:txBody>
                    <a:bodyPr/>
                    <a:lstStyle/>
                    <a:p>
                      <a:pPr algn="ct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Κίνητρα και ΑΡΜ </a:t>
                      </a:r>
                    </a:p>
                  </a:txBody>
                  <a:tcPr/>
                </a:tc>
              </a:tr>
            </a:tbl>
          </a:graphicData>
        </a:graphic>
      </p:graphicFrame>
    </p:spTree>
    <p:extLst>
      <p:ext uri="{BB962C8B-B14F-4D97-AF65-F5344CB8AC3E}">
        <p14:creationId xmlns:p14="http://schemas.microsoft.com/office/powerpoint/2010/main" xmlns=""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457200" y="1600200"/>
            <a:ext cx="8229600" cy="4781128"/>
          </a:xfrm>
          <a:solidFill>
            <a:schemeClr val="accent2">
              <a:lumMod val="20000"/>
              <a:lumOff val="80000"/>
            </a:schemeClr>
          </a:solidFill>
          <a:ln w="57150">
            <a:solidFill>
              <a:schemeClr val="tx1"/>
            </a:solidFill>
          </a:ln>
        </p:spPr>
        <p:txBody>
          <a:bodyPr>
            <a:normAutofit/>
          </a:bodyPr>
          <a:lstStyle/>
          <a:p>
            <a:pPr>
              <a:buNone/>
            </a:pPr>
            <a:r>
              <a:rPr lang="el-GR" sz="2000" dirty="0"/>
              <a:t>1.	Να κατανοήσετε </a:t>
            </a:r>
            <a:r>
              <a:rPr lang="el-GR" sz="2000" dirty="0" smtClean="0"/>
              <a:t>τη δυνατότητα αυτορρύθμισης της μάθησης σε ατομικό επίπεδο, αυτόνομα, ανεξάρτητα από εκπαιδευτές</a:t>
            </a:r>
            <a:endParaRPr lang="el-GR" sz="2000" dirty="0"/>
          </a:p>
          <a:p>
            <a:pPr>
              <a:buNone/>
            </a:pPr>
            <a:r>
              <a:rPr lang="el-GR" sz="2000" dirty="0"/>
              <a:t>3.	</a:t>
            </a:r>
            <a:r>
              <a:rPr lang="el-GR" sz="2000" dirty="0" smtClean="0"/>
              <a:t> Να αντιληφθείτε  ότι το άτομο με ικανότητες αυτορρύθμισης μπορεί να προσαρμόσει τις προσπάθειές στις ανάγκες της ζήτησης αξιοποιώντας κίνητρα που ενδυναμώνουν τη θέλησή του</a:t>
            </a:r>
            <a:endParaRPr lang="el-GR" sz="2000" dirty="0"/>
          </a:p>
          <a:p>
            <a:pPr algn="just">
              <a:buNone/>
            </a:pPr>
            <a:r>
              <a:rPr lang="el-GR" sz="2000" dirty="0"/>
              <a:t>4.	Να προβληματιστείτε </a:t>
            </a:r>
            <a:r>
              <a:rPr lang="el-GR" sz="2000" dirty="0" smtClean="0"/>
              <a:t>στους τομείς που απαιτείται αυτόνομη δράση του ατόμου (στοχοθέτηση, μέθοδοι και στρατηγικές, αξιολόγηση, ανασκόπηση)</a:t>
            </a:r>
            <a:endParaRPr lang="el-GR" sz="2000" dirty="0"/>
          </a:p>
          <a:p>
            <a:pPr>
              <a:buNone/>
            </a:pPr>
            <a:r>
              <a:rPr lang="el-GR" sz="2000" dirty="0"/>
              <a:t>5.	Να </a:t>
            </a:r>
            <a:r>
              <a:rPr lang="el-GR" sz="2000" dirty="0" smtClean="0"/>
              <a:t>προβληματιστείτε  για το ρόλο του εκπαιδευτή</a:t>
            </a:r>
          </a:p>
          <a:p>
            <a:pPr>
              <a:buNone/>
            </a:pPr>
            <a:r>
              <a:rPr lang="el-GR" sz="2000" dirty="0" smtClean="0"/>
              <a:t>6</a:t>
            </a:r>
            <a:r>
              <a:rPr lang="el-GR" sz="2000" dirty="0"/>
              <a:t>.	Να αποκτήσετε </a:t>
            </a:r>
            <a:r>
              <a:rPr lang="el-GR" sz="2000" dirty="0" smtClean="0"/>
              <a:t>δεξιότητες αυτορρύθμισης</a:t>
            </a:r>
          </a:p>
          <a:p>
            <a:pPr>
              <a:buNone/>
            </a:pPr>
            <a:r>
              <a:rPr lang="el-GR" sz="2000" dirty="0" smtClean="0"/>
              <a:t> 8</a:t>
            </a:r>
            <a:r>
              <a:rPr lang="el-GR" sz="2000" dirty="0"/>
              <a:t>.	Να </a:t>
            </a:r>
            <a:r>
              <a:rPr lang="el-GR" sz="2000" dirty="0" smtClean="0"/>
              <a:t>αντιληφθείτε τη δυνατότητα που αποκτάτε να υπερασπιστείτε τα δικαιώματα και τα ενδιαφέροντά σας δια βίου </a:t>
            </a:r>
            <a:endParaRPr lang="el-GR" dirty="0" smtClean="0"/>
          </a:p>
          <a:p>
            <a:endParaRPr lang="el-GR" dirty="0"/>
          </a:p>
        </p:txBody>
      </p:sp>
    </p:spTree>
    <p:extLst>
      <p:ext uri="{BB962C8B-B14F-4D97-AF65-F5344CB8AC3E}">
        <p14:creationId xmlns:p14="http://schemas.microsoft.com/office/powerpoint/2010/main" xmlns=""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4.: </a:t>
            </a:r>
            <a:br>
              <a:rPr lang="el-GR" sz="3200" dirty="0" smtClean="0">
                <a:solidFill>
                  <a:schemeClr val="bg1"/>
                </a:solidFill>
              </a:rPr>
            </a:br>
            <a:r>
              <a:rPr lang="el-GR" sz="3200" b="1" dirty="0" smtClean="0"/>
              <a:t> </a:t>
            </a:r>
            <a:r>
              <a:rPr lang="el-GR" sz="3200" dirty="0" err="1" smtClean="0">
                <a:solidFill>
                  <a:schemeClr val="bg1"/>
                </a:solidFill>
              </a:rPr>
              <a:t>Μεταγνωστικές</a:t>
            </a:r>
            <a:r>
              <a:rPr lang="el-GR" sz="3200" dirty="0" smtClean="0">
                <a:solidFill>
                  <a:schemeClr val="bg1"/>
                </a:solidFill>
              </a:rPr>
              <a:t> ικανότητες και Αυτορρυθμιζόμενη μάθηση</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1.</a:t>
            </a:r>
            <a:r>
              <a:rPr lang="el-GR" dirty="0" smtClean="0"/>
              <a:t> </a:t>
            </a:r>
          </a:p>
          <a:p>
            <a:r>
              <a:rPr lang="el-GR" dirty="0" smtClean="0">
                <a:solidFill>
                  <a:schemeClr val="tx1"/>
                </a:solidFill>
              </a:rPr>
              <a:t>Η έννοια της αυτορρυθμιζόμενης μάθησης</a:t>
            </a:r>
            <a:endParaRPr lang="el-GR"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a:t>Εισαγωγικές </a:t>
            </a:r>
            <a:r>
              <a:rPr lang="el-GR" sz="3600" dirty="0" smtClean="0"/>
              <a:t>πληροφορίες 1/1</a:t>
            </a:r>
            <a:endParaRPr lang="el-GR" sz="3600" dirty="0"/>
          </a:p>
        </p:txBody>
      </p:sp>
      <p:sp>
        <p:nvSpPr>
          <p:cNvPr id="3" name="Θέση περιεχομένου 2"/>
          <p:cNvSpPr>
            <a:spLocks noGrp="1"/>
          </p:cNvSpPr>
          <p:nvPr>
            <p:ph idx="1"/>
          </p:nvPr>
        </p:nvSpPr>
        <p:spPr>
          <a:xfrm>
            <a:off x="457200" y="1600200"/>
            <a:ext cx="8229600" cy="4205064"/>
          </a:xfrm>
          <a:solidFill>
            <a:schemeClr val="bg2">
              <a:lumMod val="90000"/>
            </a:schemeClr>
          </a:solidFill>
          <a:ln w="57150">
            <a:solidFill>
              <a:schemeClr val="tx1"/>
            </a:solidFill>
          </a:ln>
        </p:spPr>
        <p:txBody>
          <a:bodyPr>
            <a:normAutofit/>
          </a:bodyPr>
          <a:lstStyle/>
          <a:p>
            <a:r>
              <a:rPr lang="el-GR" sz="2000" b="1" dirty="0" smtClean="0"/>
              <a:t>Αυτορρύθμιση (</a:t>
            </a:r>
            <a:r>
              <a:rPr lang="en-US" sz="2000" b="1" dirty="0" smtClean="0"/>
              <a:t>self regulation</a:t>
            </a:r>
            <a:r>
              <a:rPr lang="el-GR" sz="2000" b="1" dirty="0" smtClean="0"/>
              <a:t>) </a:t>
            </a:r>
            <a:r>
              <a:rPr lang="el-GR" sz="2000" dirty="0" smtClean="0"/>
              <a:t>είναι η ικανότητα του ατόμου να παρακολουθεί, να τροποποιεί και να ελέγχει τη συμπεριφορά, το </a:t>
            </a:r>
            <a:r>
              <a:rPr lang="el-GR" sz="2000" dirty="0" err="1" smtClean="0"/>
              <a:t>γιγνώσκειν</a:t>
            </a:r>
            <a:r>
              <a:rPr lang="el-GR" sz="2000" dirty="0" smtClean="0"/>
              <a:t>, το θυμικό του</a:t>
            </a:r>
            <a:r>
              <a:rPr lang="en-US" sz="2000" dirty="0" smtClean="0"/>
              <a:t> </a:t>
            </a:r>
            <a:r>
              <a:rPr lang="el-GR" sz="2000" dirty="0" smtClean="0"/>
              <a:t>και περιβάλλον του για να πετύχει ένα στόχο</a:t>
            </a:r>
            <a:endParaRPr lang="el-GR" sz="2000" b="1" dirty="0" smtClean="0"/>
          </a:p>
          <a:p>
            <a:r>
              <a:rPr lang="el-GR" sz="2000" dirty="0" smtClean="0"/>
              <a:t> Η  μάθηση είναι αποτέλεσμα της </a:t>
            </a:r>
            <a:r>
              <a:rPr lang="el-GR" sz="2000" b="1" dirty="0" smtClean="0"/>
              <a:t>αλληλεπίδρασης</a:t>
            </a:r>
            <a:r>
              <a:rPr lang="el-GR" sz="2000" dirty="0" smtClean="0"/>
              <a:t> των προσωπικών χαρακτηριστικών, της συμπεριφοράς και του κοινωνικού περιβάλλοντος.</a:t>
            </a:r>
          </a:p>
          <a:p>
            <a:r>
              <a:rPr lang="el-GR" sz="2000" b="1" dirty="0" smtClean="0"/>
              <a:t>Γνωστικές διεργασίες </a:t>
            </a:r>
            <a:r>
              <a:rPr lang="el-GR" sz="2000" dirty="0" smtClean="0"/>
              <a:t>που οφείλονται σε εσωτερικούς και εξωτερικούς παράγοντες (καθορισμός στόχων, αυτοπαρατήρηση, </a:t>
            </a:r>
            <a:r>
              <a:rPr lang="el-GR" sz="2000" dirty="0" err="1" smtClean="0"/>
              <a:t>αυτοαξιολόγηση</a:t>
            </a:r>
            <a:r>
              <a:rPr lang="el-GR" sz="2000" dirty="0" smtClean="0"/>
              <a:t>) οδηγούν στη συνειδητοποίηση των μαθησιακών επιλογών</a:t>
            </a:r>
          </a:p>
          <a:p>
            <a:r>
              <a:rPr lang="el-GR" sz="2000" dirty="0" smtClean="0"/>
              <a:t>Οι </a:t>
            </a:r>
            <a:r>
              <a:rPr lang="el-GR" sz="2000" b="1" dirty="0" smtClean="0"/>
              <a:t>μαθησιακές επιλογές </a:t>
            </a:r>
            <a:r>
              <a:rPr lang="el-GR" sz="2000" dirty="0" smtClean="0"/>
              <a:t>αφορούν, στην προετοιμασία, το σχεδιασμό (στόχοι, κριτήρια, προσαρμογή συμπεριφοράς), στην υλοποίηση, στην αξιολόγηση και στον προσδιορισμό αμοιβών ή ποινών.</a:t>
            </a:r>
            <a:endParaRPr lang="el-GR" sz="2000"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539552" y="0"/>
            <a:ext cx="8064896" cy="1785926"/>
          </a:xfrm>
          <a:solidFill>
            <a:srgbClr val="FBFBE9"/>
          </a:solidFill>
          <a:ln w="57150">
            <a:solidFill>
              <a:schemeClr val="tx1"/>
            </a:solidFill>
          </a:ln>
        </p:spPr>
        <p:txBody>
          <a:bodyPr anchor="t">
            <a:noAutofit/>
          </a:bodyPr>
          <a:lstStyle/>
          <a:p>
            <a:pPr algn="ctr"/>
            <a:r>
              <a:rPr lang="el-GR" sz="3600" b="0" dirty="0" smtClean="0"/>
              <a:t>Υποενότητα 1</a:t>
            </a:r>
            <a:br>
              <a:rPr lang="el-GR" sz="3600" b="0" dirty="0" smtClean="0"/>
            </a:br>
            <a:r>
              <a:rPr lang="el-GR" sz="3200" b="0" dirty="0" smtClean="0"/>
              <a:t>Ποια είναι τα χαρακτηριστικά των </a:t>
            </a:r>
            <a:r>
              <a:rPr lang="el-GR" sz="3200" b="0" dirty="0" err="1" smtClean="0"/>
              <a:t>εκπ</a:t>
            </a:r>
            <a:r>
              <a:rPr lang="el-GR" sz="3200" b="0" dirty="0" smtClean="0"/>
              <a:t>/</a:t>
            </a:r>
            <a:r>
              <a:rPr lang="el-GR" sz="3200" b="0" dirty="0" err="1" smtClean="0"/>
              <a:t>όμενων</a:t>
            </a:r>
            <a:r>
              <a:rPr lang="el-GR" sz="3200" b="0" dirty="0" smtClean="0"/>
              <a:t> που ρυθμίζουν τη μάθησή τους 1/2</a:t>
            </a:r>
            <a:endParaRPr lang="el-GR" sz="3200" b="0" dirty="0"/>
          </a:p>
        </p:txBody>
      </p:sp>
      <p:graphicFrame>
        <p:nvGraphicFramePr>
          <p:cNvPr id="10" name="9 - Θέση εικόνας"/>
          <p:cNvGraphicFramePr>
            <a:graphicFrameLocks noGrp="1"/>
          </p:cNvGraphicFramePr>
          <p:nvPr>
            <p:ph type="pic" idx="1"/>
          </p:nvPr>
        </p:nvGraphicFramePr>
        <p:xfrm>
          <a:off x="571472" y="1992269"/>
          <a:ext cx="7643866" cy="3855575"/>
        </p:xfrm>
        <a:graphic>
          <a:graphicData uri="http://schemas.openxmlformats.org/drawingml/2006/table">
            <a:tbl>
              <a:tblPr firstRow="1" bandRow="1">
                <a:tableStyleId>{5C22544A-7EE6-4342-B048-85BDC9FD1C3A}</a:tableStyleId>
              </a:tblPr>
              <a:tblGrid>
                <a:gridCol w="7643866"/>
              </a:tblGrid>
              <a:tr h="363482">
                <a:tc>
                  <a:txBody>
                    <a:bodyPr/>
                    <a:lstStyle/>
                    <a:p>
                      <a:r>
                        <a:rPr lang="el-GR" dirty="0" smtClean="0"/>
                        <a:t>Χαρακτηριστικά αυτορρυθμιζόμενων εκπαιδευόμενων</a:t>
                      </a:r>
                      <a:endParaRPr lang="el-GR" dirty="0"/>
                    </a:p>
                  </a:txBody>
                  <a:tcPr/>
                </a:tc>
              </a:tr>
              <a:tr h="898722">
                <a:tc>
                  <a:txBody>
                    <a:bodyPr/>
                    <a:lstStyle/>
                    <a:p>
                      <a:r>
                        <a:rPr lang="el-GR" dirty="0" smtClean="0"/>
                        <a:t>Χρησιμοποιούν</a:t>
                      </a:r>
                      <a:r>
                        <a:rPr lang="el-GR" baseline="0" dirty="0" smtClean="0"/>
                        <a:t> γνωστικές στρατηγικές  και </a:t>
                      </a:r>
                      <a:r>
                        <a:rPr lang="el-GR" baseline="0" dirty="0" err="1" smtClean="0"/>
                        <a:t>μεταγνωστικές</a:t>
                      </a:r>
                      <a:r>
                        <a:rPr lang="el-GR" baseline="0" dirty="0" smtClean="0"/>
                        <a:t> δεξιότητες για να ανασύρουν πληροφορίες (επανάληψη, επεξεργασία πληροφοριών, κτλ.)</a:t>
                      </a:r>
                      <a:endParaRPr lang="el-GR" dirty="0"/>
                    </a:p>
                  </a:txBody>
                  <a:tcPr/>
                </a:tc>
              </a:tr>
              <a:tr h="777971">
                <a:tc>
                  <a:txBody>
                    <a:bodyPr/>
                    <a:lstStyle/>
                    <a:p>
                      <a:r>
                        <a:rPr lang="el-GR" dirty="0" smtClean="0"/>
                        <a:t>Σχεδιάζουν,</a:t>
                      </a:r>
                      <a:r>
                        <a:rPr lang="el-GR" baseline="0" dirty="0" smtClean="0"/>
                        <a:t> ελέγχουν και αξιοποιούν </a:t>
                      </a:r>
                      <a:r>
                        <a:rPr lang="el-GR" baseline="0" dirty="0" err="1" smtClean="0"/>
                        <a:t>μεταγνωστικές</a:t>
                      </a:r>
                      <a:r>
                        <a:rPr lang="el-GR" baseline="0" dirty="0" smtClean="0"/>
                        <a:t> δεξιότητες (απομνημόνευση, οργάνωση της γνώσης, κ.α.)</a:t>
                      </a:r>
                      <a:endParaRPr lang="el-GR" dirty="0"/>
                    </a:p>
                  </a:txBody>
                  <a:tcPr/>
                </a:tc>
              </a:tr>
              <a:tr h="908706">
                <a:tc>
                  <a:txBody>
                    <a:bodyPr/>
                    <a:lstStyle/>
                    <a:p>
                      <a:r>
                        <a:rPr lang="el-GR" dirty="0" smtClean="0"/>
                        <a:t>Δεν</a:t>
                      </a:r>
                      <a:r>
                        <a:rPr lang="el-GR" baseline="0" dirty="0" smtClean="0"/>
                        <a:t> έχουν</a:t>
                      </a:r>
                      <a:r>
                        <a:rPr lang="el-GR" dirty="0" smtClean="0"/>
                        <a:t> ανάγκη τον εκπαιδευτή για τον προσδιορισμό των διαδικασιών , το χρόνο και το χώρο για να πετύχουν το στόχο τους, συμμετέχουν με δικές τους δραστηριότητες.</a:t>
                      </a:r>
                      <a:endParaRPr lang="el-GR" dirty="0"/>
                    </a:p>
                  </a:txBody>
                  <a:tcPr/>
                </a:tc>
              </a:tr>
              <a:tr h="898722">
                <a:tc>
                  <a:txBody>
                    <a:bodyPr/>
                    <a:lstStyle/>
                    <a:p>
                      <a:r>
                        <a:rPr lang="el-GR" sz="1800" kern="1200" dirty="0" smtClean="0">
                          <a:solidFill>
                            <a:schemeClr val="dk1"/>
                          </a:solidFill>
                          <a:latin typeface="+mn-lt"/>
                          <a:ea typeface="+mn-ea"/>
                          <a:cs typeface="+mn-cs"/>
                        </a:rPr>
                        <a:t>Αξιοποιούν το διαδίκτυο, τα πολυμέσα και άλλα εργαλεία που συμβάλλουν στην αυτομόρφωση και στην αυτοαπολεσματικότητά</a:t>
                      </a:r>
                      <a:r>
                        <a:rPr lang="el-GR" sz="1800" kern="1200" baseline="0" dirty="0" smtClean="0">
                          <a:solidFill>
                            <a:schemeClr val="dk1"/>
                          </a:solidFill>
                          <a:latin typeface="+mn-lt"/>
                          <a:ea typeface="+mn-ea"/>
                          <a:cs typeface="+mn-cs"/>
                        </a:rPr>
                        <a:t> τους.</a:t>
                      </a:r>
                      <a:endParaRPr lang="el-GR" dirty="0"/>
                    </a:p>
                  </a:txBody>
                  <a:tcPr/>
                </a:tc>
              </a:tr>
            </a:tbl>
          </a:graphicData>
        </a:graphic>
      </p:graphicFrame>
    </p:spTree>
    <p:extLst>
      <p:ext uri="{BB962C8B-B14F-4D97-AF65-F5344CB8AC3E}">
        <p14:creationId xmlns:p14="http://schemas.microsoft.com/office/powerpoint/2010/main" xmlns="" val="413908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smtClean="0">
                <a:solidFill>
                  <a:schemeClr val="bg1"/>
                </a:solidFill>
              </a:rPr>
              <a:t>Ενότητα 4.</a:t>
            </a:r>
            <a:br>
              <a:rPr lang="el-GR" sz="3200" dirty="0" smtClean="0">
                <a:solidFill>
                  <a:schemeClr val="bg1"/>
                </a:solidFill>
              </a:rPr>
            </a:br>
            <a:r>
              <a:rPr lang="el-GR" sz="3200" dirty="0" smtClean="0">
                <a:solidFill>
                  <a:schemeClr val="bg1"/>
                </a:solidFill>
              </a:rPr>
              <a:t> </a:t>
            </a:r>
            <a:r>
              <a:rPr lang="el-GR" sz="3200" dirty="0" err="1" smtClean="0">
                <a:solidFill>
                  <a:schemeClr val="bg1"/>
                </a:solidFill>
              </a:rPr>
              <a:t>Μεταγνωστικές</a:t>
            </a:r>
            <a:r>
              <a:rPr lang="el-GR" sz="3200" dirty="0" smtClean="0">
                <a:solidFill>
                  <a:schemeClr val="bg1"/>
                </a:solidFill>
              </a:rPr>
              <a:t> ικανότητες και Αυτορρυθμιζόμενη μάθηση </a:t>
            </a:r>
            <a:br>
              <a:rPr lang="el-GR" sz="3200" dirty="0" smtClean="0">
                <a:solidFill>
                  <a:schemeClr val="bg1"/>
                </a:solidFill>
              </a:rPr>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2.</a:t>
            </a:r>
          </a:p>
          <a:p>
            <a:r>
              <a:rPr lang="el-GR" dirty="0" smtClean="0">
                <a:solidFill>
                  <a:schemeClr val="tx1"/>
                </a:solidFill>
              </a:rPr>
              <a:t>Το κυκλικό μοντέλο αυτορρυθμιζόμενης μάθησης</a:t>
            </a:r>
          </a:p>
          <a:p>
            <a:endParaRPr lang="el-GR" dirty="0" smtClean="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800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3175</TotalTime>
  <Words>1816</Words>
  <Application>Microsoft Office PowerPoint</Application>
  <PresentationFormat>Προβολή στην οθόνη (4:3)</PresentationFormat>
  <Paragraphs>341</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Ενότητα 4.:   Μεταγνωστικές ικανότητες και Αυτορρυθμιζόμενη μάθηση</vt:lpstr>
      <vt:lpstr>Υποενότητα 1 Εισαγωγικές πληροφορίες 1/1</vt:lpstr>
      <vt:lpstr>Υποενότητα 1 Ποια είναι τα χαρακτηριστικά των εκπ/όμενων που ρυθμίζουν τη μάθησή τους 1/2</vt:lpstr>
      <vt:lpstr>Ενότητα 4.  Μεταγνωστικές ικανότητες και Αυτορρυθμιζόμενη μάθηση  </vt:lpstr>
      <vt:lpstr>  Υποενότητα 2 Κυκλικό μοντέλο αυτορρυθμιζόμενης μάθησης 2/1  </vt:lpstr>
      <vt:lpstr>Ενότητα 4.  Μεταγνωστικές ικανότητες και Αυτορρυθμιζόμενη μάθηση</vt:lpstr>
      <vt:lpstr>Υποενότητα 3 Ο ρόλος του εκπαιδευτή στο πλαίσιο της αυτορρυθμιζόμενης μάθησης 3/1</vt:lpstr>
      <vt:lpstr>Υποενότητα 3 Ο ρόλος του εκπαιδευτή στο πλαίσιο της ΑΡΜ 3/2</vt:lpstr>
      <vt:lpstr>Ενότητα 4.  Μεταγνωστικές ικανότητες και Αυτορρυθμιζόμενη μάθηση</vt:lpstr>
      <vt:lpstr>Υποενότητα 4 Οι μεταγνωστικές ικανότητες των  εκπαιδευόμενων στο πλαίσιο της αυτορρυθμιζόμενης μάθησης 4/1 </vt:lpstr>
      <vt:lpstr>Ενότητα 4.  Μεταγνωστικές ικανότητες και Αυτορρυθμιζόμενη μάθηση</vt:lpstr>
      <vt:lpstr> Υποενότητα 5  Κίνητρα και ΑΡΜ 5/1 </vt:lpstr>
      <vt:lpstr>Υποενότητα 5 Κίνητρα και ΑΡΜ 5/2 </vt:lpstr>
      <vt:lpstr>Παιχνίδι ρόλων</vt:lpstr>
      <vt:lpstr>Αυτορρυθμιζόμενη μάθηση- ο Κώστας</vt:lpstr>
      <vt:lpstr>Αυτορρυθμιζόμενη Μάθηση- ο Κώστας</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Lg</cp:lastModifiedBy>
  <cp:revision>219</cp:revision>
  <dcterms:created xsi:type="dcterms:W3CDTF">2013-12-11T08:27:37Z</dcterms:created>
  <dcterms:modified xsi:type="dcterms:W3CDTF">2014-05-04T00:10:02Z</dcterms:modified>
</cp:coreProperties>
</file>