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2" r:id="rId3"/>
    <p:sldId id="259" r:id="rId4"/>
    <p:sldId id="262" r:id="rId5"/>
    <p:sldId id="260" r:id="rId6"/>
    <p:sldId id="270" r:id="rId7"/>
    <p:sldId id="294" r:id="rId8"/>
    <p:sldId id="304" r:id="rId9"/>
    <p:sldId id="289" r:id="rId10"/>
    <p:sldId id="296" r:id="rId11"/>
    <p:sldId id="297" r:id="rId12"/>
    <p:sldId id="292" r:id="rId13"/>
    <p:sldId id="299" r:id="rId14"/>
    <p:sldId id="298" r:id="rId15"/>
    <p:sldId id="293" r:id="rId16"/>
    <p:sldId id="301" r:id="rId17"/>
    <p:sldId id="300" r:id="rId18"/>
    <p:sldId id="291" r:id="rId19"/>
    <p:sldId id="302" r:id="rId20"/>
    <p:sldId id="287" r:id="rId21"/>
    <p:sldId id="283" r:id="rId22"/>
    <p:sldId id="269" r:id="rId23"/>
    <p:sldId id="271"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98D"/>
    <a:srgbClr val="FBFB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577" autoAdjust="0"/>
  </p:normalViewPr>
  <p:slideViewPr>
    <p:cSldViewPr>
      <p:cViewPr>
        <p:scale>
          <a:sx n="100" d="100"/>
          <a:sy n="100" d="100"/>
        </p:scale>
        <p:origin x="-294"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18B2-0E25-4CA8-9E3D-76A996EC2B50}" type="datetimeFigureOut">
              <a:rPr lang="el-GR" smtClean="0"/>
              <a:pPr/>
              <a:t>4/5/2014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p14="http://schemas.microsoft.com/office/powerpoint/2010/main" xmlns=""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a:t>
            </a:r>
            <a:r>
              <a:rPr lang="el-GR" b="1" baseline="0" dirty="0" smtClean="0"/>
              <a:t> Εκπαιδευτή:</a:t>
            </a:r>
          </a:p>
          <a:p>
            <a:endParaRPr lang="el-GR" b="1" baseline="0" dirty="0" smtClean="0"/>
          </a:p>
          <a:p>
            <a:pPr marL="228600" indent="-228600">
              <a:buFont typeface="+mj-lt"/>
              <a:buAutoNum type="arabicPeriod"/>
            </a:pPr>
            <a:r>
              <a:rPr lang="el-GR" b="0" baseline="0" dirty="0" smtClean="0"/>
              <a:t>Παρουσιάστε το αντικείμενο της Θεματικής Ενότητας, καθιστώντας σαφή τη σύνδεση της με το γενικότερο Θεματικό Αντικείμενο.</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Υπενθυμίστε στους εκπαιδευόμενους ποιοι είναι οι φορείς υλοποίησης του έργου.</a:t>
            </a:r>
            <a:endParaRPr lang="en-US" b="0" baseline="0" dirty="0" smtClean="0"/>
          </a:p>
          <a:p>
            <a:pPr marL="228600" indent="-228600">
              <a:buFont typeface="+mj-lt"/>
              <a:buAutoNum type="arabicPeriod"/>
            </a:pPr>
            <a:endParaRPr lang="en-US" b="0" baseline="0" dirty="0" smtClean="0"/>
          </a:p>
          <a:p>
            <a:pPr marL="228600" indent="-228600">
              <a:buFont typeface="+mj-lt"/>
              <a:buAutoNum type="arabicPeriod"/>
            </a:pPr>
            <a:r>
              <a:rPr lang="el-GR" b="0" baseline="0" dirty="0" smtClean="0"/>
              <a:t>Παρουσιάστε σύντομα τον συγγραφέα της ενότητας (βλ. βιογραφικό του στο τέλος του Κυρίως Κειμένου της Ενότητας).</a:t>
            </a:r>
          </a:p>
          <a:p>
            <a:pPr marL="228600" indent="-228600">
              <a:buFont typeface="+mj-lt"/>
              <a:buAutoNum type="arabicPeriod"/>
            </a:pPr>
            <a:endParaRPr lang="el-GR" b="0" baseline="0" dirty="0" smtClean="0"/>
          </a:p>
          <a:p>
            <a:endParaRPr lang="el-GR"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p14="http://schemas.microsoft.com/office/powerpoint/2010/main" xmlns=""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3</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12</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Ζητείστε από τους εκπαιδευόμενους να παρατηρήσουν προσεκτικά το</a:t>
            </a:r>
            <a:r>
              <a:rPr lang="el-GR" baseline="0" dirty="0" smtClean="0"/>
              <a:t> διάγραμμα.</a:t>
            </a:r>
          </a:p>
          <a:p>
            <a:pPr marL="228600" indent="-228600">
              <a:buFont typeface="+mj-lt"/>
              <a:buAutoNum type="arabicPeriod"/>
            </a:pPr>
            <a:endParaRPr lang="el-GR" baseline="0" dirty="0" smtClean="0"/>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13</a:t>
            </a:fld>
            <a:endParaRPr lang="el-GR"/>
          </a:p>
        </p:txBody>
      </p:sp>
    </p:spTree>
    <p:extLst>
      <p:ext uri="{BB962C8B-B14F-4D97-AF65-F5344CB8AC3E}">
        <p14:creationId xmlns:p14="http://schemas.microsoft.com/office/powerpoint/2010/main" xmlns="" val="2614672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4</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Ζητείστε από τους εκπαιδευόμενους να παρατηρήσουν προσεκτικά την/το</a:t>
            </a:r>
            <a:r>
              <a:rPr lang="el-GR" baseline="0" dirty="0" smtClean="0"/>
              <a:t> εικόνα/πίνακα/σχήμα/διάγραμμα.</a:t>
            </a: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16</a:t>
            </a:fld>
            <a:endParaRPr lang="el-GR"/>
          </a:p>
        </p:txBody>
      </p:sp>
    </p:spTree>
    <p:extLst>
      <p:ext uri="{BB962C8B-B14F-4D97-AF65-F5344CB8AC3E}">
        <p14:creationId xmlns:p14="http://schemas.microsoft.com/office/powerpoint/2010/main" xmlns="" val="2614672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5</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18</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endParaRPr lang="el-GR" b="1" dirty="0" smtClean="0"/>
          </a:p>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r>
              <a:rPr lang="el-GR" dirty="0" smtClean="0"/>
              <a:t>Ζητείστε από τους εκπαιδευόμενους να παρατηρήσουν προσεκτικά το</a:t>
            </a:r>
            <a:r>
              <a:rPr lang="el-GR" baseline="0" dirty="0" smtClean="0"/>
              <a:t>ν πίνακα.</a:t>
            </a:r>
          </a:p>
          <a:p>
            <a:pPr marL="228600" indent="-228600">
              <a:buFont typeface="+mj-lt"/>
              <a:buAutoNum type="arabicPeriod"/>
            </a:pPr>
            <a:endParaRPr lang="el-GR" baseline="0" dirty="0" smtClean="0"/>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19</a:t>
            </a:fld>
            <a:endParaRPr lang="el-GR"/>
          </a:p>
        </p:txBody>
      </p:sp>
    </p:spTree>
    <p:extLst>
      <p:ext uri="{BB962C8B-B14F-4D97-AF65-F5344CB8AC3E}">
        <p14:creationId xmlns:p14="http://schemas.microsoft.com/office/powerpoint/2010/main" xmlns="" val="261467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Tx/>
              <a:buNone/>
            </a:pPr>
            <a:r>
              <a:rPr lang="el-GR" b="1" u="sng" dirty="0" smtClean="0"/>
              <a:t>Καταιγισμός ιδεών:</a:t>
            </a:r>
            <a:r>
              <a:rPr lang="el-GR" b="1" u="sng" baseline="0" dirty="0" smtClean="0"/>
              <a:t> Παιχνίδι του </a:t>
            </a:r>
            <a:r>
              <a:rPr lang="el-GR" b="1" u="sng" baseline="0" dirty="0" err="1" smtClean="0"/>
              <a:t>Μοντριάν</a:t>
            </a:r>
            <a:endParaRPr lang="el-GR" b="1" u="sng" baseline="0" dirty="0" smtClean="0"/>
          </a:p>
          <a:p>
            <a:pPr marL="0" indent="0">
              <a:buFontTx/>
              <a:buNone/>
            </a:pPr>
            <a:endParaRPr lang="el-GR" b="1" u="sng" dirty="0" smtClean="0"/>
          </a:p>
          <a:p>
            <a:pPr marL="228600" indent="-228600">
              <a:buAutoNum type="arabicPeriod"/>
            </a:pPr>
            <a:r>
              <a:rPr lang="el-GR" dirty="0" smtClean="0"/>
              <a:t>Αυτό είναι ένα παιχνίδι «καταιγισμού ιδεών» το οποίο</a:t>
            </a:r>
            <a:r>
              <a:rPr lang="el-GR" baseline="0" dirty="0" smtClean="0"/>
              <a:t> προηγείται πάντα της ανάπτυξης της θεματικής ενότητας. </a:t>
            </a:r>
          </a:p>
          <a:p>
            <a:pPr marL="228600" indent="-228600">
              <a:buAutoNum type="arabicPeriod"/>
            </a:pPr>
            <a:endParaRPr lang="el-GR" baseline="0" dirty="0" smtClean="0"/>
          </a:p>
          <a:p>
            <a:pPr marL="228600" indent="-228600">
              <a:buAutoNum type="arabicPeriod"/>
            </a:pPr>
            <a:r>
              <a:rPr lang="el-GR" baseline="0" dirty="0" smtClean="0"/>
              <a:t>Δίνει τη δυνατότητα στον εκπαιδευτή : </a:t>
            </a:r>
          </a:p>
          <a:p>
            <a:pPr marL="228600" indent="-228600">
              <a:buAutoNum type="arabicPeriod"/>
            </a:pPr>
            <a:endParaRPr lang="el-GR" baseline="0" dirty="0" smtClean="0"/>
          </a:p>
          <a:p>
            <a:pPr marL="685800" lvl="1" indent="-228600">
              <a:buFont typeface="Arial" panose="020B0604020202020204" pitchFamily="34" charset="0"/>
              <a:buChar char="•"/>
            </a:pPr>
            <a:r>
              <a:rPr lang="el-GR" baseline="0" dirty="0" smtClean="0"/>
              <a:t>Να διαγνώσει τις προηγούμενες γνώσεις, αντιλήψεις και στάσεις  των εκπαιδευομένων σχετικά με την θεματική της συγκεκριμένης ενότητας. </a:t>
            </a:r>
          </a:p>
          <a:p>
            <a:pPr marL="685800" lvl="1" indent="-228600">
              <a:buFont typeface="Arial" panose="020B0604020202020204" pitchFamily="34" charset="0"/>
              <a:buChar char="•"/>
            </a:pPr>
            <a:r>
              <a:rPr lang="el-GR" baseline="0" dirty="0" smtClean="0"/>
              <a:t>Να κατανοήσει τις προσδοκίες των εκπαιδευομένων σε σχέση με τα περιεχόμενα της συγκεκριμένης ενότητας. </a:t>
            </a:r>
          </a:p>
          <a:p>
            <a:pPr marL="685800" lvl="1" indent="-228600">
              <a:buFont typeface="Arial" panose="020B0604020202020204" pitchFamily="34" charset="0"/>
              <a:buChar char="•"/>
            </a:pPr>
            <a:r>
              <a:rPr lang="el-GR" baseline="0" dirty="0" smtClean="0"/>
              <a:t>Να διαμορφώσει ένα κλίμα συμμετοχικής δράσης μεταξύ των εκπαιδευομένων, «σπάζοντας τον πάγο».</a:t>
            </a:r>
          </a:p>
          <a:p>
            <a:pPr marL="685800" lvl="1" indent="-228600">
              <a:buFont typeface="Arial" panose="020B0604020202020204" pitchFamily="34" charset="0"/>
              <a:buChar char="•"/>
            </a:pPr>
            <a:endParaRPr lang="el-GR" baseline="0" dirty="0" smtClean="0"/>
          </a:p>
          <a:p>
            <a:pPr marL="228600" indent="-228600">
              <a:buAutoNum type="arabicPeriod"/>
            </a:pPr>
            <a:r>
              <a:rPr lang="el-GR" baseline="0" dirty="0" smtClean="0"/>
              <a:t>Οι κανόνες του παιχνιδιού είναι απλοί: Στα άσπρα, μαύρα και κίτρινα παραλληλόγραμμα, αναγράφονται λέξεις και σύμβολα τα οποία μπορούν να χρησιμοποιούσουν οι εκπαιδευόμενοι για να εκφράσουν την σκέψη τους. Στα κόκκινα και μπλε τετράγωνα αναγράφονται λέξεις και φράσεις που σχετίζονται με τα περιεχόμενα της συγκεκριμένης ενότητας.  </a:t>
            </a:r>
          </a:p>
          <a:p>
            <a:pPr marL="228600" indent="-228600">
              <a:buAutoNum type="arabicPeriod"/>
            </a:pPr>
            <a:endParaRPr lang="el-GR" baseline="0" dirty="0" smtClean="0"/>
          </a:p>
          <a:p>
            <a:pPr marL="228600" indent="-228600">
              <a:buAutoNum type="arabicPeriod"/>
            </a:pPr>
            <a:r>
              <a:rPr lang="el-GR" baseline="0" dirty="0" smtClean="0"/>
              <a:t>Στόχος δεν είναι οι εκπαιδευόμενοι να συνθέσουν μιαν ολόκληρη φράση με τις συγκεκριμένες λέξεις, αλλά να εμπνευστούν από αυτές για να μιλήσουν για τις γνώσεις, εμπειρίες, απόψεις και συναισθήματα που τους γεννούν έννοιες και δεξιότητες σχετικές με τη συγκεκριμένη θεματική ενότητα. </a:t>
            </a:r>
          </a:p>
          <a:p>
            <a:pPr marL="228600" indent="-228600">
              <a:buAutoNum type="arabicPeriod"/>
            </a:pPr>
            <a:endParaRPr lang="el-GR" baseline="0" dirty="0" smtClean="0"/>
          </a:p>
          <a:p>
            <a:pPr marL="228600" indent="-228600">
              <a:buAutoNum type="arabicPeriod"/>
            </a:pPr>
            <a:r>
              <a:rPr lang="el-GR" baseline="0" dirty="0" smtClean="0"/>
              <a:t>Για να το κάνουν αυτό ζητήστε τους να συγκεντρωθούν στα κόκκινα και μπλε τετράγωνα, αφήνοντας το βλέμμα τους να πλανηθεί στις λέξεις των λευκών, κίτρινων και μαύρων τετραγώνων. Σκοπός είναι να παράγουν όσο το δυνατόν περισσότερες φράσεις, όσο το δυνατόν περισσότερα άτομα.</a:t>
            </a:r>
          </a:p>
          <a:p>
            <a:pPr marL="228600" indent="-228600">
              <a:buAutoNum type="arabicPeriod"/>
            </a:pPr>
            <a:endParaRPr lang="el-GR" baseline="0" dirty="0" smtClean="0"/>
          </a:p>
          <a:p>
            <a:pPr marL="228600" indent="-228600">
              <a:buAutoNum type="arabicPeriod"/>
            </a:pPr>
            <a:r>
              <a:rPr lang="el-GR" baseline="0" dirty="0" smtClean="0"/>
              <a:t>Χρησιμοποιείστε το </a:t>
            </a:r>
            <a:r>
              <a:rPr lang="el-GR" baseline="0" dirty="0" err="1" smtClean="0"/>
              <a:t>χαρτοπίνακα</a:t>
            </a:r>
            <a:r>
              <a:rPr lang="el-GR" baseline="0" dirty="0" smtClean="0"/>
              <a:t> προκειμένου να συστηματοποιήσετε τις ιδέες και απόψεις των εκπαιδευομένων.</a:t>
            </a:r>
          </a:p>
          <a:p>
            <a:pPr marL="228600" indent="-228600">
              <a:buAutoNum type="arabicPeriod"/>
            </a:pPr>
            <a:endParaRPr lang="el-GR" baseline="0" dirty="0" smtClean="0"/>
          </a:p>
          <a:p>
            <a:pPr marL="228600" indent="-228600">
              <a:buAutoNum type="arabicPeriod"/>
            </a:pPr>
            <a:r>
              <a:rPr lang="el-GR" baseline="0" dirty="0" smtClean="0"/>
              <a:t>Επιχειρήστε να </a:t>
            </a:r>
            <a:r>
              <a:rPr lang="el-GR" baseline="0" dirty="0" err="1" smtClean="0"/>
              <a:t>διασυνδέσετε</a:t>
            </a:r>
            <a:r>
              <a:rPr lang="el-GR" baseline="0" dirty="0" smtClean="0"/>
              <a:t> τις συνεισφορές των εκπαιδευομένων πάνω στο θέμα, με τα περιεχόμενα της θεματικής ενότητας που θα παρουσιάσετε στη συνέχεια.</a:t>
            </a:r>
          </a:p>
          <a:p>
            <a:pPr marL="228600" indent="-228600">
              <a:buAutoNum type="arabicPeriod"/>
            </a:pPr>
            <a:endParaRPr lang="el-GR" baseline="0" dirty="0" smtClean="0"/>
          </a:p>
          <a:p>
            <a:pPr marL="228600" indent="-228600">
              <a:buAutoNum type="arabicPeriod"/>
            </a:pPr>
            <a:r>
              <a:rPr lang="el-GR" b="1" baseline="0" dirty="0" smtClean="0"/>
              <a:t>Προσοχή! Ο καταιγισμός ιδεών δεν πρέπει να ξεπεράσει την συνολική διάρκεια των 20’ !</a:t>
            </a: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0" indent="0">
              <a:buFont typeface="+mj-lt"/>
              <a:buNone/>
            </a:pPr>
            <a:endParaRPr lang="el-GR" baseline="0" dirty="0" smtClean="0">
              <a:solidFill>
                <a:srgbClr val="27498D"/>
              </a:solidFill>
            </a:endParaRPr>
          </a:p>
          <a:p>
            <a:pPr marL="0" indent="0">
              <a:buNone/>
            </a:pPr>
            <a:endParaRPr lang="el-GR" baseline="0" dirty="0" smtClean="0">
              <a:solidFill>
                <a:srgbClr val="27498D"/>
              </a:solidFill>
            </a:endParaRP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p14="http://schemas.microsoft.com/office/powerpoint/2010/main" xmlns="" val="8663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Αρχή βιωματικής δραστηριότητας: Μελέτη περίπτωσης.</a:t>
            </a:r>
          </a:p>
          <a:p>
            <a:pPr marL="228600" indent="-228600">
              <a:buFont typeface="+mj-lt"/>
              <a:buAutoNum type="arabicPeriod"/>
            </a:pPr>
            <a:endParaRPr lang="el-GR" dirty="0" smtClean="0"/>
          </a:p>
          <a:p>
            <a:pPr marL="228600" indent="-228600">
              <a:buFont typeface="+mj-lt"/>
              <a:buAutoNum type="arabicPeriod"/>
            </a:pPr>
            <a:r>
              <a:rPr lang="el-GR" dirty="0" smtClean="0"/>
              <a:t>Εξηγήστε</a:t>
            </a:r>
            <a:r>
              <a:rPr lang="el-GR" baseline="0" dirty="0" smtClean="0"/>
              <a:t> τους στόχους της δραστηριότητας και ακολουθήστε το λεπτομερές πλαίσιο διεξαγωγής της δραστηριότητας, για την βιωματική δραστηριότητα της συγκεκριμένης 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Διεξαγωγή αυτής της δραστηριότητας δεν πρέπει να υπερβεί τα 40’</a:t>
            </a:r>
          </a:p>
          <a:p>
            <a:pPr marL="228600" indent="-228600">
              <a:buFont typeface="+mj-lt"/>
              <a:buAutoNum type="arabicPeriod"/>
            </a:pPr>
            <a:endParaRPr lang="el-GR" b="1" baseline="0" dirty="0" smtClean="0"/>
          </a:p>
          <a:p>
            <a:pPr marL="228600" indent="-228600">
              <a:buFont typeface="+mj-lt"/>
              <a:buNone/>
            </a:pPr>
            <a:endParaRPr lang="el-GR" b="1" baseline="0" dirty="0" smtClean="0"/>
          </a:p>
          <a:p>
            <a:pPr marL="228600" indent="-228600">
              <a:buFont typeface="+mj-lt"/>
              <a:buAutoNum type="arabicPeriod"/>
            </a:pPr>
            <a:endParaRPr lang="el-GR" b="1" baseline="0" dirty="0" smtClean="0"/>
          </a:p>
          <a:p>
            <a:pPr marL="228600" indent="-228600">
              <a:buFont typeface="+mj-lt"/>
              <a:buAutoNum type="arabicPeriod"/>
            </a:pPr>
            <a:endParaRPr lang="el-GR" baseline="0"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20</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 για τη βιωματική δραστηριότητα της συγκεκριμένης ενότητας. </a:t>
            </a:r>
          </a:p>
          <a:p>
            <a:pPr marL="228600" indent="-228600">
              <a:buFont typeface="+mj-lt"/>
              <a:buAutoNum type="arabicPeriod"/>
            </a:pPr>
            <a:endParaRPr lang="el-GR" dirty="0" smtClean="0"/>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21</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smtClean="0"/>
              <a:t>Ανακεφαλαιώστε</a:t>
            </a:r>
            <a:r>
              <a:rPr lang="el-GR" sz="1200" baseline="0" dirty="0" smtClean="0"/>
              <a:t> τα περιεχόμενα της ενότητας, παρουσιάζοντα ξανά μια προς μια τις βασικές έννοιες που αναλύθηκαν και πληροφορίες που παρουσιάστηκαν.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aseline="0" dirty="0" smtClean="0"/>
              <a:t>Στη συνέχεια αναφερθείτε στους εκπαιδευτικούς στόχους της ενότητας: δώστε στους εκπαιδευόμενους το</a:t>
            </a:r>
            <a:r>
              <a:rPr lang="en-US" sz="1200" baseline="0" dirty="0" smtClean="0"/>
              <a:t> </a:t>
            </a:r>
            <a:r>
              <a:rPr lang="el-GR" sz="1200" baseline="0" dirty="0" smtClean="0"/>
              <a:t>λόγο προκειμένου να διαπιστώσουν αν και κατά πόσο επιτεύχθηκαν οι στόχοι της θεματικής ενότητας</a:t>
            </a:r>
            <a:endParaRPr lang="el-GR"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22</a:t>
            </a:fld>
            <a:endParaRPr lang="el-GR"/>
          </a:p>
        </p:txBody>
      </p:sp>
    </p:spTree>
    <p:extLst>
      <p:ext uri="{BB962C8B-B14F-4D97-AF65-F5344CB8AC3E}">
        <p14:creationId xmlns:p14="http://schemas.microsoft.com/office/powerpoint/2010/main" xmlns="" val="927059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 συμμετοχή τους.</a:t>
            </a:r>
          </a:p>
          <a:p>
            <a:pPr marL="228600" indent="-228600">
              <a:buFont typeface="+mj-lt"/>
              <a:buAutoNum type="arabicPeriod"/>
            </a:pPr>
            <a:endParaRPr lang="el-GR" dirty="0" smtClean="0"/>
          </a:p>
          <a:p>
            <a:pPr marL="228600" indent="-228600">
              <a:buFont typeface="+mj-lt"/>
              <a:buAutoNum type="arabicPeriod"/>
            </a:pPr>
            <a:r>
              <a:rPr lang="el-GR" dirty="0" smtClean="0"/>
              <a:t>Υπενθυμίστε τους ότι οφείλουν να επισκεφθούν την ηλεκτρονική πλατφόρμα προκειμένου να ολοκληρώσουν</a:t>
            </a:r>
            <a:r>
              <a:rPr lang="el-GR" baseline="0" dirty="0" smtClean="0"/>
              <a:t> την θεματική ενότητα στο σύνολο της. </a:t>
            </a:r>
            <a:endParaRPr lang="el-GR"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23</a:t>
            </a:fld>
            <a:endParaRPr lang="el-GR"/>
          </a:p>
        </p:txBody>
      </p:sp>
    </p:spTree>
    <p:extLst>
      <p:ext uri="{BB962C8B-B14F-4D97-AF65-F5344CB8AC3E}">
        <p14:creationId xmlns:p14="http://schemas.microsoft.com/office/powerpoint/2010/main" xmlns="" val="19002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με συντομία το σκοπό της ενότητας.</a:t>
            </a:r>
          </a:p>
          <a:p>
            <a:pPr marL="228600" indent="-228600">
              <a:buFont typeface="+mj-lt"/>
              <a:buAutoNum type="arabicPeriod"/>
            </a:pPr>
            <a:endParaRPr lang="el-GR" dirty="0" smtClean="0"/>
          </a:p>
          <a:p>
            <a:pPr marL="228600" indent="-228600">
              <a:buFont typeface="+mj-lt"/>
              <a:buNone/>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p14="http://schemas.microsoft.com/office/powerpoint/2010/main" xmlns=""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dirty="0" smtClean="0"/>
              <a:t>Εξηγήστε ότι η ενότητα χωρίζεται σε πέντε διακριτά</a:t>
            </a:r>
            <a:r>
              <a:rPr lang="el-GR" b="0" baseline="0" dirty="0" smtClean="0"/>
              <a:t> μέρη από την άποψη του περιεχομένου.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Στη συνέχεια παρουσιάστε τους τίτλους κάθε υποενότητας κάνοντας μια σύντομη αναφορά σε αυτές, κατά την προσωπική σας αντίληψη και τις εντυπώσεις σας μετά την ανάγνωση του Κυρίως Κειμένου της Ενότητας.</a:t>
            </a:r>
            <a:endParaRPr lang="el-GR" b="0"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None/>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p14="http://schemas.microsoft.com/office/powerpoint/2010/main" xmlns=""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τα προσδοκώμενα αποτελέσματα της ενότητας, τα οποία συνιστούν και τους στόχους της.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Όποτε το κρίνετε απαραίτητο, ρωτήστε ενδεικτικά κάποιους από τους εκπαιδευόμενους ποιο νόημα προσδίδουν σε κάθε ένα από τα παραπάνω αποτελέσματα. Σε περίπτωση που υπάρχει πρόβλημα κατανόησης, εξηγήστε με σαφήνεια το περιεχόμενο του στόχου.</a:t>
            </a:r>
            <a:endParaRPr lang="el-GR" dirty="0" smtClean="0"/>
          </a:p>
          <a:p>
            <a:pPr marL="228600" indent="-228600">
              <a:buFont typeface="+mj-lt"/>
              <a:buAutoNum type="arabicPeriod"/>
            </a:pPr>
            <a:endParaRPr lang="el-GR"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p14="http://schemas.microsoft.com/office/powerpoint/2010/main" xmlns=""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1</a:t>
            </a:r>
            <a:r>
              <a:rPr lang="el-GR" baseline="30000" dirty="0" smtClean="0"/>
              <a:t>ης</a:t>
            </a:r>
            <a:r>
              <a:rPr lang="el-GR" baseline="0" dirty="0" smtClean="0"/>
              <a:t> υποενότητας.</a:t>
            </a:r>
          </a:p>
          <a:p>
            <a:pPr marL="228600" indent="-228600">
              <a:buFont typeface="+mj-lt"/>
              <a:buAutoNum type="arabicPeriod"/>
            </a:pPr>
            <a:endParaRPr lang="el-GR" b="1"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p14="http://schemas.microsoft.com/office/powerpoint/2010/main" xmlns="" val="16639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7</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ξεκινώντας από  αυτές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p14="http://schemas.microsoft.com/office/powerpoint/2010/main" xmlns="" val="269999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2</a:t>
            </a:r>
            <a:r>
              <a:rPr lang="el-GR" baseline="30000" dirty="0" smtClean="0"/>
              <a:t>ης</a:t>
            </a:r>
            <a:r>
              <a:rPr lang="el-GR" baseline="0" dirty="0" smtClean="0"/>
              <a:t>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aseline="0"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p14="http://schemas.microsoft.com/office/powerpoint/2010/main" xmlns="" val="166390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773853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52287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598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062535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326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673139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4/5/2014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1771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4/5/2014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4636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4/5/2014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4236773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1141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295758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BEBA8EAE-BF5A-486C-A8C5-ECC9F3942E4B}">
                <a14:imgProps xmlns:a14="http://schemas.microsoft.com/office/drawing/2010/main" xmlns="">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p14="http://schemas.microsoft.com/office/powerpoint/2010/main" xmlns=""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2835746"/>
          </a:xfrm>
          <a:solidFill>
            <a:srgbClr val="FF0000"/>
          </a:solidFill>
          <a:ln w="57150">
            <a:solidFill>
              <a:schemeClr val="tx1"/>
            </a:solidFill>
          </a:ln>
        </p:spPr>
        <p:txBody>
          <a:bodyPr>
            <a:normAutofit/>
          </a:bodyPr>
          <a:lstStyle/>
          <a:p>
            <a:r>
              <a:rPr lang="el-GR" sz="3200" b="1" dirty="0" smtClean="0">
                <a:solidFill>
                  <a:schemeClr val="bg1"/>
                </a:solidFill>
              </a:rPr>
              <a:t>Μεταγνωστικές Ικανότητες</a:t>
            </a:r>
            <a:endParaRPr lang="el-GR" sz="3200" b="1" dirty="0">
              <a:solidFill>
                <a:schemeClr val="bg1"/>
              </a:solidFill>
            </a:endParaRPr>
          </a:p>
        </p:txBody>
      </p:sp>
      <p:sp>
        <p:nvSpPr>
          <p:cNvPr id="3" name="Υπότιτλος 2"/>
          <p:cNvSpPr>
            <a:spLocks noGrp="1"/>
          </p:cNvSpPr>
          <p:nvPr>
            <p:ph type="subTitle" idx="1"/>
          </p:nvPr>
        </p:nvSpPr>
        <p:spPr>
          <a:xfrm>
            <a:off x="5148064" y="3356992"/>
            <a:ext cx="3600400" cy="2976736"/>
          </a:xfrm>
          <a:solidFill>
            <a:srgbClr val="27498D"/>
          </a:solidFill>
          <a:ln w="57150">
            <a:solidFill>
              <a:schemeClr val="tx1"/>
            </a:solidFill>
          </a:ln>
        </p:spPr>
        <p:txBody>
          <a:bodyPr>
            <a:normAutofit/>
          </a:bodyPr>
          <a:lstStyle/>
          <a:p>
            <a:r>
              <a:rPr lang="el-GR" sz="2800" b="1" dirty="0" smtClean="0">
                <a:solidFill>
                  <a:schemeClr val="bg1">
                    <a:lumMod val="85000"/>
                  </a:schemeClr>
                </a:solidFill>
              </a:rPr>
              <a:t>Ενότητα </a:t>
            </a:r>
            <a:r>
              <a:rPr lang="en-US" sz="2800" b="1" dirty="0" smtClean="0">
                <a:solidFill>
                  <a:schemeClr val="bg1">
                    <a:lumMod val="85000"/>
                  </a:schemeClr>
                </a:solidFill>
              </a:rPr>
              <a:t>1</a:t>
            </a:r>
            <a:r>
              <a:rPr lang="el-GR" sz="2800" b="1" dirty="0" smtClean="0">
                <a:solidFill>
                  <a:schemeClr val="bg1">
                    <a:lumMod val="85000"/>
                  </a:schemeClr>
                </a:solidFill>
              </a:rPr>
              <a:t>.</a:t>
            </a:r>
            <a:endParaRPr lang="el-GR" sz="2800" b="1" dirty="0">
              <a:solidFill>
                <a:schemeClr val="bg1">
                  <a:lumMod val="85000"/>
                </a:schemeClr>
              </a:solidFill>
            </a:endParaRPr>
          </a:p>
          <a:p>
            <a:r>
              <a:rPr lang="el-GR" sz="2800" b="1" dirty="0" smtClean="0">
                <a:solidFill>
                  <a:schemeClr val="bg1"/>
                </a:solidFill>
              </a:rPr>
              <a:t>Μεταγνωστικές Ικανότητες: Εννοιολογική    αποσαφήνιση</a:t>
            </a:r>
            <a:endParaRPr lang="el-GR" sz="2800" b="1" dirty="0">
              <a:solidFill>
                <a:schemeClr val="bg1"/>
              </a:solidFill>
            </a:endParaRPr>
          </a:p>
        </p:txBody>
      </p:sp>
      <p:sp>
        <p:nvSpPr>
          <p:cNvPr id="7" name="Ορθογώνιο 6"/>
          <p:cNvSpPr/>
          <p:nvPr/>
        </p:nvSpPr>
        <p:spPr>
          <a:xfrm>
            <a:off x="251520" y="4678301"/>
            <a:ext cx="4320480" cy="130279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Συγγραφή:</a:t>
            </a:r>
            <a:r>
              <a:rPr lang="el-GR" dirty="0" smtClean="0">
                <a:solidFill>
                  <a:schemeClr val="tx1"/>
                </a:solidFill>
              </a:rPr>
              <a:t> </a:t>
            </a:r>
            <a:r>
              <a:rPr lang="el-GR" b="1" dirty="0" smtClean="0">
                <a:solidFill>
                  <a:schemeClr val="tx1"/>
                </a:solidFill>
              </a:rPr>
              <a:t>Πόπη Κασσωτάκη-Ψαρουδάκη</a:t>
            </a:r>
            <a:endParaRPr lang="el-GR" dirty="0" smtClean="0">
              <a:solidFill>
                <a:schemeClr val="tx1"/>
              </a:solidFill>
            </a:endParaRPr>
          </a:p>
          <a:p>
            <a:r>
              <a:rPr lang="el-GR" b="1" dirty="0" smtClean="0">
                <a:solidFill>
                  <a:schemeClr val="tx1"/>
                </a:solidFill>
              </a:rPr>
              <a:t>                     </a:t>
            </a:r>
            <a:r>
              <a:rPr lang="el-GR" b="1" dirty="0" err="1" smtClean="0">
                <a:solidFill>
                  <a:schemeClr val="tx1"/>
                </a:solidFill>
              </a:rPr>
              <a:t>Σαββατού</a:t>
            </a:r>
            <a:r>
              <a:rPr lang="el-GR" b="1" dirty="0" smtClean="0">
                <a:solidFill>
                  <a:schemeClr val="tx1"/>
                </a:solidFill>
              </a:rPr>
              <a:t> </a:t>
            </a:r>
            <a:r>
              <a:rPr lang="el-GR" b="1" dirty="0" err="1" smtClean="0">
                <a:solidFill>
                  <a:schemeClr val="tx1"/>
                </a:solidFill>
              </a:rPr>
              <a:t>Τσολακίδου</a:t>
            </a:r>
            <a:endParaRPr lang="el-GR" dirty="0">
              <a:solidFill>
                <a:schemeClr val="tx1"/>
              </a:solidFill>
            </a:endParaRPr>
          </a:p>
        </p:txBody>
      </p:sp>
      <p:grpSp>
        <p:nvGrpSpPr>
          <p:cNvPr id="6" name="Ομάδα 5"/>
          <p:cNvGrpSpPr/>
          <p:nvPr/>
        </p:nvGrpSpPr>
        <p:grpSpPr>
          <a:xfrm>
            <a:off x="4860032" y="378134"/>
            <a:ext cx="3976803" cy="2258778"/>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81" y="1598"/>
                <a:ext cx="3975" cy="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41" y="1418"/>
                <a:ext cx="3883" cy="1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1" y="3218"/>
                <a:ext cx="2451" cy="1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881" y="3398"/>
                <a:ext cx="3123" cy="1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045610" y="1653969"/>
              <a:ext cx="2109564" cy="522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0624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pPr fontAlgn="t"/>
            <a:r>
              <a:rPr lang="el-GR" sz="3600" dirty="0" smtClean="0"/>
              <a:t>Υποενότητα 2</a:t>
            </a:r>
            <a:br>
              <a:rPr lang="el-GR" sz="3600" dirty="0" smtClean="0"/>
            </a:br>
            <a:r>
              <a:rPr lang="el-GR" sz="3600" dirty="0" smtClean="0"/>
              <a:t>Όψεις της μεταγνώσης 1/2</a:t>
            </a:r>
          </a:p>
        </p:txBody>
      </p:sp>
      <p:sp>
        <p:nvSpPr>
          <p:cNvPr id="3" name="Θέση περιεχομένου 2"/>
          <p:cNvSpPr>
            <a:spLocks noGrp="1"/>
          </p:cNvSpPr>
          <p:nvPr>
            <p:ph idx="1"/>
          </p:nvPr>
        </p:nvSpPr>
        <p:spPr>
          <a:xfrm>
            <a:off x="457200" y="1412776"/>
            <a:ext cx="8229600" cy="4536504"/>
          </a:xfrm>
          <a:solidFill>
            <a:schemeClr val="bg2">
              <a:lumMod val="90000"/>
            </a:schemeClr>
          </a:solidFill>
          <a:ln w="57150">
            <a:solidFill>
              <a:schemeClr val="tx1"/>
            </a:solidFill>
          </a:ln>
        </p:spPr>
        <p:txBody>
          <a:bodyPr>
            <a:noAutofit/>
          </a:bodyPr>
          <a:lstStyle/>
          <a:p>
            <a:pPr hangingPunct="0">
              <a:buNone/>
            </a:pPr>
            <a:r>
              <a:rPr lang="el-GR" sz="2000" dirty="0" smtClean="0"/>
              <a:t>	Ο</a:t>
            </a:r>
            <a:r>
              <a:rPr lang="el-GR" sz="2400" dirty="0" smtClean="0"/>
              <a:t>ι βασικές όψεις  της μεταγνώσης έχουν να κάνουν με:  </a:t>
            </a:r>
          </a:p>
          <a:p>
            <a:pPr hangingPunct="0">
              <a:buNone/>
            </a:pPr>
            <a:r>
              <a:rPr lang="el-GR" sz="2400" dirty="0" smtClean="0"/>
              <a:t>	(α) </a:t>
            </a:r>
            <a:r>
              <a:rPr lang="el-GR" sz="2400" b="1" dirty="0" smtClean="0"/>
              <a:t>την  επίγνωση, </a:t>
            </a:r>
            <a:r>
              <a:rPr lang="el-GR" sz="2400" dirty="0" smtClean="0"/>
              <a:t>του ατόμου για τις γνωστικές του λειτουργίες (</a:t>
            </a:r>
            <a:r>
              <a:rPr lang="el-GR" sz="2400" b="1" i="1" dirty="0" smtClean="0"/>
              <a:t>θεωρητική μεταγνώση</a:t>
            </a:r>
            <a:r>
              <a:rPr lang="el-GR" sz="2400" b="1" dirty="0" smtClean="0"/>
              <a:t>) </a:t>
            </a:r>
            <a:r>
              <a:rPr lang="el-GR" sz="2400" dirty="0" smtClean="0"/>
              <a:t>και διακρίνεται σε:</a:t>
            </a:r>
          </a:p>
          <a:p>
            <a:pPr hangingPunct="0">
              <a:lnSpc>
                <a:spcPct val="150000"/>
              </a:lnSpc>
              <a:buSzPct val="117000"/>
              <a:buFont typeface="Wingdings 2" pitchFamily="18" charset="2"/>
              <a:buChar char=""/>
            </a:pPr>
            <a:r>
              <a:rPr lang="el-GR" sz="2400" dirty="0" smtClean="0"/>
              <a:t> </a:t>
            </a:r>
            <a:r>
              <a:rPr lang="el-GR" sz="2400" i="1" dirty="0" smtClean="0"/>
              <a:t>Δηλωτική, όταν </a:t>
            </a:r>
            <a:r>
              <a:rPr lang="el-GR" sz="2400" dirty="0" smtClean="0"/>
              <a:t>γνωρίζει μια στρατηγική.</a:t>
            </a:r>
          </a:p>
          <a:p>
            <a:pPr hangingPunct="0">
              <a:lnSpc>
                <a:spcPct val="150000"/>
              </a:lnSpc>
              <a:buSzPct val="117000"/>
              <a:buFont typeface="Wingdings 2" pitchFamily="18" charset="2"/>
              <a:buChar char=""/>
            </a:pPr>
            <a:r>
              <a:rPr lang="el-GR" sz="2400" i="1" dirty="0" err="1" smtClean="0"/>
              <a:t>Καταστασιακή</a:t>
            </a:r>
            <a:r>
              <a:rPr lang="el-GR" sz="2400" i="1" dirty="0" smtClean="0"/>
              <a:t>,</a:t>
            </a:r>
            <a:r>
              <a:rPr lang="el-GR" sz="2400" dirty="0" smtClean="0"/>
              <a:t> όταν ξέρει πότε πρέπει να  χρησιμοποιηθεί και γιατί είναι χρήσιμη. </a:t>
            </a:r>
          </a:p>
          <a:p>
            <a:pPr hangingPunct="0">
              <a:lnSpc>
                <a:spcPct val="150000"/>
              </a:lnSpc>
              <a:buSzPct val="117000"/>
              <a:buFont typeface="Wingdings 2" pitchFamily="18" charset="2"/>
              <a:buChar char=""/>
            </a:pPr>
            <a:r>
              <a:rPr lang="el-GR" sz="2400" i="1" dirty="0" smtClean="0"/>
              <a:t>Διαδικαστική, </a:t>
            </a:r>
            <a:r>
              <a:rPr lang="el-GR" sz="2400" dirty="0" smtClean="0"/>
              <a:t>όταν γνωρίζει πώς να τη χρησιμοποιήσει αποτελεσματικά.  </a:t>
            </a:r>
            <a:endParaRPr lang="el-GR" sz="4200" dirty="0" smtClean="0"/>
          </a:p>
          <a:p>
            <a:pPr>
              <a:lnSpc>
                <a:spcPct val="170000"/>
              </a:lnSpc>
            </a:pP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3600" dirty="0" smtClean="0"/>
              <a:t>Υποενότητα 2</a:t>
            </a:r>
            <a:br>
              <a:rPr lang="el-GR" sz="3600" dirty="0" smtClean="0"/>
            </a:br>
            <a:r>
              <a:rPr lang="el-GR" sz="3600" dirty="0" smtClean="0"/>
              <a:t> Όψεις της μεταγνώσης 2/2</a:t>
            </a:r>
            <a:endParaRPr lang="el-GR" sz="3600" dirty="0"/>
          </a:p>
        </p:txBody>
      </p:sp>
      <p:sp>
        <p:nvSpPr>
          <p:cNvPr id="3" name="Θέση περιεχομένου 2"/>
          <p:cNvSpPr>
            <a:spLocks noGrp="1"/>
          </p:cNvSpPr>
          <p:nvPr>
            <p:ph idx="1"/>
          </p:nvPr>
        </p:nvSpPr>
        <p:spPr>
          <a:xfrm>
            <a:off x="611560" y="1772816"/>
            <a:ext cx="8229600" cy="3816424"/>
          </a:xfrm>
          <a:solidFill>
            <a:schemeClr val="bg2">
              <a:lumMod val="90000"/>
            </a:schemeClr>
          </a:solidFill>
          <a:ln w="57150">
            <a:solidFill>
              <a:schemeClr val="tx1"/>
            </a:solidFill>
          </a:ln>
        </p:spPr>
        <p:txBody>
          <a:bodyPr>
            <a:noAutofit/>
          </a:bodyPr>
          <a:lstStyle/>
          <a:p>
            <a:pPr algn="just" hangingPunct="0">
              <a:lnSpc>
                <a:spcPct val="150000"/>
              </a:lnSpc>
              <a:buNone/>
            </a:pPr>
            <a:r>
              <a:rPr lang="el-GR" sz="2000" dirty="0" smtClean="0"/>
              <a:t>	</a:t>
            </a:r>
            <a:r>
              <a:rPr lang="el-GR" sz="2400" dirty="0" smtClean="0"/>
              <a:t>(β) με </a:t>
            </a:r>
            <a:r>
              <a:rPr lang="el-GR" sz="2400" b="1" dirty="0" smtClean="0"/>
              <a:t>τη ρύθμιση της γνώσης, </a:t>
            </a:r>
            <a:r>
              <a:rPr lang="el-GR" sz="2400" i="1" dirty="0" smtClean="0"/>
              <a:t>(</a:t>
            </a:r>
            <a:r>
              <a:rPr lang="el-GR" sz="2400" b="1" i="1" dirty="0" smtClean="0"/>
              <a:t>πρακτική μεταγνώση</a:t>
            </a:r>
            <a:r>
              <a:rPr lang="el-GR" sz="2400" i="1" dirty="0" smtClean="0"/>
              <a:t>)</a:t>
            </a:r>
            <a:r>
              <a:rPr lang="el-GR" sz="2400" dirty="0" smtClean="0"/>
              <a:t>. </a:t>
            </a:r>
          </a:p>
          <a:p>
            <a:pPr algn="just" hangingPunct="0">
              <a:lnSpc>
                <a:spcPct val="150000"/>
              </a:lnSpc>
              <a:buNone/>
            </a:pPr>
            <a:r>
              <a:rPr lang="el-GR" sz="2400" dirty="0" smtClean="0"/>
              <a:t>	Αφορά τους ρυθμιστικούς μηχανισμούς που έχει αναπτύξει το άτομο, προκειμένου να ελέγχει στρατηγικές και ενέργειες που υιοθετεί, να αξιολογεί τα αποτελέσματά τους, να αντιμετωπίζει τυχόν δυσκολίες και να τις τροποποιεί όπου και όσο χρειάζεται.</a:t>
            </a: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200" dirty="0" smtClean="0">
                <a:solidFill>
                  <a:schemeClr val="bg1"/>
                </a:solidFill>
              </a:rPr>
              <a:t> </a:t>
            </a:r>
            <a:r>
              <a:rPr lang="el-GR" sz="3600" dirty="0" smtClean="0">
                <a:solidFill>
                  <a:schemeClr val="bg1"/>
                </a:solidFill>
              </a:rPr>
              <a:t>Ενότητα 1.</a:t>
            </a:r>
            <a:br>
              <a:rPr lang="el-GR" sz="3600" dirty="0" smtClean="0">
                <a:solidFill>
                  <a:schemeClr val="bg1"/>
                </a:solidFill>
              </a:rPr>
            </a:br>
            <a:r>
              <a:rPr lang="x-none" sz="3600" smtClean="0">
                <a:solidFill>
                  <a:schemeClr val="bg1"/>
                </a:solidFill>
              </a:rPr>
              <a:t>Μεταταγνωστικές Ικανότητες: Εννοιολογική    αποσαφήνιση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3:</a:t>
            </a:r>
          </a:p>
          <a:p>
            <a:pPr fontAlgn="t"/>
            <a:r>
              <a:rPr lang="el-GR" dirty="0" smtClean="0">
                <a:solidFill>
                  <a:schemeClr val="tx1"/>
                </a:solidFill>
              </a:rPr>
              <a:t>Μηχανισμός μεταγνώσης</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pPr algn="ctr"/>
            <a:r>
              <a:rPr lang="el-GR" sz="3600" b="0" dirty="0" smtClean="0"/>
              <a:t>Εικόνα</a:t>
            </a:r>
            <a:r>
              <a:rPr lang="el-GR" sz="3600" dirty="0" smtClean="0"/>
              <a:t>: 1</a:t>
            </a:r>
            <a:endParaRPr lang="el-GR" sz="3600" b="0" dirty="0"/>
          </a:p>
        </p:txBody>
      </p:sp>
      <p:sp>
        <p:nvSpPr>
          <p:cNvPr id="5" name="Θέση κειμένου 3"/>
          <p:cNvSpPr txBox="1">
            <a:spLocks/>
          </p:cNvSpPr>
          <p:nvPr/>
        </p:nvSpPr>
        <p:spPr>
          <a:xfrm>
            <a:off x="611560" y="5445224"/>
            <a:ext cx="8352928" cy="1052736"/>
          </a:xfrm>
          <a:prstGeom prst="rect">
            <a:avLst/>
          </a:prstGeom>
          <a:solidFill>
            <a:schemeClr val="accent1">
              <a:lumMod val="40000"/>
              <a:lumOff val="60000"/>
            </a:schemeClr>
          </a:solidFill>
          <a:ln w="57150">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l-GR" sz="1400" dirty="0" smtClean="0"/>
              <a:t>Πηγή: </a:t>
            </a:r>
            <a:r>
              <a:rPr lang="en-US" sz="1400" dirty="0" smtClean="0"/>
              <a:t>http://www.polygnosi.gr/images/easyRememberFront.jpg </a:t>
            </a:r>
            <a:endParaRPr lang="el-GR" sz="1400" dirty="0" smtClean="0"/>
          </a:p>
          <a:p>
            <a:pPr algn="ctr">
              <a:buNone/>
            </a:pPr>
            <a:r>
              <a:rPr lang="el-GR" sz="1800" dirty="0" smtClean="0"/>
              <a:t>Η μεταγνώση μοιάζει άραγε με κάποιον που βρίσκεται πάνω και έξω από το γνωστικό σύστημα, το παρακολουθεί, το ελέγχει και παρεμβαίνει στη λειτουργία του; </a:t>
            </a:r>
            <a:endParaRPr lang="el-GR" sz="1800" dirty="0"/>
          </a:p>
        </p:txBody>
      </p:sp>
      <p:pic>
        <p:nvPicPr>
          <p:cNvPr id="1027" name="Picture 3" descr="C:\Users\ΠΟΠΗ\Desktop\images.jpg"/>
          <p:cNvPicPr>
            <a:picLocks noGrp="1" noChangeAspect="1" noChangeArrowheads="1"/>
          </p:cNvPicPr>
          <p:nvPr>
            <p:ph idx="1"/>
          </p:nvPr>
        </p:nvPicPr>
        <p:blipFill>
          <a:blip r:embed="rId3" cstate="print"/>
          <a:srcRect/>
          <a:stretch>
            <a:fillRect/>
          </a:stretch>
        </p:blipFill>
        <p:spPr bwMode="auto">
          <a:xfrm>
            <a:off x="2267744" y="1196752"/>
            <a:ext cx="4824536" cy="4135317"/>
          </a:xfrm>
          <a:prstGeom prst="rect">
            <a:avLst/>
          </a:prstGeom>
          <a:solidFill>
            <a:srgbClr val="FFFFFF">
              <a:shade val="85000"/>
            </a:srgbClr>
          </a:solidFill>
          <a:ln w="190500"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1830276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smtClean="0"/>
              <a:t> Όψεις της μεταγνώσης 2/2</a:t>
            </a:r>
            <a:endParaRPr lang="el-GR" sz="3600" dirty="0"/>
          </a:p>
        </p:txBody>
      </p:sp>
      <p:sp>
        <p:nvSpPr>
          <p:cNvPr id="3" name="Θέση περιεχομένου 2"/>
          <p:cNvSpPr>
            <a:spLocks noGrp="1"/>
          </p:cNvSpPr>
          <p:nvPr>
            <p:ph idx="1"/>
          </p:nvPr>
        </p:nvSpPr>
        <p:spPr>
          <a:xfrm>
            <a:off x="457200" y="1412776"/>
            <a:ext cx="8229600" cy="4680520"/>
          </a:xfrm>
          <a:solidFill>
            <a:schemeClr val="bg2">
              <a:lumMod val="90000"/>
            </a:schemeClr>
          </a:solidFill>
          <a:ln w="57150">
            <a:solidFill>
              <a:schemeClr val="tx1"/>
            </a:solidFill>
          </a:ln>
        </p:spPr>
        <p:txBody>
          <a:bodyPr>
            <a:noAutofit/>
          </a:bodyPr>
          <a:lstStyle/>
          <a:p>
            <a:pPr algn="ctr">
              <a:lnSpc>
                <a:spcPct val="200000"/>
              </a:lnSpc>
              <a:buNone/>
            </a:pPr>
            <a:r>
              <a:rPr lang="el-GR" sz="2000" dirty="0" smtClean="0"/>
              <a:t> 	Μάλλον δε συμβαίνει κάτι τέτοιο!</a:t>
            </a:r>
          </a:p>
          <a:p>
            <a:pPr algn="ctr">
              <a:lnSpc>
                <a:spcPct val="200000"/>
              </a:lnSpc>
              <a:buNone/>
            </a:pPr>
            <a:r>
              <a:rPr lang="el-GR" sz="2000" dirty="0" smtClean="0"/>
              <a:t>	Δεν υπάρχουν δύο ξεχωριστά συστήματα: </a:t>
            </a:r>
          </a:p>
          <a:p>
            <a:pPr algn="ctr">
              <a:lnSpc>
                <a:spcPct val="200000"/>
              </a:lnSpc>
              <a:buNone/>
            </a:pPr>
            <a:r>
              <a:rPr lang="el-GR" sz="2000" dirty="0" smtClean="0"/>
              <a:t>	</a:t>
            </a:r>
            <a:r>
              <a:rPr lang="el-GR" sz="2000" b="1" dirty="0" smtClean="0"/>
              <a:t>ένα γνωστικό </a:t>
            </a:r>
            <a:r>
              <a:rPr lang="el-GR" sz="2000" dirty="0" smtClean="0"/>
              <a:t>και ένα δεύτερο </a:t>
            </a:r>
            <a:r>
              <a:rPr lang="el-GR" sz="2000" b="1" dirty="0" smtClean="0"/>
              <a:t>μεταγνωστικό</a:t>
            </a:r>
            <a:r>
              <a:rPr lang="el-GR" sz="2000" dirty="0" smtClean="0"/>
              <a:t>.</a:t>
            </a:r>
          </a:p>
          <a:p>
            <a:pPr>
              <a:buNone/>
            </a:pPr>
            <a:endParaRPr lang="el-GR" sz="2000" dirty="0" smtClean="0"/>
          </a:p>
          <a:p>
            <a:pPr algn="just">
              <a:lnSpc>
                <a:spcPct val="200000"/>
              </a:lnSpc>
              <a:buNone/>
            </a:pPr>
            <a:r>
              <a:rPr lang="el-GR" sz="2000" dirty="0" smtClean="0"/>
              <a:t>	Το σύστημα είναι </a:t>
            </a:r>
            <a:r>
              <a:rPr lang="el-GR" sz="2000" b="1" dirty="0" smtClean="0"/>
              <a:t>ένα </a:t>
            </a:r>
            <a:r>
              <a:rPr lang="el-GR" sz="2000" dirty="0" smtClean="0"/>
              <a:t>και </a:t>
            </a:r>
            <a:r>
              <a:rPr lang="el-GR" sz="2000" b="1" dirty="0" smtClean="0"/>
              <a:t>ενιαίο</a:t>
            </a:r>
            <a:r>
              <a:rPr lang="el-GR" sz="2000" dirty="0" smtClean="0"/>
              <a:t>, το οποίο έχει τη δυνατότητα επεξεργασίας πληροφοριών</a:t>
            </a:r>
            <a:r>
              <a:rPr lang="en-US" sz="2000" dirty="0" smtClean="0"/>
              <a:t>,</a:t>
            </a:r>
            <a:r>
              <a:rPr lang="el-GR" sz="2000" dirty="0" smtClean="0"/>
              <a:t> αφενός με τρόπους </a:t>
            </a:r>
            <a:r>
              <a:rPr lang="el-GR" sz="2000" b="1" dirty="0" smtClean="0"/>
              <a:t>αυτόματους,</a:t>
            </a:r>
            <a:r>
              <a:rPr lang="el-GR" sz="2000" dirty="0" smtClean="0"/>
              <a:t> μη συνειδητούς και αφετέρου, με </a:t>
            </a:r>
            <a:r>
              <a:rPr lang="el-GR" sz="2000" b="1" dirty="0" smtClean="0"/>
              <a:t>συνειδητούς</a:t>
            </a:r>
            <a:r>
              <a:rPr lang="el-GR" sz="2000" dirty="0" smtClean="0"/>
              <a:t> και </a:t>
            </a:r>
            <a:r>
              <a:rPr lang="el-GR" sz="2000" b="1" dirty="0" smtClean="0"/>
              <a:t>αναλυτικούς!</a:t>
            </a: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200" dirty="0" smtClean="0">
                <a:solidFill>
                  <a:schemeClr val="bg1"/>
                </a:solidFill>
              </a:rPr>
              <a:t> </a:t>
            </a:r>
            <a:r>
              <a:rPr lang="el-GR" sz="3600" dirty="0" smtClean="0">
                <a:solidFill>
                  <a:schemeClr val="bg1"/>
                </a:solidFill>
              </a:rPr>
              <a:t>Ενότητα 1.</a:t>
            </a:r>
            <a:br>
              <a:rPr lang="el-GR" sz="3600" dirty="0" smtClean="0">
                <a:solidFill>
                  <a:schemeClr val="bg1"/>
                </a:solidFill>
              </a:rPr>
            </a:br>
            <a:r>
              <a:rPr lang="x-none" sz="3600" smtClean="0">
                <a:solidFill>
                  <a:schemeClr val="bg1"/>
                </a:solidFill>
              </a:rPr>
              <a:t>Μεταταγνωστικές Ικανότητες: Εννοιολογική    αποσαφήνιση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4:</a:t>
            </a:r>
          </a:p>
          <a:p>
            <a:pPr fontAlgn="t"/>
            <a:r>
              <a:rPr lang="el-GR" dirty="0" smtClean="0">
                <a:solidFill>
                  <a:schemeClr val="tx1"/>
                </a:solidFill>
              </a:rPr>
              <a:t>Γνώση και μεταγνώση</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περιεχομένου"/>
          <p:cNvGraphicFramePr>
            <a:graphicFrameLocks noGrp="1"/>
          </p:cNvGraphicFramePr>
          <p:nvPr>
            <p:ph idx="1"/>
          </p:nvPr>
        </p:nvGraphicFramePr>
        <p:xfrm>
          <a:off x="1043608" y="1412775"/>
          <a:ext cx="7128792" cy="3505200"/>
        </p:xfrm>
        <a:graphic>
          <a:graphicData uri="http://schemas.openxmlformats.org/drawingml/2006/table">
            <a:tbl>
              <a:tblPr firstRow="1" bandRow="1">
                <a:tableStyleId>{5C22544A-7EE6-4342-B048-85BDC9FD1C3A}</a:tableStyleId>
              </a:tblPr>
              <a:tblGrid>
                <a:gridCol w="2880320"/>
                <a:gridCol w="4248472"/>
              </a:tblGrid>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dirty="0" smtClean="0">
                          <a:latin typeface="+mj-lt"/>
                          <a:ea typeface="Calibri"/>
                          <a:cs typeface="Times New Roman"/>
                        </a:rPr>
                        <a:t>Γνώση</a:t>
                      </a:r>
                      <a:endParaRPr lang="el-GR" sz="1800" dirty="0" smtClean="0">
                        <a:latin typeface="+mj-lt"/>
                        <a:ea typeface="Calibri"/>
                        <a:cs typeface="Times New Roman"/>
                      </a:endParaRPr>
                    </a:p>
                    <a:p>
                      <a:pPr algn="ctr"/>
                      <a:endParaRPr lang="el-GR"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b="1" smtClean="0">
                          <a:latin typeface="+mj-lt"/>
                          <a:ea typeface="Calibri"/>
                          <a:cs typeface="Times New Roman"/>
                        </a:rPr>
                        <a:t>Μεταγνώση</a:t>
                      </a:r>
                      <a:endParaRPr lang="el-GR" sz="1800" dirty="0" smtClean="0">
                        <a:latin typeface="+mj-lt"/>
                        <a:ea typeface="Calibri"/>
                        <a:cs typeface="Times New Roman"/>
                      </a:endParaRPr>
                    </a:p>
                    <a:p>
                      <a:endParaRPr lang="el-GR" dirty="0">
                        <a:latin typeface="+mj-lt"/>
                      </a:endParaRPr>
                    </a:p>
                  </a:txBody>
                  <a:tcPr/>
                </a:tc>
              </a:tr>
              <a:tr h="51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Γνωστικό</a:t>
                      </a:r>
                      <a:endParaRPr lang="el-GR" sz="2000" dirty="0"/>
                    </a:p>
                  </a:txBody>
                  <a:tcPr/>
                </a:tc>
                <a:tc>
                  <a:txBody>
                    <a:bodyPr/>
                    <a:lstStyle/>
                    <a:p>
                      <a:pPr algn="just">
                        <a:lnSpc>
                          <a:spcPct val="100000"/>
                        </a:lnSpc>
                        <a:spcAft>
                          <a:spcPts val="0"/>
                        </a:spcAft>
                      </a:pPr>
                      <a:r>
                        <a:rPr lang="el-GR" sz="1800" dirty="0">
                          <a:latin typeface="+mj-lt"/>
                          <a:ea typeface="Calibri"/>
                          <a:cs typeface="Times New Roman"/>
                        </a:rPr>
                        <a:t>Μη συνειδητή, μη αναλυτική παρακολούθηση/έλεγχος</a:t>
                      </a:r>
                    </a:p>
                  </a:txBody>
                  <a:tcPr marL="68580" marR="68580" marT="0" marB="0"/>
                </a:tc>
              </a:tr>
              <a:tr h="702816">
                <a:tc>
                  <a:txBody>
                    <a:bodyPr/>
                    <a:lstStyle/>
                    <a:p>
                      <a:pPr algn="ctr"/>
                      <a:endParaRPr lang="el-GR" sz="2000" kern="1200" dirty="0" smtClean="0">
                        <a:solidFill>
                          <a:schemeClr val="dk1"/>
                        </a:solidFill>
                        <a:latin typeface="+mn-lt"/>
                        <a:ea typeface="+mn-ea"/>
                        <a:cs typeface="+mn-cs"/>
                      </a:endParaRPr>
                    </a:p>
                    <a:p>
                      <a:pPr algn="ctr"/>
                      <a:r>
                        <a:rPr lang="el-GR" sz="2000" kern="1200" dirty="0" smtClean="0">
                          <a:solidFill>
                            <a:schemeClr val="dk1"/>
                          </a:solidFill>
                          <a:latin typeface="+mn-lt"/>
                          <a:ea typeface="+mn-ea"/>
                          <a:cs typeface="+mn-cs"/>
                        </a:rPr>
                        <a:t>Ορθολογικό</a:t>
                      </a:r>
                      <a:endParaRPr lang="el-GR" sz="2000" dirty="0"/>
                    </a:p>
                  </a:txBody>
                  <a:tcPr/>
                </a:tc>
                <a:tc>
                  <a:txBody>
                    <a:bodyPr/>
                    <a:lstStyle/>
                    <a:p>
                      <a:pPr algn="just">
                        <a:lnSpc>
                          <a:spcPct val="100000"/>
                        </a:lnSpc>
                        <a:spcAft>
                          <a:spcPts val="0"/>
                        </a:spcAft>
                      </a:pPr>
                      <a:endParaRPr lang="el-GR" sz="1600" dirty="0" smtClean="0">
                        <a:latin typeface="+mj-lt"/>
                        <a:ea typeface="Calibri"/>
                        <a:cs typeface="Times New Roman"/>
                      </a:endParaRPr>
                    </a:p>
                    <a:p>
                      <a:pPr algn="just">
                        <a:lnSpc>
                          <a:spcPct val="100000"/>
                        </a:lnSpc>
                        <a:spcAft>
                          <a:spcPts val="0"/>
                        </a:spcAft>
                      </a:pPr>
                      <a:r>
                        <a:rPr lang="el-GR" sz="1800" dirty="0" smtClean="0">
                          <a:latin typeface="+mj-lt"/>
                          <a:ea typeface="Calibri"/>
                          <a:cs typeface="Times New Roman"/>
                        </a:rPr>
                        <a:t>Αναλογισμός </a:t>
                      </a:r>
                      <a:r>
                        <a:rPr lang="el-GR" sz="1800" dirty="0">
                          <a:latin typeface="+mj-lt"/>
                          <a:ea typeface="Calibri"/>
                          <a:cs typeface="Times New Roman"/>
                        </a:rPr>
                        <a:t>επί των περιεχομένων της συνείδησης. Συνειδητή, αναλυτική </a:t>
                      </a:r>
                      <a:r>
                        <a:rPr lang="el-GR" sz="1800" dirty="0" smtClean="0">
                          <a:latin typeface="+mj-lt"/>
                          <a:ea typeface="Calibri"/>
                          <a:cs typeface="Times New Roman"/>
                        </a:rPr>
                        <a:t>παρακολούθηση/έλεγχος</a:t>
                      </a:r>
                    </a:p>
                    <a:p>
                      <a:pPr algn="just">
                        <a:lnSpc>
                          <a:spcPct val="100000"/>
                        </a:lnSpc>
                        <a:spcAft>
                          <a:spcPts val="0"/>
                        </a:spcAft>
                      </a:pPr>
                      <a:endParaRPr lang="el-GR" sz="1600" dirty="0">
                        <a:latin typeface="+mj-lt"/>
                        <a:ea typeface="Calibri"/>
                        <a:cs typeface="Times New Roman"/>
                      </a:endParaRPr>
                    </a:p>
                  </a:txBody>
                  <a:tcPr marL="68580" marR="68580" marT="0" marB="0"/>
                </a:tc>
              </a:tr>
              <a:tr h="7028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Κοινωνικό</a:t>
                      </a:r>
                      <a:endParaRPr lang="el-GR" sz="2000" dirty="0" smtClean="0"/>
                    </a:p>
                    <a:p>
                      <a:pPr algn="ctr"/>
                      <a:endParaRPr lang="el-GR" sz="2000" dirty="0"/>
                    </a:p>
                  </a:txBody>
                  <a:tcPr/>
                </a:tc>
                <a:tc>
                  <a:txBody>
                    <a:bodyPr/>
                    <a:lstStyle/>
                    <a:p>
                      <a:pPr algn="just">
                        <a:lnSpc>
                          <a:spcPct val="100000"/>
                        </a:lnSpc>
                        <a:spcAft>
                          <a:spcPts val="0"/>
                        </a:spcAft>
                      </a:pPr>
                      <a:r>
                        <a:rPr lang="el-GR" sz="1800" dirty="0">
                          <a:latin typeface="+mj-lt"/>
                          <a:ea typeface="Calibri"/>
                          <a:cs typeface="Times New Roman"/>
                        </a:rPr>
                        <a:t>Αναλογισμός σε πλαίσια κοινωνικής </a:t>
                      </a:r>
                      <a:r>
                        <a:rPr lang="el-GR" sz="1800" dirty="0" smtClean="0">
                          <a:latin typeface="+mj-lt"/>
                          <a:ea typeface="Calibri"/>
                          <a:cs typeface="Times New Roman"/>
                        </a:rPr>
                        <a:t>αλληλεπίδρασης.</a:t>
                      </a:r>
                      <a:r>
                        <a:rPr lang="en-US" sz="1800" baseline="0" dirty="0" smtClean="0">
                          <a:latin typeface="+mj-lt"/>
                          <a:ea typeface="Calibri"/>
                          <a:cs typeface="Times New Roman"/>
                        </a:rPr>
                        <a:t> </a:t>
                      </a:r>
                      <a:r>
                        <a:rPr lang="el-GR" sz="1800" dirty="0" smtClean="0">
                          <a:latin typeface="+mj-lt"/>
                          <a:ea typeface="Calibri"/>
                          <a:cs typeface="Times New Roman"/>
                        </a:rPr>
                        <a:t>Συνειδητή,</a:t>
                      </a:r>
                      <a:r>
                        <a:rPr lang="en-US" sz="1800" dirty="0" smtClean="0">
                          <a:latin typeface="+mj-lt"/>
                          <a:ea typeface="Calibri"/>
                          <a:cs typeface="Times New Roman"/>
                        </a:rPr>
                        <a:t> </a:t>
                      </a:r>
                      <a:r>
                        <a:rPr lang="el-GR" sz="1800" dirty="0" smtClean="0">
                          <a:latin typeface="+mj-lt"/>
                          <a:ea typeface="Calibri"/>
                          <a:cs typeface="Times New Roman"/>
                        </a:rPr>
                        <a:t>αναλυτική παρακολούθηση/έλεγχος</a:t>
                      </a:r>
                      <a:r>
                        <a:rPr lang="el-GR" sz="1800" dirty="0">
                          <a:latin typeface="+mj-lt"/>
                          <a:ea typeface="Calibri"/>
                          <a:cs typeface="Times New Roman"/>
                        </a:rPr>
                        <a:t>.</a:t>
                      </a:r>
                    </a:p>
                  </a:txBody>
                  <a:tcPr marL="68580" marR="68580" marT="0" marB="0"/>
                </a:tc>
              </a:tr>
            </a:tbl>
          </a:graphicData>
        </a:graphic>
      </p:graphicFrame>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r>
              <a:rPr lang="el-GR" sz="3600" dirty="0" smtClean="0"/>
              <a:t>Υποενότητα 4</a:t>
            </a:r>
          </a:p>
        </p:txBody>
      </p:sp>
      <p:sp>
        <p:nvSpPr>
          <p:cNvPr id="5" name="Θέση κειμένου 3"/>
          <p:cNvSpPr txBox="1">
            <a:spLocks/>
          </p:cNvSpPr>
          <p:nvPr/>
        </p:nvSpPr>
        <p:spPr>
          <a:xfrm>
            <a:off x="539552" y="5517232"/>
            <a:ext cx="8064896" cy="576064"/>
          </a:xfrm>
          <a:prstGeom prst="rect">
            <a:avLst/>
          </a:prstGeom>
          <a:solidFill>
            <a:schemeClr val="accent1">
              <a:lumMod val="40000"/>
              <a:lumOff val="60000"/>
            </a:schemeClr>
          </a:solidFill>
          <a:ln w="57150">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l-GR" sz="1800" b="1" dirty="0" smtClean="0">
                <a:latin typeface="+mj-lt"/>
                <a:ea typeface="Calibri"/>
                <a:cs typeface="Times New Roman"/>
              </a:rPr>
              <a:t>Βασικά Επίπεδα Γνώσης &amp; Μεταγνώσης</a:t>
            </a:r>
            <a:endParaRPr lang="el-GR" sz="1800" dirty="0" smtClean="0">
              <a:latin typeface="+mj-lt"/>
              <a:ea typeface="Calibri"/>
              <a:cs typeface="Times New Roman"/>
            </a:endParaRPr>
          </a:p>
          <a:p>
            <a:pPr algn="ctr">
              <a:buNone/>
            </a:pPr>
            <a:endParaRPr lang="el-GR" sz="1800" dirty="0" smtClean="0">
              <a:ea typeface="Calibri"/>
              <a:cs typeface="Times New Roman"/>
            </a:endParaRPr>
          </a:p>
          <a:p>
            <a:pPr algn="ctr">
              <a:buNone/>
            </a:pPr>
            <a:endParaRPr lang="el-GR" sz="1800" dirty="0" smtClean="0">
              <a:ea typeface="Calibri"/>
              <a:cs typeface="Times New Roman"/>
            </a:endParaRPr>
          </a:p>
        </p:txBody>
      </p:sp>
    </p:spTree>
    <p:extLst>
      <p:ext uri="{BB962C8B-B14F-4D97-AF65-F5344CB8AC3E}">
        <p14:creationId xmlns:p14="http://schemas.microsoft.com/office/powerpoint/2010/main" xmlns="" val="1830276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3600" dirty="0" smtClean="0"/>
              <a:t>Υποενότητα 4</a:t>
            </a:r>
            <a:br>
              <a:rPr lang="el-GR" sz="3600" dirty="0" smtClean="0"/>
            </a:br>
            <a:r>
              <a:rPr lang="el-GR" sz="3600" b="1" dirty="0" smtClean="0"/>
              <a:t> </a:t>
            </a:r>
            <a:r>
              <a:rPr lang="el-GR" sz="3600" dirty="0" smtClean="0"/>
              <a:t>Γνώση και </a:t>
            </a:r>
            <a:r>
              <a:rPr lang="el-GR" sz="3600" dirty="0" err="1" smtClean="0"/>
              <a:t>μεταγνώση</a:t>
            </a:r>
            <a:r>
              <a:rPr lang="el-GR" sz="3600" dirty="0" smtClean="0"/>
              <a:t> </a:t>
            </a:r>
            <a:endParaRPr lang="el-GR" sz="3600" dirty="0"/>
          </a:p>
        </p:txBody>
      </p:sp>
      <p:sp>
        <p:nvSpPr>
          <p:cNvPr id="3" name="Θέση περιεχομένου 2"/>
          <p:cNvSpPr>
            <a:spLocks noGrp="1"/>
          </p:cNvSpPr>
          <p:nvPr>
            <p:ph idx="1"/>
          </p:nvPr>
        </p:nvSpPr>
        <p:spPr>
          <a:xfrm>
            <a:off x="457200" y="1412776"/>
            <a:ext cx="8229600" cy="5040560"/>
          </a:xfrm>
          <a:solidFill>
            <a:schemeClr val="bg2">
              <a:lumMod val="90000"/>
            </a:schemeClr>
          </a:solidFill>
          <a:ln w="57150">
            <a:solidFill>
              <a:schemeClr val="tx1"/>
            </a:solidFill>
          </a:ln>
        </p:spPr>
        <p:txBody>
          <a:bodyPr>
            <a:noAutofit/>
          </a:bodyPr>
          <a:lstStyle/>
          <a:p>
            <a:pPr hangingPunct="0">
              <a:buNone/>
            </a:pPr>
            <a:r>
              <a:rPr lang="el-GR" sz="2000" dirty="0" smtClean="0"/>
              <a:t>	</a:t>
            </a:r>
            <a:r>
              <a:rPr lang="el-GR" sz="2400" dirty="0" smtClean="0"/>
              <a:t>Συνεπώς, το γνωστικό σύστηµα κινείται στη βάση </a:t>
            </a:r>
            <a:r>
              <a:rPr lang="el-GR" sz="2400" b="1" dirty="0" smtClean="0"/>
              <a:t>δύο αλληλοσχετιζόμενων διαδικασιών:</a:t>
            </a:r>
          </a:p>
          <a:p>
            <a:pPr lvl="1" algn="ctr" hangingPunct="0">
              <a:buFont typeface="Wingdings" pitchFamily="2" charset="2"/>
              <a:buChar char="v"/>
            </a:pPr>
            <a:r>
              <a:rPr lang="el-GR" sz="2400" dirty="0" smtClean="0"/>
              <a:t> 	της ενσυνείδητης</a:t>
            </a:r>
          </a:p>
          <a:p>
            <a:pPr lvl="1" algn="ctr" hangingPunct="0">
              <a:buFont typeface="Wingdings" pitchFamily="2" charset="2"/>
              <a:buChar char="v"/>
            </a:pPr>
            <a:r>
              <a:rPr lang="el-GR" sz="2400" dirty="0" smtClean="0"/>
              <a:t>   της ασυνείδητης </a:t>
            </a:r>
          </a:p>
          <a:p>
            <a:pPr lvl="1" algn="just" hangingPunct="0">
              <a:buNone/>
            </a:pPr>
            <a:r>
              <a:rPr lang="el-GR" sz="2400" b="1" dirty="0" smtClean="0"/>
              <a:t>	</a:t>
            </a:r>
            <a:endParaRPr lang="en-US" sz="2400" b="1" dirty="0" smtClean="0"/>
          </a:p>
          <a:p>
            <a:pPr lvl="1" algn="ctr" hangingPunct="0">
              <a:buNone/>
            </a:pPr>
            <a:r>
              <a:rPr lang="el-GR" sz="2400" b="1" dirty="0" smtClean="0"/>
              <a:t>Συμπέρασμα:</a:t>
            </a:r>
            <a:r>
              <a:rPr lang="el-GR" sz="2400" dirty="0" smtClean="0"/>
              <a:t> ο</a:t>
            </a:r>
            <a:r>
              <a:rPr lang="el-GR" sz="2400" b="1" dirty="0" smtClean="0"/>
              <a:t>ι </a:t>
            </a:r>
            <a:r>
              <a:rPr lang="el-GR" sz="2400" dirty="0" smtClean="0"/>
              <a:t>αυτοµατοποιηµένες διεργασίες µπορούν να εκτελούνται ταυτόχρονα µε άλλες συνειδητά ελεγχόμενες, και να επιδρούν στη συνειδητή δράση. </a:t>
            </a:r>
          </a:p>
          <a:p>
            <a:pPr lvl="1" algn="ctr" hangingPunct="0">
              <a:buNone/>
            </a:pPr>
            <a:r>
              <a:rPr lang="el-GR" sz="2400" b="1" dirty="0" smtClean="0"/>
              <a:t>Επίσης, η μεταγνώση αφορά τον εαυτό και τους άλλους (κοινωνική αλληλεπίδραση). </a:t>
            </a:r>
          </a:p>
          <a:p>
            <a:pPr lvl="1" algn="ctr" hangingPunct="0">
              <a:buNone/>
            </a:pPr>
            <a:r>
              <a:rPr lang="el-GR" sz="2400" b="1" dirty="0" smtClean="0"/>
              <a:t>Αφορά έργα, στρατηγικές και στόχους.</a:t>
            </a:r>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r>
              <a:rPr lang="el-GR" sz="3600" dirty="0" smtClean="0">
                <a:solidFill>
                  <a:schemeClr val="bg1"/>
                </a:solidFill>
              </a:rPr>
              <a:t>Ενότητα 1.</a:t>
            </a:r>
            <a:br>
              <a:rPr lang="el-GR" sz="3600" dirty="0" smtClean="0">
                <a:solidFill>
                  <a:schemeClr val="bg1"/>
                </a:solidFill>
              </a:rPr>
            </a:br>
            <a:r>
              <a:rPr lang="x-none" sz="3600" smtClean="0">
                <a:solidFill>
                  <a:schemeClr val="bg1"/>
                </a:solidFill>
              </a:rPr>
              <a:t>Μεταταγνωστικές Ικανότητες: Εννοιολογική    αποσαφήνιση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5:</a:t>
            </a:r>
          </a:p>
          <a:p>
            <a:pPr fontAlgn="t"/>
            <a:r>
              <a:rPr lang="el-GR" dirty="0" smtClean="0">
                <a:solidFill>
                  <a:schemeClr val="tx1"/>
                </a:solidFill>
              </a:rPr>
              <a:t>Χαρακτηριστικά παραδείγματα</a:t>
            </a:r>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Θέση περιεχομένου"/>
          <p:cNvGraphicFramePr>
            <a:graphicFrameLocks noGrp="1"/>
          </p:cNvGraphicFramePr>
          <p:nvPr>
            <p:ph idx="1"/>
          </p:nvPr>
        </p:nvGraphicFramePr>
        <p:xfrm>
          <a:off x="827584" y="1124744"/>
          <a:ext cx="7704856" cy="4252057"/>
        </p:xfrm>
        <a:graphic>
          <a:graphicData uri="http://schemas.openxmlformats.org/drawingml/2006/table">
            <a:tbl>
              <a:tblPr firstRow="1" bandRow="1">
                <a:tableStyleId>{5C22544A-7EE6-4342-B048-85BDC9FD1C3A}</a:tableStyleId>
              </a:tblPr>
              <a:tblGrid>
                <a:gridCol w="3852428"/>
                <a:gridCol w="3852428"/>
              </a:tblGrid>
              <a:tr h="4985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800" i="0" dirty="0" smtClean="0">
                          <a:solidFill>
                            <a:schemeClr val="tx1"/>
                          </a:solidFill>
                          <a:latin typeface="+mn-lt"/>
                        </a:rPr>
                        <a:t>Περίπτωση</a:t>
                      </a:r>
                      <a:endParaRPr lang="el-GR" sz="2800" i="0" dirty="0">
                        <a:solidFill>
                          <a:schemeClr val="tx1"/>
                        </a:solidFill>
                        <a:latin typeface="+mn-lt"/>
                      </a:endParaRPr>
                    </a:p>
                  </a:txBody>
                  <a:tcPr/>
                </a:tc>
                <a:tc>
                  <a:txBody>
                    <a:bodyPr/>
                    <a:lstStyle/>
                    <a:p>
                      <a:pPr algn="ctr"/>
                      <a:r>
                        <a:rPr lang="el-GR" sz="2800" dirty="0" smtClean="0">
                          <a:solidFill>
                            <a:schemeClr val="tx1"/>
                          </a:solidFill>
                          <a:latin typeface="+mn-lt"/>
                        </a:rPr>
                        <a:t>Μεταγνωστική έκφραση</a:t>
                      </a:r>
                      <a:endParaRPr lang="el-GR" sz="2800" dirty="0">
                        <a:solidFill>
                          <a:schemeClr val="tx1"/>
                        </a:solidFill>
                        <a:latin typeface="+mn-lt"/>
                      </a:endParaRPr>
                    </a:p>
                  </a:txBody>
                  <a:tcPr/>
                </a:tc>
              </a:tr>
              <a:tr h="57728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b="1" kern="1200" dirty="0" smtClean="0">
                          <a:solidFill>
                            <a:schemeClr val="tx1"/>
                          </a:solidFill>
                          <a:latin typeface="+mn-lt"/>
                          <a:ea typeface="+mn-ea"/>
                          <a:cs typeface="+mn-cs"/>
                        </a:rPr>
                        <a:t>Ερώτηση: Ποια είναι η πρωτεύουσα της Λετονίας;</a:t>
                      </a:r>
                      <a:endParaRPr lang="el-GR" sz="2000" dirty="0">
                        <a:solidFill>
                          <a:schemeClr val="tx1"/>
                        </a:solidFill>
                        <a:latin typeface="+mn-lt"/>
                      </a:endParaRPr>
                    </a:p>
                  </a:txBody>
                  <a:tcPr/>
                </a:tc>
                <a:tc>
                  <a:txBody>
                    <a:bodyPr/>
                    <a:lstStyle/>
                    <a:p>
                      <a:pPr algn="just">
                        <a:lnSpc>
                          <a:spcPct val="100000"/>
                        </a:lnSpc>
                      </a:pPr>
                      <a:r>
                        <a:rPr lang="el-GR" sz="2000" b="0" kern="1200" dirty="0" smtClean="0">
                          <a:solidFill>
                            <a:schemeClr val="tx1"/>
                          </a:solidFill>
                          <a:latin typeface="+mn-lt"/>
                          <a:ea typeface="+mn-ea"/>
                          <a:cs typeface="+mn-cs"/>
                        </a:rPr>
                        <a:t>«Δεν ξέρω ποια είναι» ή «νομίζω είναι … δεν είμαι βέβαιος» </a:t>
                      </a:r>
                      <a:endParaRPr lang="el-GR" sz="2000" b="0" dirty="0">
                        <a:solidFill>
                          <a:schemeClr val="tx1"/>
                        </a:solidFill>
                        <a:latin typeface="+mn-lt"/>
                      </a:endParaRPr>
                    </a:p>
                  </a:txBody>
                  <a:tcPr/>
                </a:tc>
              </a:tr>
              <a:tr h="18136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sz="20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l-GR" sz="2000" b="1" kern="1200" dirty="0" smtClean="0">
                          <a:solidFill>
                            <a:schemeClr val="tx1"/>
                          </a:solidFill>
                          <a:latin typeface="+mn-lt"/>
                          <a:ea typeface="+mn-ea"/>
                          <a:cs typeface="+mn-cs"/>
                        </a:rPr>
                        <a:t>Κάποιος προσπαθεί να </a:t>
                      </a:r>
                      <a:r>
                        <a:rPr lang="el-GR" sz="2000" b="1" kern="1200" baseline="0" dirty="0" smtClean="0">
                          <a:solidFill>
                            <a:schemeClr val="tx1"/>
                          </a:solidFill>
                          <a:latin typeface="+mn-lt"/>
                          <a:ea typeface="+mn-ea"/>
                          <a:cs typeface="+mn-cs"/>
                        </a:rPr>
                        <a:t>επιλύσει</a:t>
                      </a:r>
                      <a:r>
                        <a:rPr lang="el-GR" sz="2000" b="1" kern="1200" dirty="0" smtClean="0">
                          <a:solidFill>
                            <a:schemeClr val="tx1"/>
                          </a:solidFill>
                          <a:latin typeface="+mn-lt"/>
                          <a:ea typeface="+mn-ea"/>
                          <a:cs typeface="+mn-cs"/>
                        </a:rPr>
                        <a:t> μια προβληματική κατάσταση...</a:t>
                      </a:r>
                      <a:endParaRPr lang="el-GR" sz="2000" b="1" dirty="0">
                        <a:solidFill>
                          <a:schemeClr val="tx1"/>
                        </a:solidFill>
                        <a:latin typeface="+mn-lt"/>
                      </a:endParaRPr>
                    </a:p>
                    <a:p>
                      <a:pPr algn="just">
                        <a:lnSpc>
                          <a:spcPct val="100000"/>
                        </a:lnSpc>
                      </a:pPr>
                      <a:endParaRPr lang="el-GR" sz="2000" kern="1200" dirty="0" smtClean="0">
                        <a:solidFill>
                          <a:schemeClr val="tx1"/>
                        </a:solidFill>
                        <a:latin typeface="+mn-lt"/>
                        <a:ea typeface="+mn-ea"/>
                        <a:cs typeface="+mn-cs"/>
                      </a:endParaRPr>
                    </a:p>
                  </a:txBody>
                  <a:tcPr/>
                </a:tc>
                <a:tc>
                  <a:txBody>
                    <a:bodyPr/>
                    <a:lstStyle/>
                    <a:p>
                      <a:pPr algn="just">
                        <a:lnSpc>
                          <a:spcPct val="100000"/>
                        </a:lnSpc>
                        <a:spcAft>
                          <a:spcPts val="0"/>
                        </a:spcAft>
                      </a:pPr>
                      <a:endParaRPr lang="el-GR" sz="2000" dirty="0" smtClean="0">
                        <a:solidFill>
                          <a:schemeClr val="tx1"/>
                        </a:solidFill>
                        <a:latin typeface="+mn-lt"/>
                        <a:ea typeface="Calibri"/>
                        <a:cs typeface="Times New Roman"/>
                      </a:endParaRPr>
                    </a:p>
                    <a:p>
                      <a:pPr algn="just">
                        <a:lnSpc>
                          <a:spcPct val="100000"/>
                        </a:lnSpc>
                        <a:spcAft>
                          <a:spcPts val="0"/>
                        </a:spcAft>
                      </a:pPr>
                      <a:r>
                        <a:rPr lang="el-GR" sz="2000" kern="1200" dirty="0" smtClean="0">
                          <a:solidFill>
                            <a:schemeClr val="tx1"/>
                          </a:solidFill>
                          <a:latin typeface="+mn-lt"/>
                          <a:ea typeface="+mn-ea"/>
                          <a:cs typeface="+mn-cs"/>
                        </a:rPr>
                        <a:t>…και σκέφτεται... «η</a:t>
                      </a:r>
                      <a:r>
                        <a:rPr lang="el-GR" sz="2000" dirty="0" smtClean="0">
                          <a:solidFill>
                            <a:schemeClr val="tx1"/>
                          </a:solidFill>
                          <a:latin typeface="+mn-lt"/>
                          <a:ea typeface="Calibri"/>
                          <a:cs typeface="Times New Roman"/>
                        </a:rPr>
                        <a:t> κατάσταση αυτή μοιάζει με άλλες. Την είχα χειριστεί  έτσι. Κάποιοι άλλοι, αλλιώς. Πώς το έκαναν;» </a:t>
                      </a:r>
                      <a:endParaRPr lang="el-GR" sz="2000" dirty="0">
                        <a:solidFill>
                          <a:schemeClr val="tx1"/>
                        </a:solidFill>
                        <a:latin typeface="+mn-lt"/>
                        <a:ea typeface="Calibri"/>
                        <a:cs typeface="Times New Roman"/>
                      </a:endParaRPr>
                    </a:p>
                  </a:txBody>
                  <a:tcPr marL="68580" marR="68580" marT="0" marB="0"/>
                </a:tc>
              </a:tr>
              <a:tr h="119332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l-GR" sz="20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l-GR" sz="2000" b="1" kern="1200" dirty="0" smtClean="0">
                          <a:solidFill>
                            <a:schemeClr val="tx1"/>
                          </a:solidFill>
                          <a:latin typeface="+mn-lt"/>
                          <a:ea typeface="+mn-ea"/>
                          <a:cs typeface="+mn-cs"/>
                        </a:rPr>
                        <a:t>Κάποιος</a:t>
                      </a:r>
                      <a:r>
                        <a:rPr lang="el-GR" sz="2000" b="1" kern="1200" baseline="0" dirty="0" smtClean="0">
                          <a:solidFill>
                            <a:schemeClr val="tx1"/>
                          </a:solidFill>
                          <a:latin typeface="+mn-lt"/>
                          <a:ea typeface="+mn-ea"/>
                          <a:cs typeface="+mn-cs"/>
                        </a:rPr>
                        <a:t> </a:t>
                      </a:r>
                      <a:r>
                        <a:rPr lang="el-GR" sz="2000" b="1" kern="1200" dirty="0" smtClean="0">
                          <a:solidFill>
                            <a:schemeClr val="tx1"/>
                          </a:solidFill>
                          <a:latin typeface="+mn-lt"/>
                          <a:ea typeface="+mn-ea"/>
                          <a:cs typeface="+mn-cs"/>
                        </a:rPr>
                        <a:t> λύνει μια άσκηση.... </a:t>
                      </a:r>
                      <a:endParaRPr lang="el-GR" sz="2000" b="1" dirty="0" smtClean="0">
                        <a:solidFill>
                          <a:schemeClr val="tx1"/>
                        </a:solidFill>
                        <a:latin typeface="+mn-lt"/>
                      </a:endParaRPr>
                    </a:p>
                    <a:p>
                      <a:pPr algn="just">
                        <a:lnSpc>
                          <a:spcPct val="100000"/>
                        </a:lnSpc>
                      </a:pPr>
                      <a:endParaRPr lang="el-GR" sz="2000" dirty="0">
                        <a:solidFill>
                          <a:schemeClr val="tx1"/>
                        </a:solidFill>
                        <a:latin typeface="+mn-lt"/>
                      </a:endParaRPr>
                    </a:p>
                  </a:txBody>
                  <a:tcPr/>
                </a:tc>
                <a:tc>
                  <a:txBody>
                    <a:bodyPr/>
                    <a:lstStyle/>
                    <a:p>
                      <a:pPr algn="just">
                        <a:lnSpc>
                          <a:spcPct val="100000"/>
                        </a:lnSpc>
                        <a:spcAft>
                          <a:spcPts val="0"/>
                        </a:spcAft>
                      </a:pPr>
                      <a:endParaRPr lang="el-GR" sz="2000" kern="1200" dirty="0" smtClean="0">
                        <a:solidFill>
                          <a:schemeClr val="tx1"/>
                        </a:solidFill>
                        <a:latin typeface="+mn-lt"/>
                        <a:ea typeface="+mn-ea"/>
                        <a:cs typeface="+mn-cs"/>
                      </a:endParaRPr>
                    </a:p>
                    <a:p>
                      <a:pPr algn="just">
                        <a:lnSpc>
                          <a:spcPct val="100000"/>
                        </a:lnSpc>
                        <a:spcAft>
                          <a:spcPts val="0"/>
                        </a:spcAft>
                      </a:pPr>
                      <a:r>
                        <a:rPr lang="el-GR" sz="2000" kern="1200" dirty="0" smtClean="0">
                          <a:solidFill>
                            <a:schemeClr val="tx1"/>
                          </a:solidFill>
                          <a:latin typeface="+mn-lt"/>
                          <a:ea typeface="+mn-ea"/>
                          <a:cs typeface="+mn-cs"/>
                        </a:rPr>
                        <a:t>…και σκέφτεται… «ποιο είναι το ζητούμενο, τι πρέπει να κάνω και με ποια σειρά να τα κάνω»</a:t>
                      </a:r>
                      <a:endParaRPr lang="el-GR" sz="2000" dirty="0">
                        <a:solidFill>
                          <a:schemeClr val="tx1"/>
                        </a:solidFill>
                        <a:latin typeface="+mn-lt"/>
                        <a:ea typeface="Calibri"/>
                        <a:cs typeface="Times New Roman"/>
                      </a:endParaRPr>
                    </a:p>
                  </a:txBody>
                  <a:tcPr marL="68580" marR="68580" marT="0" marB="0"/>
                </a:tc>
              </a:tr>
            </a:tbl>
          </a:graphicData>
        </a:graphic>
      </p:graphicFrame>
      <p:sp>
        <p:nvSpPr>
          <p:cNvPr id="4" name="Τίτλος 1"/>
          <p:cNvSpPr>
            <a:spLocks noGrp="1"/>
          </p:cNvSpPr>
          <p:nvPr>
            <p:ph type="title"/>
          </p:nvPr>
        </p:nvSpPr>
        <p:spPr>
          <a:xfrm>
            <a:off x="457200" y="274638"/>
            <a:ext cx="8229600" cy="778098"/>
          </a:xfrm>
          <a:solidFill>
            <a:srgbClr val="FBFBE9"/>
          </a:solidFill>
          <a:ln w="57150">
            <a:solidFill>
              <a:schemeClr val="tx1"/>
            </a:solidFill>
          </a:ln>
        </p:spPr>
        <p:txBody>
          <a:bodyPr anchor="t">
            <a:normAutofit/>
          </a:bodyPr>
          <a:lstStyle/>
          <a:p>
            <a:r>
              <a:rPr lang="el-GR" sz="3600" dirty="0" smtClean="0"/>
              <a:t>Υποενότητα 5</a:t>
            </a:r>
            <a:endParaRPr lang="el-GR" sz="3600" b="0" dirty="0"/>
          </a:p>
        </p:txBody>
      </p:sp>
      <p:sp>
        <p:nvSpPr>
          <p:cNvPr id="5" name="Θέση κειμένου 3"/>
          <p:cNvSpPr txBox="1">
            <a:spLocks/>
          </p:cNvSpPr>
          <p:nvPr/>
        </p:nvSpPr>
        <p:spPr>
          <a:xfrm>
            <a:off x="539552" y="5733256"/>
            <a:ext cx="8064896" cy="576064"/>
          </a:xfrm>
          <a:prstGeom prst="rect">
            <a:avLst/>
          </a:prstGeom>
          <a:solidFill>
            <a:schemeClr val="accent1">
              <a:lumMod val="40000"/>
              <a:lumOff val="60000"/>
            </a:schemeClr>
          </a:solidFill>
          <a:ln w="57150">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None/>
            </a:pPr>
            <a:r>
              <a:rPr lang="el-GR" sz="1800" b="1" dirty="0" smtClean="0">
                <a:latin typeface="+mj-lt"/>
                <a:ea typeface="Calibri"/>
                <a:cs typeface="Times New Roman"/>
              </a:rPr>
              <a:t>Παραδείγματα έκφρασης μεταγνωστικών ικανοτήτων</a:t>
            </a:r>
            <a:endParaRPr lang="el-GR" sz="1800" dirty="0" smtClean="0">
              <a:latin typeface="+mj-lt"/>
              <a:ea typeface="Calibri"/>
              <a:cs typeface="Times New Roman"/>
            </a:endParaRPr>
          </a:p>
          <a:p>
            <a:pPr algn="ctr">
              <a:buNone/>
            </a:pPr>
            <a:endParaRPr lang="el-GR" sz="1800" dirty="0" smtClean="0">
              <a:ea typeface="Calibri"/>
              <a:cs typeface="Times New Roman"/>
            </a:endParaRPr>
          </a:p>
          <a:p>
            <a:pPr algn="ctr">
              <a:buNone/>
            </a:pPr>
            <a:endParaRPr lang="el-GR" sz="1800" dirty="0" smtClean="0">
              <a:ea typeface="Calibri"/>
              <a:cs typeface="Times New Roman"/>
            </a:endParaRPr>
          </a:p>
        </p:txBody>
      </p:sp>
    </p:spTree>
    <p:extLst>
      <p:ext uri="{BB962C8B-B14F-4D97-AF65-F5344CB8AC3E}">
        <p14:creationId xmlns:p14="http://schemas.microsoft.com/office/powerpoint/2010/main" xmlns="" val="183027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5" name="Ομάδα 4"/>
          <p:cNvGrpSpPr/>
          <p:nvPr/>
        </p:nvGrpSpPr>
        <p:grpSpPr>
          <a:xfrm>
            <a:off x="3059832" y="4509120"/>
            <a:ext cx="1575793" cy="400110"/>
            <a:chOff x="814568" y="1569906"/>
            <a:chExt cx="2326289" cy="6946143"/>
          </a:xfrm>
        </p:grpSpPr>
        <p:sp>
          <p:nvSpPr>
            <p:cNvPr id="3" name="Ορθογώνιο 2"/>
            <p:cNvSpPr/>
            <p:nvPr/>
          </p:nvSpPr>
          <p:spPr>
            <a:xfrm>
              <a:off x="814568" y="1569911"/>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814568" y="1569906"/>
              <a:ext cx="2326289" cy="6946143"/>
            </a:xfrm>
            <a:prstGeom prst="rect">
              <a:avLst/>
            </a:prstGeom>
            <a:noFill/>
          </p:spPr>
          <p:txBody>
            <a:bodyPr wrap="square" rtlCol="0">
              <a:spAutoFit/>
            </a:bodyPr>
            <a:lstStyle/>
            <a:p>
              <a:pPr algn="ctr"/>
              <a:r>
                <a:rPr lang="el-GR" sz="2000" dirty="0" smtClean="0">
                  <a:solidFill>
                    <a:srgbClr val="FFC000"/>
                  </a:solidFill>
                </a:rPr>
                <a:t>Ενημερότητα</a:t>
              </a:r>
              <a:r>
                <a:rPr lang="el-GR" sz="2000" dirty="0" smtClean="0">
                  <a:solidFill>
                    <a:schemeClr val="bg1"/>
                  </a:solidFill>
                </a:rPr>
                <a:t> </a:t>
              </a:r>
              <a:endParaRPr lang="el-GR" sz="2000" dirty="0">
                <a:solidFill>
                  <a:schemeClr val="bg1"/>
                </a:solidFill>
              </a:endParaRPr>
            </a:p>
          </p:txBody>
        </p:sp>
      </p:grpSp>
      <p:grpSp>
        <p:nvGrpSpPr>
          <p:cNvPr id="6" name="Ομάδα 5"/>
          <p:cNvGrpSpPr/>
          <p:nvPr/>
        </p:nvGrpSpPr>
        <p:grpSpPr>
          <a:xfrm>
            <a:off x="971600" y="989113"/>
            <a:ext cx="2160240" cy="1925191"/>
            <a:chOff x="809521" y="836712"/>
            <a:chExt cx="2420337" cy="2520280"/>
          </a:xfrm>
        </p:grpSpPr>
        <p:sp>
          <p:nvSpPr>
            <p:cNvPr id="7" name="Ορθογώνιο 6"/>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809521" y="1674130"/>
              <a:ext cx="2420337" cy="1490775"/>
            </a:xfrm>
            <a:prstGeom prst="rect">
              <a:avLst/>
            </a:prstGeom>
            <a:noFill/>
          </p:spPr>
          <p:txBody>
            <a:bodyPr wrap="square" rtlCol="0">
              <a:spAutoFit/>
            </a:bodyPr>
            <a:lstStyle/>
            <a:p>
              <a:pPr algn="ctr"/>
              <a:r>
                <a:rPr lang="el-GR" sz="2800" i="1" dirty="0" smtClean="0">
                  <a:solidFill>
                    <a:schemeClr val="bg1"/>
                  </a:solidFill>
                </a:rPr>
                <a:t> </a:t>
              </a:r>
              <a:r>
                <a:rPr lang="el-GR" sz="2000" i="1" dirty="0" smtClean="0">
                  <a:solidFill>
                    <a:srgbClr val="FFC000"/>
                  </a:solidFill>
                </a:rPr>
                <a:t>«Μεταγνωστικές ικανότητες είναι.....»</a:t>
              </a:r>
              <a:endParaRPr lang="el-GR" sz="2000" i="1" dirty="0">
                <a:solidFill>
                  <a:srgbClr val="FFC000"/>
                </a:solidFill>
              </a:endParaRPr>
            </a:p>
          </p:txBody>
        </p:sp>
      </p:grpSp>
      <p:grpSp>
        <p:nvGrpSpPr>
          <p:cNvPr id="9" name="Ομάδα 8"/>
          <p:cNvGrpSpPr/>
          <p:nvPr/>
        </p:nvGrpSpPr>
        <p:grpSpPr>
          <a:xfrm>
            <a:off x="6156176" y="3573016"/>
            <a:ext cx="2156656" cy="2134279"/>
            <a:chOff x="812871" y="731879"/>
            <a:chExt cx="2326441" cy="2520280"/>
          </a:xfrm>
        </p:grpSpPr>
        <p:sp>
          <p:nvSpPr>
            <p:cNvPr id="10" name="Ορθογώνιο 9"/>
            <p:cNvSpPr/>
            <p:nvPr/>
          </p:nvSpPr>
          <p:spPr>
            <a:xfrm>
              <a:off x="890548" y="731879"/>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812871" y="1157035"/>
              <a:ext cx="2326441" cy="1562793"/>
            </a:xfrm>
            <a:prstGeom prst="rect">
              <a:avLst/>
            </a:prstGeom>
            <a:noFill/>
          </p:spPr>
          <p:txBody>
            <a:bodyPr wrap="square" rtlCol="0">
              <a:spAutoFit/>
            </a:bodyPr>
            <a:lstStyle/>
            <a:p>
              <a:pPr algn="ctr"/>
              <a:r>
                <a:rPr lang="el-GR" sz="2000" dirty="0" smtClean="0">
                  <a:solidFill>
                    <a:srgbClr val="FFC000"/>
                  </a:solidFill>
                </a:rPr>
                <a:t>«...στοχάζομαι παρακολουθώ και ελέγχω τη σκέψη μου</a:t>
              </a:r>
              <a:r>
                <a:rPr lang="el-GR" sz="2000" dirty="0" smtClean="0">
                  <a:solidFill>
                    <a:srgbClr val="FFC000"/>
                  </a:solidFill>
                </a:rPr>
                <a:t>»</a:t>
              </a:r>
              <a:r>
                <a:rPr lang="en-US" sz="2000" smtClean="0">
                  <a:solidFill>
                    <a:srgbClr val="FFC000"/>
                  </a:solidFill>
                </a:rPr>
                <a:t>.</a:t>
              </a:r>
              <a:endParaRPr lang="el-GR" sz="2000" dirty="0">
                <a:solidFill>
                  <a:srgbClr val="FFC000"/>
                </a:solidFill>
              </a:endParaRPr>
            </a:p>
          </p:txBody>
        </p:sp>
      </p:grpSp>
      <p:sp>
        <p:nvSpPr>
          <p:cNvPr id="12" name="TextBox 11"/>
          <p:cNvSpPr txBox="1"/>
          <p:nvPr/>
        </p:nvSpPr>
        <p:spPr>
          <a:xfrm>
            <a:off x="4643970" y="242255"/>
            <a:ext cx="1423354" cy="707886"/>
          </a:xfrm>
          <a:prstGeom prst="rect">
            <a:avLst/>
          </a:prstGeom>
          <a:noFill/>
        </p:spPr>
        <p:txBody>
          <a:bodyPr wrap="square" rtlCol="0">
            <a:spAutoFit/>
          </a:bodyPr>
          <a:lstStyle/>
          <a:p>
            <a:pPr algn="ctr"/>
            <a:endParaRPr lang="el-GR" sz="2000" dirty="0" smtClean="0">
              <a:solidFill>
                <a:srgbClr val="FFFF00"/>
              </a:solidFill>
            </a:endParaRPr>
          </a:p>
          <a:p>
            <a:pPr algn="ctr"/>
            <a:r>
              <a:rPr lang="el-GR" sz="2000" dirty="0" smtClean="0">
                <a:solidFill>
                  <a:srgbClr val="FFC000"/>
                </a:solidFill>
              </a:rPr>
              <a:t>Ρύθμιση</a:t>
            </a:r>
            <a:r>
              <a:rPr lang="el-GR" sz="2000" i="1" dirty="0" smtClean="0">
                <a:solidFill>
                  <a:srgbClr val="FFC000"/>
                </a:solidFill>
              </a:rPr>
              <a:t>  </a:t>
            </a:r>
            <a:endParaRPr lang="el-GR" sz="2000" i="1" dirty="0">
              <a:solidFill>
                <a:srgbClr val="FFC000"/>
              </a:solidFill>
            </a:endParaRPr>
          </a:p>
        </p:txBody>
      </p:sp>
      <p:sp>
        <p:nvSpPr>
          <p:cNvPr id="13" name="TextBox 12"/>
          <p:cNvSpPr txBox="1"/>
          <p:nvPr/>
        </p:nvSpPr>
        <p:spPr>
          <a:xfrm>
            <a:off x="4499992" y="1772816"/>
            <a:ext cx="1522836" cy="707886"/>
          </a:xfrm>
          <a:prstGeom prst="rect">
            <a:avLst/>
          </a:prstGeom>
          <a:noFill/>
        </p:spPr>
        <p:txBody>
          <a:bodyPr wrap="square" rtlCol="0">
            <a:spAutoFit/>
          </a:bodyPr>
          <a:lstStyle/>
          <a:p>
            <a:pPr algn="ctr"/>
            <a:r>
              <a:rPr lang="el-GR" sz="2000" i="1" dirty="0" smtClean="0">
                <a:solidFill>
                  <a:srgbClr val="FFC000"/>
                </a:solidFill>
              </a:rPr>
              <a:t>Ελέγχω</a:t>
            </a:r>
          </a:p>
          <a:p>
            <a:pPr algn="ctr"/>
            <a:r>
              <a:rPr lang="el-GR" sz="2000" i="1" dirty="0" smtClean="0">
                <a:solidFill>
                  <a:schemeClr val="bg1"/>
                </a:solidFill>
              </a:rPr>
              <a:t> </a:t>
            </a:r>
            <a:endParaRPr lang="el-GR" sz="2000" i="1" dirty="0">
              <a:solidFill>
                <a:schemeClr val="bg1"/>
              </a:solidFill>
            </a:endParaRPr>
          </a:p>
        </p:txBody>
      </p:sp>
      <p:sp>
        <p:nvSpPr>
          <p:cNvPr id="14" name="TextBox 13"/>
          <p:cNvSpPr txBox="1"/>
          <p:nvPr/>
        </p:nvSpPr>
        <p:spPr>
          <a:xfrm>
            <a:off x="3131840" y="5733256"/>
            <a:ext cx="1423355" cy="707886"/>
          </a:xfrm>
          <a:prstGeom prst="rect">
            <a:avLst/>
          </a:prstGeom>
          <a:noFill/>
        </p:spPr>
        <p:txBody>
          <a:bodyPr wrap="square" rtlCol="0">
            <a:spAutoFit/>
          </a:bodyPr>
          <a:lstStyle/>
          <a:p>
            <a:pPr algn="ctr"/>
            <a:r>
              <a:rPr lang="el-GR" sz="2000" i="1" dirty="0" smtClean="0">
                <a:solidFill>
                  <a:srgbClr val="FFC000"/>
                </a:solidFill>
              </a:rPr>
              <a:t>Αποκτώ</a:t>
            </a:r>
          </a:p>
          <a:p>
            <a:pPr algn="ctr"/>
            <a:r>
              <a:rPr lang="el-GR" sz="2000" i="1" dirty="0" smtClean="0">
                <a:solidFill>
                  <a:schemeClr val="bg1"/>
                </a:solidFill>
              </a:rPr>
              <a:t> </a:t>
            </a:r>
            <a:endParaRPr lang="el-GR" sz="2000" i="1" dirty="0">
              <a:solidFill>
                <a:schemeClr val="bg1"/>
              </a:solidFill>
            </a:endParaRPr>
          </a:p>
        </p:txBody>
      </p:sp>
    </p:spTree>
    <p:extLst>
      <p:ext uri="{BB962C8B-B14F-4D97-AF65-F5344CB8AC3E}">
        <p14:creationId xmlns:p14="http://schemas.microsoft.com/office/powerpoint/2010/main" xmlns="" val="93490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Αντιπαραθετική συζήτηση</a:t>
            </a:r>
            <a:endParaRPr lang="el-GR" sz="4000" b="1" dirty="0">
              <a:solidFill>
                <a:schemeClr val="bg1"/>
              </a:solidFill>
            </a:endParaRPr>
          </a:p>
        </p:txBody>
      </p:sp>
      <p:sp>
        <p:nvSpPr>
          <p:cNvPr id="4" name="Υπότιτλος 3"/>
          <p:cNvSpPr>
            <a:spLocks noGrp="1"/>
          </p:cNvSpPr>
          <p:nvPr>
            <p:ph type="subTitle" idx="1"/>
          </p:nvPr>
        </p:nvSpPr>
        <p:spPr>
          <a:xfrm>
            <a:off x="4572000" y="3356992"/>
            <a:ext cx="4464496" cy="2736304"/>
          </a:xfrm>
          <a:solidFill>
            <a:srgbClr val="FFFF00"/>
          </a:solidFill>
          <a:ln w="57150">
            <a:solidFill>
              <a:schemeClr val="tx1"/>
            </a:solidFill>
          </a:ln>
        </p:spPr>
        <p:txBody>
          <a:bodyPr>
            <a:normAutofit/>
          </a:bodyPr>
          <a:lstStyle/>
          <a:p>
            <a:endParaRPr lang="el-GR" b="1" dirty="0" smtClean="0">
              <a:solidFill>
                <a:schemeClr val="tx1"/>
              </a:solidFill>
            </a:endParaRPr>
          </a:p>
          <a:p>
            <a:r>
              <a:rPr lang="el-GR" b="1" dirty="0" smtClean="0">
                <a:solidFill>
                  <a:schemeClr val="tx1"/>
                </a:solidFill>
              </a:rPr>
              <a:t>«Μετα-</a:t>
            </a:r>
            <a:r>
              <a:rPr lang="el-GR" b="1" dirty="0" err="1" smtClean="0">
                <a:solidFill>
                  <a:schemeClr val="tx1"/>
                </a:solidFill>
              </a:rPr>
              <a:t>γνωρίζοντας...τ</a:t>
            </a:r>
            <a:r>
              <a:rPr lang="el-GR" b="1" dirty="0" smtClean="0">
                <a:solidFill>
                  <a:schemeClr val="tx1"/>
                </a:solidFill>
              </a:rPr>
              <a:t>α καταφέρνω παντού καλύτερα!!!»</a:t>
            </a:r>
            <a:endParaRPr lang="el-GR" b="1" dirty="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3816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3600" b="1" dirty="0" smtClean="0"/>
              <a:t>Μετα-</a:t>
            </a:r>
            <a:r>
              <a:rPr lang="el-GR" sz="3600" b="1" dirty="0" err="1" smtClean="0"/>
              <a:t>γνωρίζοντας...τα</a:t>
            </a:r>
            <a:r>
              <a:rPr lang="el-GR" sz="3600" b="1" dirty="0" smtClean="0"/>
              <a:t> καταφέρνω παντού καλύτερα!!!</a:t>
            </a:r>
            <a:endParaRPr lang="el-GR" sz="3600" b="1" dirty="0"/>
          </a:p>
        </p:txBody>
      </p:sp>
      <p:sp>
        <p:nvSpPr>
          <p:cNvPr id="3" name="Θέση περιεχομένου 2"/>
          <p:cNvSpPr>
            <a:spLocks noGrp="1"/>
          </p:cNvSpPr>
          <p:nvPr>
            <p:ph idx="1"/>
          </p:nvPr>
        </p:nvSpPr>
        <p:spPr>
          <a:xfrm>
            <a:off x="467544" y="1772816"/>
            <a:ext cx="8085584" cy="3096344"/>
          </a:xfrm>
          <a:solidFill>
            <a:srgbClr val="00B0F0"/>
          </a:solidFill>
          <a:ln w="57150">
            <a:solidFill>
              <a:schemeClr val="tx1"/>
            </a:solidFill>
          </a:ln>
        </p:spPr>
        <p:txBody>
          <a:bodyPr>
            <a:normAutofit/>
          </a:bodyPr>
          <a:lstStyle/>
          <a:p>
            <a:pPr>
              <a:lnSpc>
                <a:spcPct val="110000"/>
              </a:lnSpc>
              <a:buNone/>
            </a:pPr>
            <a:r>
              <a:rPr lang="el-GR" dirty="0" smtClean="0"/>
              <a:t>	</a:t>
            </a:r>
            <a:r>
              <a:rPr lang="el-GR" sz="2400" b="1" dirty="0" smtClean="0"/>
              <a:t>Άποψη:</a:t>
            </a:r>
          </a:p>
          <a:p>
            <a:pPr>
              <a:lnSpc>
                <a:spcPct val="110000"/>
              </a:lnSpc>
            </a:pPr>
            <a:r>
              <a:rPr lang="el-GR" sz="2000" dirty="0" smtClean="0"/>
              <a:t> Λένε ότι οι ενήλικες με αναπτυγμένες μεταγνωστικές ικανότητες μπορούν να ελέγχουν τα συναισθήματά τους  και να αντιμετωπίζουν την πολυπλοκότητα των διάφορων έργων πιο αποτελεσματικά.</a:t>
            </a:r>
          </a:p>
          <a:p>
            <a:pPr>
              <a:lnSpc>
                <a:spcPct val="110000"/>
              </a:lnSpc>
              <a:buNone/>
            </a:pPr>
            <a:r>
              <a:rPr lang="el-GR" sz="2000" dirty="0" smtClean="0"/>
              <a:t>	</a:t>
            </a:r>
          </a:p>
          <a:p>
            <a:pPr>
              <a:lnSpc>
                <a:spcPct val="110000"/>
              </a:lnSpc>
            </a:pPr>
            <a:r>
              <a:rPr lang="el-GR" sz="2000" dirty="0" smtClean="0"/>
              <a:t>Συμφωνείτε ή διαφωνείτε και γιατί;</a:t>
            </a:r>
          </a:p>
          <a:p>
            <a:pPr algn="just">
              <a:buNone/>
            </a:pPr>
            <a:endParaRPr lang="el-GR" dirty="0"/>
          </a:p>
          <a:p>
            <a:endParaRPr lang="el-GR" sz="2000" dirty="0"/>
          </a:p>
          <a:p>
            <a:pPr marL="0" indent="0">
              <a:buNone/>
            </a:pPr>
            <a:endParaRPr lang="el-GR" dirty="0"/>
          </a:p>
        </p:txBody>
      </p:sp>
    </p:spTree>
    <p:extLst>
      <p:ext uri="{BB962C8B-B14F-4D97-AF65-F5344CB8AC3E}">
        <p14:creationId xmlns:p14="http://schemas.microsoft.com/office/powerpoint/2010/main" xmlns="" val="725514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Ανακεφαλαίωση Ενότητας</a:t>
            </a:r>
            <a:endParaRPr lang="el-GR" dirty="0"/>
          </a:p>
        </p:txBody>
      </p:sp>
      <p:sp>
        <p:nvSpPr>
          <p:cNvPr id="3" name="Θέση περιεχομένου 2"/>
          <p:cNvSpPr>
            <a:spLocks noGrp="1"/>
          </p:cNvSpPr>
          <p:nvPr>
            <p:ph sz="half" idx="1"/>
          </p:nvPr>
        </p:nvSpPr>
        <p:spPr>
          <a:solidFill>
            <a:schemeClr val="accent1">
              <a:lumMod val="40000"/>
              <a:lumOff val="60000"/>
            </a:schemeClr>
          </a:solidFill>
          <a:ln w="57150">
            <a:solidFill>
              <a:schemeClr val="tx1"/>
            </a:solidFill>
          </a:ln>
        </p:spPr>
        <p:txBody>
          <a:bodyPr>
            <a:normAutofit fontScale="70000" lnSpcReduction="20000"/>
          </a:bodyPr>
          <a:lstStyle/>
          <a:p>
            <a:pPr marL="0" indent="0" algn="ctr">
              <a:buNone/>
            </a:pPr>
            <a:r>
              <a:rPr lang="el-GR" sz="4000" b="1" dirty="0" smtClean="0"/>
              <a:t>Έννοιες</a:t>
            </a:r>
          </a:p>
          <a:p>
            <a:pPr>
              <a:lnSpc>
                <a:spcPct val="120000"/>
              </a:lnSpc>
            </a:pPr>
            <a:r>
              <a:rPr lang="el-GR" sz="2600" dirty="0" smtClean="0"/>
              <a:t>μεταγνώση </a:t>
            </a:r>
          </a:p>
          <a:p>
            <a:pPr>
              <a:lnSpc>
                <a:spcPct val="120000"/>
              </a:lnSpc>
            </a:pPr>
            <a:r>
              <a:rPr lang="el-GR" sz="2600" dirty="0" smtClean="0"/>
              <a:t>μεταγνωστικές ικανότητες </a:t>
            </a:r>
          </a:p>
          <a:p>
            <a:pPr>
              <a:lnSpc>
                <a:spcPct val="120000"/>
              </a:lnSpc>
            </a:pPr>
            <a:r>
              <a:rPr lang="el-GR" sz="2600" dirty="0" smtClean="0"/>
              <a:t>γνώση (γιγνώσκειν)</a:t>
            </a:r>
          </a:p>
          <a:p>
            <a:pPr>
              <a:lnSpc>
                <a:spcPct val="120000"/>
              </a:lnSpc>
            </a:pPr>
            <a:r>
              <a:rPr lang="el-GR" sz="2600" dirty="0" smtClean="0"/>
              <a:t> περιγραφή &amp; ερμηνεία </a:t>
            </a:r>
          </a:p>
          <a:p>
            <a:pPr>
              <a:lnSpc>
                <a:spcPct val="120000"/>
              </a:lnSpc>
            </a:pPr>
            <a:r>
              <a:rPr lang="el-GR" sz="2600" dirty="0" smtClean="0"/>
              <a:t>Επίγνωση/ενημερότητα</a:t>
            </a:r>
          </a:p>
          <a:p>
            <a:pPr>
              <a:lnSpc>
                <a:spcPct val="120000"/>
              </a:lnSpc>
            </a:pPr>
            <a:r>
              <a:rPr lang="el-GR" sz="2600" dirty="0" smtClean="0"/>
              <a:t>ρύθμιση της γνώσης </a:t>
            </a:r>
          </a:p>
          <a:p>
            <a:pPr>
              <a:lnSpc>
                <a:spcPct val="120000"/>
              </a:lnSpc>
            </a:pPr>
            <a:r>
              <a:rPr lang="el-GR" sz="2600" dirty="0" smtClean="0"/>
              <a:t>θεωρητική – πρακτική μεταγνώση,</a:t>
            </a:r>
          </a:p>
          <a:p>
            <a:pPr>
              <a:lnSpc>
                <a:spcPct val="120000"/>
              </a:lnSpc>
            </a:pPr>
            <a:r>
              <a:rPr lang="el-GR" sz="2600" dirty="0" smtClean="0"/>
              <a:t>γνωστικό – ορθολογικό – κοινωνικό </a:t>
            </a:r>
          </a:p>
          <a:p>
            <a:pPr>
              <a:lnSpc>
                <a:spcPct val="120000"/>
              </a:lnSpc>
              <a:buNone/>
            </a:pPr>
            <a:r>
              <a:rPr lang="el-GR" sz="2600" dirty="0" smtClean="0"/>
              <a:t>	επίπεδο γνώσης &amp; μεταγνώσης</a:t>
            </a:r>
          </a:p>
          <a:p>
            <a:pPr algn="ctr">
              <a:lnSpc>
                <a:spcPct val="120000"/>
              </a:lnSpc>
            </a:pPr>
            <a:endParaRPr lang="el-GR" sz="2600" dirty="0" smtClean="0"/>
          </a:p>
        </p:txBody>
      </p:sp>
      <p:sp>
        <p:nvSpPr>
          <p:cNvPr id="4" name="Θέση περιεχομένου 3"/>
          <p:cNvSpPr>
            <a:spLocks noGrp="1"/>
          </p:cNvSpPr>
          <p:nvPr>
            <p:ph sz="half" idx="2"/>
          </p:nvPr>
        </p:nvSpPr>
        <p:spPr>
          <a:solidFill>
            <a:schemeClr val="accent2">
              <a:lumMod val="40000"/>
              <a:lumOff val="60000"/>
            </a:schemeClr>
          </a:solidFill>
          <a:ln w="57150">
            <a:solidFill>
              <a:schemeClr val="tx1"/>
            </a:solidFill>
          </a:ln>
        </p:spPr>
        <p:txBody>
          <a:bodyPr>
            <a:normAutofit fontScale="70000" lnSpcReduction="20000"/>
          </a:bodyPr>
          <a:lstStyle/>
          <a:p>
            <a:pPr marL="0" indent="0" algn="ctr">
              <a:buNone/>
            </a:pPr>
            <a:r>
              <a:rPr lang="el-GR" b="1" dirty="0" smtClean="0"/>
              <a:t>Εκπαιδευτικοί στόχοι</a:t>
            </a:r>
          </a:p>
          <a:p>
            <a:pPr marL="457200" indent="-457200" algn="just">
              <a:lnSpc>
                <a:spcPct val="120000"/>
              </a:lnSpc>
            </a:pPr>
            <a:r>
              <a:rPr lang="el-GR" sz="2600" dirty="0" smtClean="0">
                <a:latin typeface="Calibri" pitchFamily="34" charset="0"/>
                <a:cs typeface="Calibri" pitchFamily="34" charset="0"/>
              </a:rPr>
              <a:t>Ορισμός μεταγνώσης με τη χρήση κατάλληλου λεξιλογίου. </a:t>
            </a:r>
          </a:p>
          <a:p>
            <a:pPr marL="457200" indent="-457200" algn="just">
              <a:lnSpc>
                <a:spcPct val="120000"/>
              </a:lnSpc>
            </a:pPr>
            <a:r>
              <a:rPr lang="el-GR" sz="2600" dirty="0" smtClean="0"/>
              <a:t>Προβληματισμός πάνω στο ρόλο της μεταγνώσης στη μάθηση.</a:t>
            </a:r>
          </a:p>
          <a:p>
            <a:pPr marL="457200" indent="-457200" algn="just">
              <a:lnSpc>
                <a:spcPct val="120000"/>
              </a:lnSpc>
            </a:pPr>
            <a:r>
              <a:rPr lang="el-GR" sz="2600" dirty="0" smtClean="0">
                <a:latin typeface="Calibri" pitchFamily="34" charset="0"/>
                <a:cs typeface="Calibri" pitchFamily="34" charset="0"/>
              </a:rPr>
              <a:t>Κατανόηση όψεων μεταγνώσης και αναφορά τους με τη χρήση χαρακτηριστικών παραδειγμάτων.</a:t>
            </a:r>
          </a:p>
          <a:p>
            <a:pPr marL="457200" indent="-457200" algn="just">
              <a:lnSpc>
                <a:spcPct val="120000"/>
              </a:lnSpc>
            </a:pPr>
            <a:r>
              <a:rPr lang="el-GR" sz="2600" dirty="0" smtClean="0">
                <a:latin typeface="Calibri" pitchFamily="34" charset="0"/>
                <a:cs typeface="Calibri" pitchFamily="34" charset="0"/>
              </a:rPr>
              <a:t>Ανάπτυξη προφορικών γλωσσικών δεξιοτήτων ακρόασης και έκφρασης για την ερμηνεία και περιγραφή του μηχανισμού σχηματισμού και λειτουργίας των μεταγνωστικών ικανοτήτων. </a:t>
            </a:r>
          </a:p>
          <a:p>
            <a:endParaRPr lang="el-GR" sz="1800" dirty="0" smtClean="0"/>
          </a:p>
          <a:p>
            <a:endParaRPr lang="el-GR" dirty="0"/>
          </a:p>
        </p:txBody>
      </p:sp>
    </p:spTree>
    <p:extLst>
      <p:ext uri="{BB962C8B-B14F-4D97-AF65-F5344CB8AC3E}">
        <p14:creationId xmlns:p14="http://schemas.microsoft.com/office/powerpoint/2010/main" xmlns="" val="101761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a:p>
            <a:r>
              <a:rPr lang="el-GR" b="1" dirty="0" smtClean="0">
                <a:solidFill>
                  <a:schemeClr val="tx1"/>
                </a:solidFill>
              </a:rPr>
              <a:t>Η συνέχεια εδώ: </a:t>
            </a:r>
            <a:endParaRPr lang="el-GR" b="1" dirty="0">
              <a:solidFill>
                <a:schemeClr val="tx1"/>
              </a:solidFill>
            </a:endParaRPr>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1908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Σκοπός της ενότητας</a:t>
            </a:r>
            <a:endParaRPr lang="el-GR" dirty="0"/>
          </a:p>
        </p:txBody>
      </p:sp>
      <p:sp>
        <p:nvSpPr>
          <p:cNvPr id="3" name="Θέση περιεχομένου 2"/>
          <p:cNvSpPr>
            <a:spLocks noGrp="1"/>
          </p:cNvSpPr>
          <p:nvPr>
            <p:ph idx="1"/>
          </p:nvPr>
        </p:nvSpPr>
        <p:spPr>
          <a:xfrm>
            <a:off x="457200" y="1600200"/>
            <a:ext cx="8229600" cy="4349080"/>
          </a:xfrm>
          <a:solidFill>
            <a:schemeClr val="tx2">
              <a:lumMod val="20000"/>
              <a:lumOff val="80000"/>
            </a:schemeClr>
          </a:solidFill>
          <a:ln w="57150">
            <a:solidFill>
              <a:schemeClr val="tx1"/>
            </a:solidFill>
          </a:ln>
        </p:spPr>
        <p:txBody>
          <a:bodyPr>
            <a:normAutofit lnSpcReduction="10000"/>
          </a:bodyPr>
          <a:lstStyle/>
          <a:p>
            <a:pPr algn="just">
              <a:lnSpc>
                <a:spcPct val="150000"/>
              </a:lnSpc>
              <a:buNone/>
            </a:pPr>
            <a:r>
              <a:rPr lang="el-GR" sz="2800" dirty="0" smtClean="0"/>
              <a:t>	</a:t>
            </a:r>
            <a:r>
              <a:rPr lang="en-US" dirty="0" smtClean="0"/>
              <a:t>H </a:t>
            </a:r>
            <a:r>
              <a:rPr lang="el-GR" dirty="0" smtClean="0"/>
              <a:t>εισαγωγή στην έννοια των μεταγνωστικών ικανοτήτων (ΜΙ) και των όψεων τους, καθώς και</a:t>
            </a:r>
            <a:r>
              <a:rPr lang="en-US" dirty="0" smtClean="0"/>
              <a:t> </a:t>
            </a:r>
            <a:r>
              <a:rPr lang="el-GR" dirty="0" smtClean="0"/>
              <a:t>στο μηχανισμό και τις βασικές διεργασίες που εμπλέκονται στο σχηματισμό και τη λειτουργία των ΜΙ στο πλαίσιο του γνωστικού συστήματος. </a:t>
            </a:r>
          </a:p>
          <a:p>
            <a:endParaRPr lang="el-GR" dirty="0"/>
          </a:p>
        </p:txBody>
      </p:sp>
    </p:spTree>
    <p:extLst>
      <p:ext uri="{BB962C8B-B14F-4D97-AF65-F5344CB8AC3E}">
        <p14:creationId xmlns:p14="http://schemas.microsoft.com/office/powerpoint/2010/main" xmlns="" val="9292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Διάγραμμα της ενότητας</a:t>
            </a:r>
            <a:endParaRPr lang="el-GR" dirty="0"/>
          </a:p>
        </p:txBody>
      </p:sp>
      <p:sp>
        <p:nvSpPr>
          <p:cNvPr id="3" name="Θέση περιεχομένου 2"/>
          <p:cNvSpPr>
            <a:spLocks noGrp="1"/>
          </p:cNvSpPr>
          <p:nvPr>
            <p:ph idx="1"/>
          </p:nvPr>
        </p:nvSpPr>
        <p:spPr>
          <a:xfrm>
            <a:off x="539552" y="2132856"/>
            <a:ext cx="8229600" cy="3744416"/>
          </a:xfrm>
          <a:solidFill>
            <a:schemeClr val="tx2">
              <a:lumMod val="20000"/>
              <a:lumOff val="80000"/>
            </a:schemeClr>
          </a:solidFill>
          <a:ln w="57150">
            <a:solidFill>
              <a:schemeClr val="tx1"/>
            </a:solidFill>
          </a:ln>
        </p:spPr>
        <p:txBody>
          <a:bodyPr/>
          <a:lstStyle/>
          <a:p>
            <a:endParaRPr lang="el-GR" dirty="0" smtClean="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xmlns="" val="4135195304"/>
              </p:ext>
            </p:extLst>
          </p:nvPr>
        </p:nvGraphicFramePr>
        <p:xfrm>
          <a:off x="683568" y="1772816"/>
          <a:ext cx="8064896" cy="3413760"/>
        </p:xfrm>
        <a:graphic>
          <a:graphicData uri="http://schemas.openxmlformats.org/drawingml/2006/table">
            <a:tbl>
              <a:tblPr firstRow="1" bandRow="1">
                <a:tableStyleId>{22838BEF-8BB2-4498-84A7-C5851F593DF1}</a:tableStyleId>
              </a:tblPr>
              <a:tblGrid>
                <a:gridCol w="1728192"/>
                <a:gridCol w="6336704"/>
              </a:tblGrid>
              <a:tr h="640080">
                <a:tc gridSpan="2">
                  <a:txBody>
                    <a:bodyPr/>
                    <a:lstStyle/>
                    <a:p>
                      <a:pPr algn="ctr"/>
                      <a:r>
                        <a:rPr lang="el-GR" sz="2000" baseline="0" dirty="0" smtClean="0"/>
                        <a:t>5 Υποενότητες</a:t>
                      </a:r>
                    </a:p>
                    <a:p>
                      <a:pPr algn="ctr"/>
                      <a:endParaRPr lang="el-GR" dirty="0"/>
                    </a:p>
                  </a:txBody>
                  <a:tcPr/>
                </a:tc>
                <a:tc hMerge="1">
                  <a:txBody>
                    <a:bodyPr/>
                    <a:lstStyle/>
                    <a:p>
                      <a:endParaRPr lang="el-GR" dirty="0"/>
                    </a:p>
                  </a:txBody>
                  <a:tcPr/>
                </a:tc>
              </a:tr>
              <a:tr h="435974">
                <a:tc>
                  <a:txBody>
                    <a:bodyPr/>
                    <a:lstStyle/>
                    <a:p>
                      <a:pPr algn="ctr">
                        <a:lnSpc>
                          <a:spcPct val="150000"/>
                        </a:lnSpc>
                      </a:pPr>
                      <a:r>
                        <a:rPr lang="el-GR" sz="2000" dirty="0" smtClean="0"/>
                        <a:t>1</a:t>
                      </a:r>
                      <a:r>
                        <a:rPr lang="el-GR" sz="2000" baseline="30000" dirty="0" smtClean="0"/>
                        <a:t>η</a:t>
                      </a:r>
                      <a:r>
                        <a:rPr lang="el-GR" sz="2000" dirty="0" smtClean="0"/>
                        <a:t> υποενότητα </a:t>
                      </a:r>
                      <a:endParaRPr lang="el-GR" sz="2000" dirty="0"/>
                    </a:p>
                  </a:txBody>
                  <a:tcPr/>
                </a:tc>
                <a:tc>
                  <a:txBody>
                    <a:bodyPr/>
                    <a:lstStyle/>
                    <a:p>
                      <a:pPr algn="just">
                        <a:lnSpc>
                          <a:spcPct val="150000"/>
                        </a:lnSpc>
                      </a:pPr>
                      <a:r>
                        <a:rPr lang="el-GR" sz="2000" b="0" kern="1200" dirty="0" smtClean="0">
                          <a:solidFill>
                            <a:schemeClr val="dk1"/>
                          </a:solidFill>
                          <a:latin typeface="+mn-lt"/>
                          <a:ea typeface="+mn-ea"/>
                          <a:cs typeface="+mn-cs"/>
                        </a:rPr>
                        <a:t>Εισαγωγικές πληροφορίες</a:t>
                      </a:r>
                      <a:endParaRPr lang="el-GR" sz="2000" b="0" dirty="0"/>
                    </a:p>
                  </a:txBody>
                  <a:tcPr/>
                </a:tc>
              </a:tr>
              <a:tr h="435974">
                <a:tc>
                  <a:txBody>
                    <a:bodyPr/>
                    <a:lstStyle/>
                    <a:p>
                      <a:pPr algn="ctr">
                        <a:lnSpc>
                          <a:spcPct val="150000"/>
                        </a:lnSpc>
                      </a:pPr>
                      <a:r>
                        <a:rPr lang="el-GR" sz="2000" dirty="0" smtClean="0"/>
                        <a:t>2</a:t>
                      </a:r>
                      <a:r>
                        <a:rPr lang="el-GR" sz="2000" baseline="30000" dirty="0" smtClean="0"/>
                        <a:t>η</a:t>
                      </a:r>
                      <a:r>
                        <a:rPr lang="el-GR" sz="2000" dirty="0" smtClean="0"/>
                        <a:t> υποενότητα</a:t>
                      </a:r>
                      <a:endParaRPr lang="el-GR" sz="2000" dirty="0"/>
                    </a:p>
                  </a:txBody>
                  <a:tcPr/>
                </a:tc>
                <a:tc>
                  <a:txBody>
                    <a:bodyPr/>
                    <a:lstStyle/>
                    <a:p>
                      <a:pPr algn="just">
                        <a:lnSpc>
                          <a:spcPct val="150000"/>
                        </a:lnSpc>
                      </a:pPr>
                      <a:r>
                        <a:rPr lang="el-GR" sz="2000" b="0" kern="1200" dirty="0" smtClean="0">
                          <a:solidFill>
                            <a:schemeClr val="dk1"/>
                          </a:solidFill>
                          <a:latin typeface="+mn-lt"/>
                          <a:ea typeface="+mn-ea"/>
                          <a:cs typeface="+mn-cs"/>
                        </a:rPr>
                        <a:t> Όψεις της μεταγνώσης</a:t>
                      </a:r>
                      <a:endParaRPr lang="el-GR" sz="2000" b="0" dirty="0"/>
                    </a:p>
                  </a:txBody>
                  <a:tcPr/>
                </a:tc>
              </a:tr>
              <a:tr h="435974">
                <a:tc>
                  <a:txBody>
                    <a:bodyPr/>
                    <a:lstStyle/>
                    <a:p>
                      <a:pPr algn="ctr">
                        <a:lnSpc>
                          <a:spcPct val="150000"/>
                        </a:lnSpc>
                      </a:pPr>
                      <a:r>
                        <a:rPr lang="el-GR" sz="2000" dirty="0" smtClean="0"/>
                        <a:t>3</a:t>
                      </a:r>
                      <a:r>
                        <a:rPr lang="el-GR" sz="2000" baseline="30000" dirty="0" smtClean="0"/>
                        <a:t>η</a:t>
                      </a:r>
                      <a:r>
                        <a:rPr lang="el-GR" sz="2000" dirty="0" smtClean="0"/>
                        <a:t> υποενότητα</a:t>
                      </a:r>
                      <a:endParaRPr lang="el-GR" sz="2000" dirty="0"/>
                    </a:p>
                  </a:txBody>
                  <a:tcPr/>
                </a:tc>
                <a:tc>
                  <a:txBody>
                    <a:bodyPr/>
                    <a:lstStyle/>
                    <a:p>
                      <a:pPr algn="just">
                        <a:lnSpc>
                          <a:spcPct val="150000"/>
                        </a:lnSpc>
                      </a:pPr>
                      <a:r>
                        <a:rPr lang="el-GR" sz="2000" b="0" kern="1200" dirty="0" smtClean="0">
                          <a:solidFill>
                            <a:schemeClr val="dk1"/>
                          </a:solidFill>
                          <a:latin typeface="+mn-lt"/>
                          <a:ea typeface="+mn-ea"/>
                          <a:cs typeface="+mn-cs"/>
                        </a:rPr>
                        <a:t>Μηχανισμός της μεταγνώσης</a:t>
                      </a:r>
                      <a:endParaRPr lang="el-GR" sz="2000" b="0" dirty="0"/>
                    </a:p>
                  </a:txBody>
                  <a:tcPr/>
                </a:tc>
              </a:tr>
              <a:tr h="435974">
                <a:tc>
                  <a:txBody>
                    <a:bodyPr/>
                    <a:lstStyle/>
                    <a:p>
                      <a:pPr algn="ctr">
                        <a:lnSpc>
                          <a:spcPct val="150000"/>
                        </a:lnSpc>
                      </a:pPr>
                      <a:r>
                        <a:rPr lang="el-GR" sz="2000" dirty="0" smtClean="0"/>
                        <a:t>4</a:t>
                      </a:r>
                      <a:r>
                        <a:rPr lang="el-GR" sz="2000" baseline="30000" dirty="0" smtClean="0"/>
                        <a:t>η</a:t>
                      </a:r>
                      <a:r>
                        <a:rPr lang="el-GR" sz="2000" dirty="0" smtClean="0"/>
                        <a:t> υποενότητα</a:t>
                      </a:r>
                      <a:endParaRPr lang="el-GR" sz="2000" dirty="0"/>
                    </a:p>
                  </a:txBody>
                  <a:tcPr/>
                </a:tc>
                <a:tc>
                  <a:txBody>
                    <a:bodyPr/>
                    <a:lstStyle/>
                    <a:p>
                      <a:pPr algn="just">
                        <a:lnSpc>
                          <a:spcPct val="150000"/>
                        </a:lnSpc>
                      </a:pPr>
                      <a:r>
                        <a:rPr lang="el-GR" sz="2000" b="0" kern="1200" dirty="0" smtClean="0">
                          <a:solidFill>
                            <a:schemeClr val="dk1"/>
                          </a:solidFill>
                          <a:latin typeface="+mn-lt"/>
                          <a:ea typeface="+mn-ea"/>
                          <a:cs typeface="+mn-cs"/>
                        </a:rPr>
                        <a:t>Γνώση και μεταγνώση</a:t>
                      </a:r>
                      <a:endParaRPr lang="el-GR" sz="2000" b="0" dirty="0"/>
                    </a:p>
                  </a:txBody>
                  <a:tcPr/>
                </a:tc>
              </a:tr>
              <a:tr h="435974">
                <a:tc>
                  <a:txBody>
                    <a:bodyPr/>
                    <a:lstStyle/>
                    <a:p>
                      <a:pPr algn="ctr">
                        <a:lnSpc>
                          <a:spcPct val="150000"/>
                        </a:lnSpc>
                      </a:pPr>
                      <a:r>
                        <a:rPr lang="el-GR" sz="2000" dirty="0" smtClean="0"/>
                        <a:t>5</a:t>
                      </a:r>
                      <a:r>
                        <a:rPr lang="el-GR" sz="2000" baseline="30000" dirty="0" smtClean="0"/>
                        <a:t>η</a:t>
                      </a:r>
                      <a:r>
                        <a:rPr lang="el-GR" sz="2000" dirty="0" smtClean="0"/>
                        <a:t> υποενότητα</a:t>
                      </a:r>
                      <a:endParaRPr lang="el-GR" sz="2000" dirty="0"/>
                    </a:p>
                  </a:txBody>
                  <a:tcPr/>
                </a:tc>
                <a:tc>
                  <a:txBody>
                    <a:bodyPr/>
                    <a:lstStyle/>
                    <a:p>
                      <a:pPr algn="just">
                        <a:lnSpc>
                          <a:spcPct val="150000"/>
                        </a:lnSpc>
                      </a:pPr>
                      <a:r>
                        <a:rPr lang="el-GR" sz="2000" b="0" kern="1200" dirty="0" smtClean="0">
                          <a:solidFill>
                            <a:schemeClr val="dk1"/>
                          </a:solidFill>
                          <a:latin typeface="+mn-lt"/>
                          <a:ea typeface="+mn-ea"/>
                          <a:cs typeface="+mn-cs"/>
                        </a:rPr>
                        <a:t>Χαρακτηριστικά παραδείγματα μεταγνώσης</a:t>
                      </a:r>
                      <a:endParaRPr lang="el-GR" sz="2000" b="0" dirty="0"/>
                    </a:p>
                  </a:txBody>
                  <a:tcPr/>
                </a:tc>
              </a:tr>
            </a:tbl>
          </a:graphicData>
        </a:graphic>
      </p:graphicFrame>
    </p:spTree>
    <p:extLst>
      <p:ext uri="{BB962C8B-B14F-4D97-AF65-F5344CB8AC3E}">
        <p14:creationId xmlns:p14="http://schemas.microsoft.com/office/powerpoint/2010/main" xmlns="" val="5290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a:t>Σ</a:t>
            </a:r>
            <a:r>
              <a:rPr lang="el-GR" dirty="0" smtClean="0"/>
              <a:t>τόχοι της ενότητας</a:t>
            </a:r>
            <a:endParaRPr lang="el-GR" dirty="0"/>
          </a:p>
        </p:txBody>
      </p:sp>
      <p:sp>
        <p:nvSpPr>
          <p:cNvPr id="3" name="Θέση περιεχομένου 2"/>
          <p:cNvSpPr>
            <a:spLocks noGrp="1"/>
          </p:cNvSpPr>
          <p:nvPr>
            <p:ph idx="1"/>
          </p:nvPr>
        </p:nvSpPr>
        <p:spPr>
          <a:xfrm>
            <a:off x="467544" y="1844824"/>
            <a:ext cx="8229600" cy="3701008"/>
          </a:xfrm>
          <a:solidFill>
            <a:schemeClr val="accent2">
              <a:lumMod val="20000"/>
              <a:lumOff val="80000"/>
            </a:schemeClr>
          </a:solidFill>
          <a:ln w="57150">
            <a:solidFill>
              <a:schemeClr val="tx1"/>
            </a:solidFill>
          </a:ln>
        </p:spPr>
        <p:txBody>
          <a:bodyPr/>
          <a:lstStyle/>
          <a:p>
            <a:pPr marL="457200" lvl="0" indent="-457200" algn="just">
              <a:lnSpc>
                <a:spcPct val="150000"/>
              </a:lnSpc>
              <a:buFont typeface="+mj-lt"/>
              <a:buAutoNum type="arabicPeriod"/>
            </a:pPr>
            <a:r>
              <a:rPr lang="el-GR" sz="2000" dirty="0" smtClean="0">
                <a:latin typeface="Calibri" pitchFamily="34" charset="0"/>
                <a:cs typeface="Calibri" pitchFamily="34" charset="0"/>
              </a:rPr>
              <a:t>Να  ορίζετε τη μεταγνώση χρησιμοποιώντας το κατάλληλο λεξιλόγιο. </a:t>
            </a:r>
          </a:p>
          <a:p>
            <a:pPr marL="457200" indent="-457200" algn="just">
              <a:lnSpc>
                <a:spcPct val="150000"/>
              </a:lnSpc>
              <a:buFont typeface="+mj-lt"/>
              <a:buAutoNum type="arabicPeriod"/>
            </a:pPr>
            <a:r>
              <a:rPr lang="el-GR" sz="2000" dirty="0" smtClean="0"/>
              <a:t>Να προβληματιστείτε πάνω στο ρόλο της μεταγνώσης στη μάθηση.</a:t>
            </a:r>
          </a:p>
          <a:p>
            <a:pPr marL="457200" lvl="0" indent="-457200" algn="just">
              <a:lnSpc>
                <a:spcPct val="150000"/>
              </a:lnSpc>
              <a:buFont typeface="+mj-lt"/>
              <a:buAutoNum type="arabicPeriod"/>
            </a:pPr>
            <a:r>
              <a:rPr lang="el-GR" sz="2000" dirty="0" smtClean="0">
                <a:latin typeface="Calibri" pitchFamily="34" charset="0"/>
                <a:cs typeface="Calibri" pitchFamily="34" charset="0"/>
              </a:rPr>
              <a:t>Να κατανοήσετε τις όψεις της μεταγνώσης και να τις αναφέρετε χρησιμοποιώντας χαρακτηριστικά παραδείγματα.</a:t>
            </a:r>
          </a:p>
          <a:p>
            <a:pPr marL="457200" lvl="0" indent="-457200" algn="just">
              <a:lnSpc>
                <a:spcPct val="150000"/>
              </a:lnSpc>
              <a:buFont typeface="+mj-lt"/>
              <a:buAutoNum type="arabicPeriod"/>
            </a:pPr>
            <a:r>
              <a:rPr lang="el-GR" sz="2000" dirty="0" smtClean="0">
                <a:latin typeface="Calibri" pitchFamily="34" charset="0"/>
                <a:cs typeface="Calibri" pitchFamily="34" charset="0"/>
              </a:rPr>
              <a:t>Να αναπτύξετε προφορικές γλωσσικές δεξιότητες ακρόασης και έκφρασης, ώστε να ερμηνεύετε και να περιγράφετε το μηχανισμό σχηματισμού και λειτουργίας των  ΜΙ. </a:t>
            </a:r>
          </a:p>
          <a:p>
            <a:endParaRPr lang="el-GR" dirty="0" smtClean="0"/>
          </a:p>
          <a:p>
            <a:endParaRPr lang="el-GR" dirty="0"/>
          </a:p>
        </p:txBody>
      </p:sp>
    </p:spTree>
    <p:extLst>
      <p:ext uri="{BB962C8B-B14F-4D97-AF65-F5344CB8AC3E}">
        <p14:creationId xmlns:p14="http://schemas.microsoft.com/office/powerpoint/2010/main" xmlns="" val="8981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xmlns="">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600" dirty="0" smtClean="0">
                <a:solidFill>
                  <a:schemeClr val="bg1"/>
                </a:solidFill>
              </a:rPr>
              <a:t> Ενότητα 1.</a:t>
            </a:r>
            <a:br>
              <a:rPr lang="el-GR" sz="3600" dirty="0" smtClean="0">
                <a:solidFill>
                  <a:schemeClr val="bg1"/>
                </a:solidFill>
              </a:rPr>
            </a:br>
            <a:r>
              <a:rPr lang="x-none" sz="3600" smtClean="0">
                <a:solidFill>
                  <a:schemeClr val="bg1"/>
                </a:solidFill>
              </a:rPr>
              <a:t>Μεταταγνωστικές Ικανότητες: Εννοιολογική    αποσαφήνιση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1:</a:t>
            </a:r>
          </a:p>
          <a:p>
            <a:r>
              <a:rPr lang="el-GR" dirty="0" smtClean="0">
                <a:solidFill>
                  <a:schemeClr val="dk1"/>
                </a:solidFill>
              </a:rPr>
              <a:t>Εισαγωγικές πληροφορίες</a:t>
            </a:r>
            <a:endParaRPr lang="el-GR" dirty="0">
              <a:solidFill>
                <a:schemeClr val="tx1"/>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3600" dirty="0" smtClean="0"/>
              <a:t>Υποενότητα 1</a:t>
            </a:r>
            <a:br>
              <a:rPr lang="el-GR" sz="3600" dirty="0" smtClean="0"/>
            </a:br>
            <a:r>
              <a:rPr lang="el-GR" sz="3600" dirty="0" smtClean="0">
                <a:solidFill>
                  <a:schemeClr val="dk1"/>
                </a:solidFill>
              </a:rPr>
              <a:t>Εισαγωγικές πληροφορίες 1/2</a:t>
            </a:r>
            <a:endParaRPr lang="el-GR" sz="3600" dirty="0"/>
          </a:p>
        </p:txBody>
      </p:sp>
      <p:sp>
        <p:nvSpPr>
          <p:cNvPr id="3" name="Θέση περιεχομένου 2"/>
          <p:cNvSpPr>
            <a:spLocks noGrp="1"/>
          </p:cNvSpPr>
          <p:nvPr>
            <p:ph idx="1"/>
          </p:nvPr>
        </p:nvSpPr>
        <p:spPr>
          <a:xfrm>
            <a:off x="457200" y="1412776"/>
            <a:ext cx="8229600" cy="4680520"/>
          </a:xfrm>
          <a:solidFill>
            <a:schemeClr val="bg2">
              <a:lumMod val="90000"/>
            </a:schemeClr>
          </a:solidFill>
          <a:ln w="57150">
            <a:solidFill>
              <a:schemeClr val="tx1"/>
            </a:solidFill>
          </a:ln>
        </p:spPr>
        <p:txBody>
          <a:bodyPr>
            <a:normAutofit fontScale="25000" lnSpcReduction="20000"/>
          </a:bodyPr>
          <a:lstStyle/>
          <a:p>
            <a:pPr hangingPunct="0">
              <a:lnSpc>
                <a:spcPct val="170000"/>
              </a:lnSpc>
              <a:buNone/>
            </a:pPr>
            <a:r>
              <a:rPr lang="el-GR" sz="2000" dirty="0" smtClean="0"/>
              <a:t>	</a:t>
            </a:r>
            <a:r>
              <a:rPr lang="el-GR" sz="8000" dirty="0" smtClean="0"/>
              <a:t>Τον όρο µεταγνώση, καθιέρωσε η Γνωστική Ψυχολογία για να ορίσει τη λειτουργία ενός αλληλένδετου συνόλου ικανοτήτων που επιτρέπουν στο άτομο να στοχάζεται πάνω στις γνωστικές του διαδικασίες και να τις ελέγχει. </a:t>
            </a:r>
          </a:p>
          <a:p>
            <a:pPr hangingPunct="0">
              <a:lnSpc>
                <a:spcPct val="170000"/>
              </a:lnSpc>
              <a:buNone/>
            </a:pPr>
            <a:r>
              <a:rPr lang="el-GR" sz="8000" dirty="0" smtClean="0"/>
              <a:t>	Ενήλικες  με αναπτυγμένες μεταγνωστικές ικανότητες είναι πιο ικανοί:</a:t>
            </a:r>
          </a:p>
          <a:p>
            <a:pPr lvl="1" hangingPunct="0">
              <a:lnSpc>
                <a:spcPct val="170000"/>
              </a:lnSpc>
              <a:buFont typeface="Wingdings" pitchFamily="2" charset="2"/>
              <a:buChar char="q"/>
            </a:pPr>
            <a:r>
              <a:rPr lang="el-GR" sz="8000" dirty="0" smtClean="0"/>
              <a:t> </a:t>
            </a:r>
            <a:r>
              <a:rPr lang="el-GR" sz="8000" b="1" dirty="0" smtClean="0"/>
              <a:t>και πρόθυμοι να μάθουν, </a:t>
            </a:r>
          </a:p>
          <a:p>
            <a:pPr lvl="1" hangingPunct="0">
              <a:lnSpc>
                <a:spcPct val="170000"/>
              </a:lnSpc>
              <a:buFont typeface="Wingdings" pitchFamily="2" charset="2"/>
              <a:buChar char="q"/>
            </a:pPr>
            <a:r>
              <a:rPr lang="el-GR" sz="8000" b="1" dirty="0" smtClean="0"/>
              <a:t>να ελέγχουν τα συναισθήματά τους, </a:t>
            </a:r>
          </a:p>
          <a:p>
            <a:pPr lvl="1" hangingPunct="0">
              <a:lnSpc>
                <a:spcPct val="170000"/>
              </a:lnSpc>
              <a:buFont typeface="Wingdings" pitchFamily="2" charset="2"/>
              <a:buChar char="q"/>
            </a:pPr>
            <a:r>
              <a:rPr lang="el-GR" sz="8000" b="1" dirty="0" smtClean="0"/>
              <a:t>να αντιμετωπίζουν την πολυπλοκότητα, </a:t>
            </a:r>
          </a:p>
          <a:p>
            <a:pPr lvl="1" hangingPunct="0">
              <a:lnSpc>
                <a:spcPct val="170000"/>
              </a:lnSpc>
              <a:buFont typeface="Wingdings" pitchFamily="2" charset="2"/>
              <a:buChar char="q"/>
            </a:pPr>
            <a:r>
              <a:rPr lang="el-GR" sz="8000" b="1" dirty="0" smtClean="0"/>
              <a:t>να διαχειρίζονται  συγκρούσεις</a:t>
            </a:r>
          </a:p>
          <a:p>
            <a:pPr algn="ctr" hangingPunct="0">
              <a:lnSpc>
                <a:spcPct val="170000"/>
              </a:lnSpc>
              <a:buNone/>
            </a:pPr>
            <a:r>
              <a:rPr lang="el-GR" sz="8000" dirty="0" smtClean="0"/>
              <a:t> </a:t>
            </a:r>
          </a:p>
          <a:p>
            <a:pPr>
              <a:lnSpc>
                <a:spcPct val="170000"/>
              </a:lnSpc>
            </a:pPr>
            <a:endParaRPr lang="el-GR" sz="2900" dirty="0">
              <a:latin typeface="Georgia" pitchFamily="18" charset="0"/>
            </a:endParaRPr>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8229600" cy="1008112"/>
          </a:xfrm>
          <a:solidFill>
            <a:srgbClr val="FBFBE9"/>
          </a:solidFill>
          <a:ln w="57150">
            <a:solidFill>
              <a:schemeClr val="tx1"/>
            </a:solidFill>
          </a:ln>
        </p:spPr>
        <p:txBody>
          <a:bodyPr>
            <a:noAutofit/>
          </a:bodyPr>
          <a:lstStyle/>
          <a:p>
            <a:r>
              <a:rPr lang="el-GR" sz="2800" dirty="0" smtClean="0"/>
              <a:t/>
            </a:r>
            <a:br>
              <a:rPr lang="el-GR" sz="2800" dirty="0" smtClean="0"/>
            </a:br>
            <a:r>
              <a:rPr lang="el-GR" sz="3600" dirty="0" smtClean="0"/>
              <a:t>Υποενότητα 1</a:t>
            </a:r>
            <a:br>
              <a:rPr lang="el-GR" sz="3600" dirty="0" smtClean="0"/>
            </a:br>
            <a:r>
              <a:rPr lang="el-GR" sz="3600" dirty="0" smtClean="0">
                <a:solidFill>
                  <a:schemeClr val="dk1"/>
                </a:solidFill>
              </a:rPr>
              <a:t>Εισαγωγικές πληροφορίες </a:t>
            </a:r>
            <a:r>
              <a:rPr lang="el-GR" sz="3600" dirty="0">
                <a:solidFill>
                  <a:schemeClr val="dk1"/>
                </a:solidFill>
              </a:rPr>
              <a:t>2</a:t>
            </a:r>
            <a:r>
              <a:rPr lang="el-GR" sz="3600" dirty="0" smtClean="0">
                <a:solidFill>
                  <a:schemeClr val="dk1"/>
                </a:solidFill>
              </a:rPr>
              <a:t>/2</a:t>
            </a:r>
            <a:r>
              <a:rPr lang="en-US" sz="3600" dirty="0" smtClean="0">
                <a:solidFill>
                  <a:schemeClr val="dk1"/>
                </a:solidFill>
              </a:rPr>
              <a:t> </a:t>
            </a:r>
            <a:br>
              <a:rPr lang="en-US" sz="3600" dirty="0" smtClean="0">
                <a:solidFill>
                  <a:schemeClr val="dk1"/>
                </a:solidFill>
              </a:rPr>
            </a:br>
            <a:endParaRPr lang="el-GR" sz="3600" dirty="0"/>
          </a:p>
        </p:txBody>
      </p:sp>
      <p:sp>
        <p:nvSpPr>
          <p:cNvPr id="3" name="Θέση περιεχομένου 2"/>
          <p:cNvSpPr>
            <a:spLocks noGrp="1"/>
          </p:cNvSpPr>
          <p:nvPr>
            <p:ph idx="1"/>
          </p:nvPr>
        </p:nvSpPr>
        <p:spPr>
          <a:xfrm>
            <a:off x="1187624" y="1484784"/>
            <a:ext cx="7571184" cy="4320480"/>
          </a:xfrm>
          <a:solidFill>
            <a:schemeClr val="bg2">
              <a:lumMod val="90000"/>
            </a:schemeClr>
          </a:solidFill>
          <a:ln w="57150">
            <a:solidFill>
              <a:schemeClr val="tx1"/>
            </a:solidFill>
          </a:ln>
        </p:spPr>
        <p:txBody>
          <a:bodyPr>
            <a:normAutofit/>
          </a:bodyPr>
          <a:lstStyle/>
          <a:p>
            <a:pPr hangingPunct="0">
              <a:lnSpc>
                <a:spcPct val="170000"/>
              </a:lnSpc>
              <a:buNone/>
            </a:pPr>
            <a:r>
              <a:rPr lang="el-GR" sz="2000" dirty="0" smtClean="0"/>
              <a:t>	</a:t>
            </a: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pic>
        <p:nvPicPr>
          <p:cNvPr id="4" name="3 - Θέση περιεχομένου"/>
          <p:cNvPicPr>
            <a:picLocks/>
          </p:cNvPicPr>
          <p:nvPr/>
        </p:nvPicPr>
        <p:blipFill>
          <a:blip r:embed="rId3" cstate="print"/>
          <a:srcRect t="13846" b="12308"/>
          <a:stretch>
            <a:fillRect/>
          </a:stretch>
        </p:blipFill>
        <p:spPr bwMode="auto">
          <a:xfrm>
            <a:off x="1043608" y="1484784"/>
            <a:ext cx="7488832" cy="4281339"/>
          </a:xfrm>
          <a:prstGeom prst="rect">
            <a:avLst/>
          </a:prstGeom>
          <a:noFill/>
          <a:ln w="9525">
            <a:noFill/>
            <a:miter lim="800000"/>
            <a:headEnd/>
            <a:tailEnd/>
          </a:ln>
        </p:spPr>
      </p:pic>
      <p:sp>
        <p:nvSpPr>
          <p:cNvPr id="5" name="Τίτλος 1"/>
          <p:cNvSpPr txBox="1">
            <a:spLocks/>
          </p:cNvSpPr>
          <p:nvPr/>
        </p:nvSpPr>
        <p:spPr>
          <a:xfrm>
            <a:off x="539552" y="6093296"/>
            <a:ext cx="8229600" cy="409674"/>
          </a:xfrm>
          <a:prstGeom prst="rect">
            <a:avLst/>
          </a:prstGeom>
          <a:solidFill>
            <a:srgbClr val="FBFBE9"/>
          </a:solidFill>
          <a:ln w="5715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dk1"/>
                </a:solidFill>
                <a:effectLst/>
                <a:uLnTx/>
                <a:uFillTx/>
                <a:latin typeface="+mj-lt"/>
                <a:ea typeface="+mj-ea"/>
                <a:cs typeface="+mj-cs"/>
              </a:rPr>
              <a:t>http://www.slideshare.net/smapapad/ss-9736841 </a:t>
            </a:r>
            <a:endParaRPr kumimoji="0" lang="el-GR" sz="1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3976906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600" dirty="0" smtClean="0">
                <a:solidFill>
                  <a:schemeClr val="bg1"/>
                </a:solidFill>
                <a:latin typeface="+mn-lt"/>
              </a:rPr>
              <a:t>Ενότητα 1</a:t>
            </a:r>
            <a:br>
              <a:rPr lang="el-GR" sz="3600" dirty="0" smtClean="0">
                <a:solidFill>
                  <a:schemeClr val="bg1"/>
                </a:solidFill>
                <a:latin typeface="+mn-lt"/>
              </a:rPr>
            </a:br>
            <a:r>
              <a:rPr lang="x-none" sz="3600" smtClean="0">
                <a:solidFill>
                  <a:schemeClr val="bg1"/>
                </a:solidFill>
                <a:latin typeface="+mn-lt"/>
              </a:rPr>
              <a:t>Μεταταγνωστικές Ικανότητες: Εννοιολογική    αποσαφήνιση </a:t>
            </a: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dirty="0" smtClean="0">
                <a:solidFill>
                  <a:schemeClr val="tx1"/>
                </a:solidFill>
              </a:rPr>
              <a:t>Υποενότητα 2:</a:t>
            </a:r>
          </a:p>
          <a:p>
            <a:pPr fontAlgn="t"/>
            <a:r>
              <a:rPr lang="el-GR" dirty="0" smtClean="0">
                <a:solidFill>
                  <a:schemeClr val="tx1"/>
                </a:solidFill>
              </a:rPr>
              <a:t>Όψεις της μεταγνώσης</a:t>
            </a:r>
          </a:p>
          <a:p>
            <a:pPr fontAlgn="t"/>
            <a:endParaRPr lang="el-GR" sz="280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7720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8b9bd51a05541a43342fed3d4b6677a81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2513</TotalTime>
  <Words>1436</Words>
  <Application>Microsoft Office PowerPoint</Application>
  <PresentationFormat>Προβολή στην οθόνη (4:3)</PresentationFormat>
  <Paragraphs>376</Paragraphs>
  <Slides>23</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Μεταγνωστικές Ικανότητες</vt:lpstr>
      <vt:lpstr>Διαφάνεια 2</vt:lpstr>
      <vt:lpstr>Σκοπός της ενότητας</vt:lpstr>
      <vt:lpstr>Διάγραμμα της ενότητας</vt:lpstr>
      <vt:lpstr>Στόχοι της ενότητας</vt:lpstr>
      <vt:lpstr>   Ενότητα 1. Μεταταγνωστικές Ικανότητες: Εννοιολογική    αποσαφήνιση   </vt:lpstr>
      <vt:lpstr>Υποενότητα 1 Εισαγωγικές πληροφορίες 1/2</vt:lpstr>
      <vt:lpstr> Υποενότητα 1 Εισαγωγικές πληροφορίες 2/2  </vt:lpstr>
      <vt:lpstr>  Ενότητα 1 Μεταταγνωστικές Ικανότητες: Εννοιολογική    αποσαφήνιση   </vt:lpstr>
      <vt:lpstr>Υποενότητα 2 Όψεις της μεταγνώσης 1/2</vt:lpstr>
      <vt:lpstr>Υποενότητα 2  Όψεις της μεταγνώσης 2/2</vt:lpstr>
      <vt:lpstr>   Ενότητα 1. Μεταταγνωστικές Ικανότητες: Εννοιολογική    αποσαφήνιση   </vt:lpstr>
      <vt:lpstr>Εικόνα: 1</vt:lpstr>
      <vt:lpstr>Υποενότητα 1  Όψεις της μεταγνώσης 2/2</vt:lpstr>
      <vt:lpstr>   Ενότητα 1. Μεταταγνωστικές Ικανότητες: Εννοιολογική    αποσαφήνιση   </vt:lpstr>
      <vt:lpstr>Υποενότητα 4</vt:lpstr>
      <vt:lpstr>Υποενότητα 4  Γνώση και μεταγνώση </vt:lpstr>
      <vt:lpstr>   Ενότητα 1. Μεταταγνωστικές Ικανότητες: Εννοιολογική    αποσαφήνιση   </vt:lpstr>
      <vt:lpstr>Υποενότητα 5</vt:lpstr>
      <vt:lpstr>Αντιπαραθετική συζήτηση</vt:lpstr>
      <vt:lpstr>Μετα-γνωρίζοντας...τα καταφέρνω παντού καλύτερα!!!</vt:lpstr>
      <vt:lpstr>Ανακεφαλαίωση Ενότητας</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ΠΟΠΗ</cp:lastModifiedBy>
  <cp:revision>179</cp:revision>
  <dcterms:created xsi:type="dcterms:W3CDTF">2013-12-11T08:27:37Z</dcterms:created>
  <dcterms:modified xsi:type="dcterms:W3CDTF">2014-05-04T09:13:01Z</dcterms:modified>
</cp:coreProperties>
</file>